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74c27dc61754edb" /><Relationship Type="http://schemas.openxmlformats.org/officeDocument/2006/relationships/extended-properties" Target="/docProps/app.xml" Id="R986745d8fc8745fe" /><Relationship Type="http://schemas.openxmlformats.org/officeDocument/2006/relationships/officeDocument" Target="/ppt/presentation.xml" Id="Rd1afad4f93734a35" /></Relationships>
</file>

<file path=ppt/presentation.xml><?xml version="1.0" encoding="utf-8"?>
<p:presentation xmlns:p="http://schemas.openxmlformats.org/presentationml/2006/main">
  <p:sldMasterIdLst>
    <p:sldMasterId xmlns:r="http://schemas.openxmlformats.org/officeDocument/2006/relationships" id="2147483648" r:id="R12d54e9bc2e4468a"/>
  </p:sldMasterIdLst>
  <p:notesMasterIdLst>
    <p:notesMasterId xmlns:r="http://schemas.openxmlformats.org/officeDocument/2006/relationships" r:id="Rc459f203060d4a76"/>
  </p:notesMasterIdLst>
  <p:sldIdLst>
    <p:sldId xmlns:r="http://schemas.openxmlformats.org/officeDocument/2006/relationships" id="256" r:id="R23d91610972b435f"/>
    <p:sldId xmlns:r="http://schemas.openxmlformats.org/officeDocument/2006/relationships" id="257" r:id="R1a6cba5656ec4822"/>
    <p:sldId xmlns:r="http://schemas.openxmlformats.org/officeDocument/2006/relationships" id="258" r:id="Re940305903a4457a"/>
    <p:sldId xmlns:r="http://schemas.openxmlformats.org/officeDocument/2006/relationships" id="259" r:id="R3e40a5fcbbfd4ae6"/>
    <p:sldId xmlns:r="http://schemas.openxmlformats.org/officeDocument/2006/relationships" id="260" r:id="R7e2607b7eec44c53"/>
    <p:sldId xmlns:r="http://schemas.openxmlformats.org/officeDocument/2006/relationships" id="261" r:id="R931d72ca21a54d20"/>
    <p:sldId xmlns:r="http://schemas.openxmlformats.org/officeDocument/2006/relationships" id="262" r:id="R6af186f67d284e8c"/>
    <p:sldId xmlns:r="http://schemas.openxmlformats.org/officeDocument/2006/relationships" id="263" r:id="Rd938153e2fb64ff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ac217599c30453a" /><Relationship Type="http://schemas.openxmlformats.org/officeDocument/2006/relationships/slideMaster" Target="/ppt/slideMasters/slideMaster1.xml" Id="R12d54e9bc2e4468a" /><Relationship Type="http://schemas.openxmlformats.org/officeDocument/2006/relationships/notesMaster" Target="/ppt/notesMasters/notesMaster1.xml" Id="Rc459f203060d4a76" /><Relationship Type="http://schemas.openxmlformats.org/officeDocument/2006/relationships/presProps" Target="/ppt/presProps.xml" Id="R52d5fdcd81774bf0" /><Relationship Type="http://schemas.openxmlformats.org/officeDocument/2006/relationships/tableStyles" Target="/ppt/tableStyles.xml" Id="R15ba635761d14234" /><Relationship Type="http://schemas.openxmlformats.org/officeDocument/2006/relationships/slide" Target="/ppt/slides/slide1.xml" Id="R23d91610972b435f" /><Relationship Type="http://schemas.openxmlformats.org/officeDocument/2006/relationships/slide" Target="/ppt/slides/slide2.xml" Id="R1a6cba5656ec4822" /><Relationship Type="http://schemas.openxmlformats.org/officeDocument/2006/relationships/slide" Target="/ppt/slides/slide3.xml" Id="Re940305903a4457a" /><Relationship Type="http://schemas.openxmlformats.org/officeDocument/2006/relationships/slide" Target="/ppt/slides/slide4.xml" Id="R3e40a5fcbbfd4ae6" /><Relationship Type="http://schemas.openxmlformats.org/officeDocument/2006/relationships/slide" Target="/ppt/slides/slide5.xml" Id="R7e2607b7eec44c53" /><Relationship Type="http://schemas.openxmlformats.org/officeDocument/2006/relationships/slide" Target="/ppt/slides/slide6.xml" Id="R931d72ca21a54d20" /><Relationship Type="http://schemas.openxmlformats.org/officeDocument/2006/relationships/slide" Target="/ppt/slides/slide7.xml" Id="R6af186f67d284e8c" /><Relationship Type="http://schemas.openxmlformats.org/officeDocument/2006/relationships/slide" Target="/ppt/slides/slide8.xml" Id="Rd938153e2fb64ff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0f0a35b1b1d42e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848d695107846d4" /><Relationship Type="http://schemas.openxmlformats.org/officeDocument/2006/relationships/notesMaster" Target="/ppt/notesMasters/notesMaster1.xml" Id="R4db340e53b764a81" /></Relationships>
</file>

<file path=ppt/notesSlides/_rels/notesSlide2.xml.rels>&#65279;<?xml version="1.0" encoding="utf-8"?><Relationships xmlns="http://schemas.openxmlformats.org/package/2006/relationships"><Relationship Type="http://schemas.openxmlformats.org/officeDocument/2006/relationships/slide" Target="/ppt/slides/slide2.xml" Id="R2ff44489a30d4c47" /><Relationship Type="http://schemas.openxmlformats.org/officeDocument/2006/relationships/notesMaster" Target="/ppt/notesMasters/notesMaster1.xml" Id="Rc6f6164b896a4b1f" /></Relationships>
</file>

<file path=ppt/notesSlides/_rels/notesSlide3.xml.rels>&#65279;<?xml version="1.0" encoding="utf-8"?><Relationships xmlns="http://schemas.openxmlformats.org/package/2006/relationships"><Relationship Type="http://schemas.openxmlformats.org/officeDocument/2006/relationships/slide" Target="/ppt/slides/slide3.xml" Id="Reab590a333244444" /><Relationship Type="http://schemas.openxmlformats.org/officeDocument/2006/relationships/notesMaster" Target="/ppt/notesMasters/notesMaster1.xml" Id="R871a3fc17ef040d9" /></Relationships>
</file>

<file path=ppt/notesSlides/_rels/notesSlide4.xml.rels>&#65279;<?xml version="1.0" encoding="utf-8"?><Relationships xmlns="http://schemas.openxmlformats.org/package/2006/relationships"><Relationship Type="http://schemas.openxmlformats.org/officeDocument/2006/relationships/slide" Target="/ppt/slides/slide4.xml" Id="R7c6fcd13eb7c42c6" /><Relationship Type="http://schemas.openxmlformats.org/officeDocument/2006/relationships/notesMaster" Target="/ppt/notesMasters/notesMaster1.xml" Id="R5f1aebd19c48453c" /></Relationships>
</file>

<file path=ppt/notesSlides/_rels/notesSlide5.xml.rels>&#65279;<?xml version="1.0" encoding="utf-8"?><Relationships xmlns="http://schemas.openxmlformats.org/package/2006/relationships"><Relationship Type="http://schemas.openxmlformats.org/officeDocument/2006/relationships/slide" Target="/ppt/slides/slide5.xml" Id="R02c752aa99c94dc1" /><Relationship Type="http://schemas.openxmlformats.org/officeDocument/2006/relationships/notesMaster" Target="/ppt/notesMasters/notesMaster1.xml" Id="R179191402a6b4f6b" /></Relationships>
</file>

<file path=ppt/notesSlides/_rels/notesSlide6.xml.rels>&#65279;<?xml version="1.0" encoding="utf-8"?><Relationships xmlns="http://schemas.openxmlformats.org/package/2006/relationships"><Relationship Type="http://schemas.openxmlformats.org/officeDocument/2006/relationships/slide" Target="/ppt/slides/slide6.xml" Id="R7cb320aaa6a84e99" /><Relationship Type="http://schemas.openxmlformats.org/officeDocument/2006/relationships/notesMaster" Target="/ppt/notesMasters/notesMaster1.xml" Id="Rf2e68ae59e63439a" /></Relationships>
</file>

<file path=ppt/notesSlides/_rels/notesSlide7.xml.rels>&#65279;<?xml version="1.0" encoding="utf-8"?><Relationships xmlns="http://schemas.openxmlformats.org/package/2006/relationships"><Relationship Type="http://schemas.openxmlformats.org/officeDocument/2006/relationships/slide" Target="/ppt/slides/slide7.xml" Id="Rd1c654262f594d59" /><Relationship Type="http://schemas.openxmlformats.org/officeDocument/2006/relationships/notesMaster" Target="/ppt/notesMasters/notesMaster1.xml" Id="R0ee2525277b841c4" /></Relationships>
</file>

<file path=ppt/notesSlides/_rels/notesSlide8.xml.rels>&#65279;<?xml version="1.0" encoding="utf-8"?><Relationships xmlns="http://schemas.openxmlformats.org/package/2006/relationships"><Relationship Type="http://schemas.openxmlformats.org/officeDocument/2006/relationships/slide" Target="/ppt/slides/slide8.xml" Id="Rcda6e7734822457a" /><Relationship Type="http://schemas.openxmlformats.org/officeDocument/2006/relationships/notesMaster" Target="/ppt/notesMasters/notesMaster1.xml" Id="R527673c3999845d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ORI-006 — How Do You Tell Whether Technical Training Is Current and Trustworthy?</a:t>
            </a:r>
          </a:p>
          <a:p xmlns:a="http://schemas.openxmlformats.org/drawingml/2006/main">
            <a:r>
              <a:t/>
            </a:r>
          </a:p>
          <a:p xmlns:a="http://schemas.openxmlformats.org/drawingml/2006/main">
            <a:r>
              <a:t>Open with the question: “Which source supports this claim—and for how long?” Ask learners to commit to a preliminary answer before you explain the model. Frame the session as a decision-and-evidence exercise, not a promotional overview. The intended output is the Technical Claim Trust Card; the deck is only a teaching aid and never replaces the canonical lesson. Source: MAKNOW_LESSON_ORI-006_v1.0.0/content/en-US.md, opening and first-screen framing.</a:t>
            </a:r>
          </a:p>
          <a:p xmlns:a="http://schemas.openxmlformats.org/drawingml/2006/main">
            <a:r>
              <a:t/>
            </a:r>
          </a:p>
          <a:p xmlns:a="http://schemas.openxmlformats.org/drawingml/2006/main">
            <a:r>
              <a:t>Source package: FINAL_LESSONS/MAKNOW_LESSON_ORI-006_v1.0.0.zip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ORI-006 — How Do You Tell Whether Technical Training Is Current and Trustworthy?</a:t>
            </a:r>
          </a:p>
          <a:p xmlns:a="http://schemas.openxmlformats.org/drawingml/2006/main">
            <a:r>
              <a:t/>
            </a:r>
          </a:p>
          <a:p xmlns:a="http://schemas.openxmlformats.org/drawingml/2006/main">
            <a:r>
              <a:t>State the bounded outcome in plain language, then name the artifact learners must produce. Emphasize that the boundary is part of the evidence, not a disclaimer added at the end. Read the evidence bar aloud: Bounded claim + matched authority + provenance + freshness trigger + ACCEPT / MODIFY / DEFER. Ask which element would be easiest to omit and why that omission would weaken the decision. Sources: MAKNOW_LESSON_ORI-006_v1.0.0/lesson_bible.json (identity_scope and production_plan) and MAKNOW_LESSON_ORI-006_v1.0.0/content/en-US.md.</a:t>
            </a:r>
          </a:p>
          <a:p xmlns:a="http://schemas.openxmlformats.org/drawingml/2006/main">
            <a:r>
              <a:t/>
            </a:r>
          </a:p>
          <a:p xmlns:a="http://schemas.openxmlformats.org/drawingml/2006/main">
            <a:r>
              <a:t>Source package: FINAL_LESSONS/MAKNOW_LESSON_ORI-006_v1.0.0.zip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ORI-006 — How Do You Tell Whether Technical Training Is Current and Trustworthy?</a:t>
            </a:r>
          </a:p>
          <a:p xmlns:a="http://schemas.openxmlformats.org/drawingml/2006/main">
            <a:r>
              <a:t/>
            </a:r>
          </a:p>
          <a:p xmlns:a="http://schemas.openxmlformats.org/drawingml/2006/main">
            <a:r>
              <a:t>Walk through the model in order and pause after each node. For every transition, ask what new information becomes available and what cannot yet be concluded. Use the guard statement—Authority is claim-specific. Publication date, search rank, and confident tone are not enough.—to stop learners from turning the model into an automatic scoring system. The diagram is editable so later facilitators can adapt examples without changing the invariant sequence. Source: MAKNOW_LESSON_ORI-006_v1.0.0/content/en-US.md, central model section.</a:t>
            </a:r>
          </a:p>
          <a:p xmlns:a="http://schemas.openxmlformats.org/drawingml/2006/main">
            <a:r>
              <a:t/>
            </a:r>
          </a:p>
          <a:p xmlns:a="http://schemas.openxmlformats.org/drawingml/2006/main">
            <a:r>
              <a:t>Source package: FINAL_LESSONS/MAKNOW_LESSON_ORI-006_v1.0.0.zip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ORI-006 — How Do You Tell Whether Technical Training Is Current and Trustworthy?</a:t>
            </a:r>
          </a:p>
          <a:p xmlns:a="http://schemas.openxmlformats.org/drawingml/2006/main">
            <a:r>
              <a:t/>
            </a:r>
          </a:p>
          <a:p xmlns:a="http://schemas.openxmlformats.org/drawingml/2006/main">
            <a:r>
              <a:t>Treat the table as a decision surface, not a list to memorize. Compare two rows and ask which evidence signal actually changes the recommended action. Point out that every decision remains bounded; none of the rows supports a global claim about the learner or the whole technology. Invite learners to add a new row only if they can preserve the same evidence discipline. Source: MAKNOW_LESSON_ORI-006_v1.0.0/derived_text/tables/TBL-01.json.</a:t>
            </a:r>
          </a:p>
          <a:p xmlns:a="http://schemas.openxmlformats.org/drawingml/2006/main">
            <a:r>
              <a:t/>
            </a:r>
          </a:p>
          <a:p xmlns:a="http://schemas.openxmlformats.org/drawingml/2006/main">
            <a:r>
              <a:t>Source package: FINAL_LESSONS/MAKNOW_LESSON_ORI-006_v1.0.0.zip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ORI-006 — How Do You Tell Whether Technical Training Is Current and Trustworthy?</a:t>
            </a:r>
          </a:p>
          <a:p xmlns:a="http://schemas.openxmlformats.org/drawingml/2006/main">
            <a:r>
              <a:t/>
            </a:r>
          </a:p>
          <a:p xmlns:a="http://schemas.openxmlformats.org/drawingml/2006/main">
            <a:r>
              <a:t>Narrate the case from left to right: scenario, evidence, then bounded decision. Do not jump directly from the learner description to the conclusion. Ask what additional evidence would overturn the decision and what the current evidence still cannot prove. The final boundary should feel operational: it tells the learner what must remain open. Sources: MAKNOW_LESSON_ORI-006_v1.0.0/content/en-US.md, worked example section, and MAKNOW_LESSON_ORI-006_v1.0.0/lesson_bible.json.</a:t>
            </a:r>
          </a:p>
          <a:p xmlns:a="http://schemas.openxmlformats.org/drawingml/2006/main">
            <a:r>
              <a:t/>
            </a:r>
          </a:p>
          <a:p xmlns:a="http://schemas.openxmlformats.org/drawingml/2006/main">
            <a:r>
              <a:t>Source package: FINAL_LESSONS/MAKNOW_LESSON_ORI-006_v1.0.0.zip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ORI-006 — How Do You Tell Whether Technical Training Is Current and Trustworthy?</a:t>
            </a:r>
          </a:p>
          <a:p xmlns:a="http://schemas.openxmlformats.org/drawingml/2006/main">
            <a:r>
              <a:t/>
            </a:r>
          </a:p>
          <a:p xmlns:a="http://schemas.openxmlformats.org/drawingml/2006/main">
            <a:r>
              <a:t>Each shortcut is plausible because it reduces a hard judgment to an easy signal. Let learners explain why the shortcut is attractive before revealing the repair. The repair is deliberately small: it asks for claim-matched evidence, a narrower boundary, or a better probe. Close by asking which shortcut they personally use most often. Source: MAKNOW_LESSON_ORI-006_v1.0.0/content/en-US.md, failure modes and misconception repair.</a:t>
            </a:r>
          </a:p>
          <a:p xmlns:a="http://schemas.openxmlformats.org/drawingml/2006/main">
            <a:r>
              <a:t/>
            </a:r>
          </a:p>
          <a:p xmlns:a="http://schemas.openxmlformats.org/drawingml/2006/main">
            <a:r>
              <a:t>Source package: FINAL_LESSONS/MAKNOW_LESSON_ORI-006_v1.0.0.zip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ORI-006 — How Do You Tell Whether Technical Training Is Current and Trustworthy?</a:t>
            </a:r>
          </a:p>
          <a:p xmlns:a="http://schemas.openxmlformats.org/drawingml/2006/main">
            <a:r>
              <a:t/>
            </a:r>
          </a:p>
          <a:p xmlns:a="http://schemas.openxmlformats.org/drawingml/2006/main">
            <a:r>
              <a:t>Give learners time to create the artifact rather than discussing it abstractly. Require all four capture fields and point to the acceptance evidence: Bounded claim + matched authority + provenance + freshness trigger + ACCEPT / MODIFY / DEFER. If a learner cannot decide, allow a bounded defer or need-more-evidence state when the lesson model supports it; do not force false certainty. Source: MAKNOW_LESSON_ORI-006_v1.0.0/content/en-US.md, guided and independent practice.</a:t>
            </a:r>
          </a:p>
          <a:p xmlns:a="http://schemas.openxmlformats.org/drawingml/2006/main">
            <a:r>
              <a:t/>
            </a:r>
          </a:p>
          <a:p xmlns:a="http://schemas.openxmlformats.org/drawingml/2006/main">
            <a:r>
              <a:t>Source package: FINAL_LESSONS/MAKNOW_LESSON_ORI-006_v1.0.0.zip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ORI-006 — How Do You Tell Whether Technical Training Is Current and Trustworthy?</a:t>
            </a:r>
          </a:p>
          <a:p xmlns:a="http://schemas.openxmlformats.org/drawingml/2006/main">
            <a:r>
              <a:t/>
            </a:r>
          </a:p>
          <a:p xmlns:a="http://schemas.openxmlformats.org/drawingml/2006/main">
            <a:r>
              <a:t>Use the changed-context challenge to test transfer. The learner should preserve the reasoning invariant while adapting the details, not copy the worked example. End with the next action: Never rate a whole site; decide one claim, one boundary, and one review trigger at a time. Re-state the non-claim so the final confidence stays proportional to the evidence. Sources: MAKNOW_LESSON_ORI-006_v1.0.0/content/en-US.md, assessment and transfer; Bible SHA-256 11317853bc553ed0f323e6cfcc1ea27a4b2b63fdd8227550ac504c2f85107d5a.</a:t>
            </a:r>
          </a:p>
          <a:p xmlns:a="http://schemas.openxmlformats.org/drawingml/2006/main">
            <a:r>
              <a:t/>
            </a:r>
          </a:p>
          <a:p xmlns:a="http://schemas.openxmlformats.org/drawingml/2006/main">
            <a:r>
              <a:t>Source package: FINAL_LESSONS/MAKNOW_LESSON_ORI-006_v1.0.0.zip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990cf7900b8400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8d7c5ebd7244a3c" /><Relationship Type="http://schemas.openxmlformats.org/officeDocument/2006/relationships/slideLayout" Target="/ppt/slideLayouts/slideLayout1.xml" Id="Rb6fabd380cb247a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6fabd380cb247a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4919b13573f47c1" /><Relationship Type="http://schemas.openxmlformats.org/officeDocument/2006/relationships/notesSlide" Target="/ppt/notesSlides/notesSlide1.xml" Id="Reafc4cc143bd4e5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af53c825b7c41ef" /><Relationship Type="http://schemas.openxmlformats.org/officeDocument/2006/relationships/notesSlide" Target="/ppt/notesSlides/notesSlide2.xml" Id="Rb1e19d9d33054d4d"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3574704de694977" /><Relationship Type="http://schemas.openxmlformats.org/officeDocument/2006/relationships/notesSlide" Target="/ppt/notesSlides/notesSlide3.xml" Id="R589e8c9ebc17420d"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041ed16b4da4137" /><Relationship Type="http://schemas.openxmlformats.org/officeDocument/2006/relationships/notesSlide" Target="/ppt/notesSlides/notesSlide4.xml" Id="R53cf6999dbb0497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3ad378c62a44ba1" /><Relationship Type="http://schemas.openxmlformats.org/officeDocument/2006/relationships/notesSlide" Target="/ppt/notesSlides/notesSlide5.xml" Id="Rcf63bc594d9544f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65aa94f9a794804" /><Relationship Type="http://schemas.openxmlformats.org/officeDocument/2006/relationships/notesSlide" Target="/ppt/notesSlides/notesSlide6.xml" Id="Rbd006d338660481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4dad4704d95443f" /><Relationship Type="http://schemas.openxmlformats.org/officeDocument/2006/relationships/notesSlide" Target="/ppt/notesSlides/notesSlide7.xml" Id="R9002031e94c24ca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252c4fdd4d24402" /><Relationship Type="http://schemas.openxmlformats.org/officeDocument/2006/relationships/notesSlide" Target="/ppt/notesSlides/notesSlide8.xml" Id="R4f24575614ac4140" /></Relationships>
</file>

<file path=ppt/slides/slide1.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6" name="s1-kicker">
            <a:extLst xmlns:a="http://schemas.openxmlformats.org/drawingml/2006/main">
              <a:ext uri="{FF2B5EF4-FFF2-40B4-BE49-F238E27FC236}">
                <a16:creationId xmlns:a16="http://schemas.microsoft.com/office/drawing/2014/main" id="{69B3C96D-4229-419E-838E-DCDFCE8647FA}"/>
              </a:ext>
            </a:extLst>
          </p:cNvPr>
          <p:cNvSpPr>
            <a:spLocks xmlns:a="http://schemas.openxmlformats.org/drawingml/2006/main" noGrp="1"/>
          </p:cNvSpPr>
          <p:nvPr/>
        </p:nvSpPr>
        <p:spPr>
          <a:xfrm xmlns:a="http://schemas.openxmlformats.org/drawingml/2006/main">
            <a:off x="609600" y="514350"/>
            <a:ext cx="4000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125" b="1">
                <a:solidFill>
                  <a:srgbClr val="46D3E6"/>
                </a:solidFill>
                <a:latin typeface="Bitstream Charter"/>
                <a:ea typeface="Bitstream Charter"/>
                <a:cs typeface="Bitstream Charter"/>
              </a:defRPr>
            </a:pPr>
            <a:r>
              <a:rPr sz="1125" b="1">
                <a:solidFill>
                  <a:srgbClr val="46D3E6"/>
                </a:solidFill>
                <a:latin typeface="Bitstream Charter"/>
                <a:ea typeface="Bitstream Charter"/>
                <a:cs typeface="Bitstream Charter"/>
              </a:rPr>
              <a:t>ORI-006  •  MAKNOW ORIENTATION</a:t>
            </a:r>
          </a:p>
        </p:txBody>
      </p:sp>
      <p:sp>
        <p:nvSpPr>
          <p:cNvPr id="2" name="s1-title">
            <a:extLst xmlns:a="http://schemas.openxmlformats.org/drawingml/2006/main">
              <a:ext uri="{FF2B5EF4-FFF2-40B4-BE49-F238E27FC236}">
                <a16:creationId xmlns:a16="http://schemas.microsoft.com/office/drawing/2014/main" id="{E8F750E0-35A3-4AAC-B1B2-ED885E329163}"/>
              </a:ext>
            </a:extLst>
          </p:cNvPr>
          <p:cNvSpPr>
            <a:spLocks xmlns:a="http://schemas.openxmlformats.org/drawingml/2006/main" noGrp="1"/>
          </p:cNvSpPr>
          <p:nvPr/>
        </p:nvSpPr>
        <p:spPr>
          <a:xfrm xmlns:a="http://schemas.openxmlformats.org/drawingml/2006/main">
            <a:off x="609600" y="1352550"/>
            <a:ext cx="8953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3450" b="1">
                <a:solidFill>
                  <a:srgbClr val="F4F7FB"/>
                </a:solidFill>
                <a:latin typeface="Bitstream Charter"/>
                <a:ea typeface="Bitstream Charter"/>
                <a:cs typeface="Bitstream Charter"/>
              </a:defRPr>
            </a:pPr>
            <a:r>
              <a:rPr sz="3450" b="1">
                <a:solidFill>
                  <a:srgbClr val="F4F7FB"/>
                </a:solidFill>
                <a:latin typeface="Bitstream Charter"/>
                <a:ea typeface="Bitstream Charter"/>
                <a:cs typeface="Bitstream Charter"/>
              </a:rPr>
              <a:t>How Do You Tell Whether Technical Training Is Current and Trustworthy?</a:t>
            </a:r>
          </a:p>
        </p:txBody>
      </p:sp>
      <p:sp>
        <p:nvSpPr>
          <p:cNvPr id="3" name="s1-question">
            <a:extLst xmlns:a="http://schemas.openxmlformats.org/drawingml/2006/main">
              <a:ext uri="{FF2B5EF4-FFF2-40B4-BE49-F238E27FC236}">
                <a16:creationId xmlns:a16="http://schemas.microsoft.com/office/drawing/2014/main" id="{F3A9A928-6BAC-4A44-B8B3-D7EB21442806}"/>
              </a:ext>
            </a:extLst>
          </p:cNvPr>
          <p:cNvSpPr>
            <a:spLocks xmlns:a="http://schemas.openxmlformats.org/drawingml/2006/main" noGrp="1"/>
          </p:cNvSpPr>
          <p:nvPr/>
        </p:nvSpPr>
        <p:spPr>
          <a:xfrm xmlns:a="http://schemas.openxmlformats.org/drawingml/2006/main">
            <a:off x="647700" y="3524250"/>
            <a:ext cx="74295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875" b="1">
                <a:solidFill>
                  <a:srgbClr val="F4B860"/>
                </a:solidFill>
                <a:latin typeface="Bitstream Charter"/>
                <a:ea typeface="Bitstream Charter"/>
                <a:cs typeface="Bitstream Charter"/>
              </a:defRPr>
            </a:pPr>
            <a:r>
              <a:rPr sz="1875" b="1">
                <a:solidFill>
                  <a:srgbClr val="F4B860"/>
                </a:solidFill>
                <a:latin typeface="Bitstream Charter"/>
                <a:ea typeface="Bitstream Charter"/>
                <a:cs typeface="Bitstream Charter"/>
              </a:rPr>
              <a:t>Which source supports this claim—and for how long?</a:t>
            </a:r>
          </a:p>
        </p:txBody>
      </p:sp>
      <p:sp>
        <p:nvSpPr>
          <p:cNvPr id="4" name="s1-artifact">
            <a:extLst xmlns:a="http://schemas.openxmlformats.org/drawingml/2006/main">
              <a:ext uri="{FF2B5EF4-FFF2-40B4-BE49-F238E27FC236}">
                <a16:creationId xmlns:a16="http://schemas.microsoft.com/office/drawing/2014/main" id="{6CE21BE4-6ACD-4C2A-BD2B-A0381300DE39}"/>
              </a:ext>
            </a:extLst>
          </p:cNvPr>
          <p:cNvSpPr>
            <a:spLocks xmlns:a="http://schemas.openxmlformats.org/drawingml/2006/main" noGrp="1"/>
          </p:cNvSpPr>
          <p:nvPr/>
        </p:nvSpPr>
        <p:spPr>
          <a:xfrm xmlns:a="http://schemas.openxmlformats.org/drawingml/2006/main">
            <a:off x="8715375" y="3429000"/>
            <a:ext cx="2857500" cy="2000250"/>
          </a:xfrm>
          <a:prstGeom xmlns:a="http://schemas.openxmlformats.org/drawingml/2006/main" prst="roundRect">
            <a:avLst>
              <a:gd name="adj" fmla="val 5714"/>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6"/>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BUILD THIS</a:t>
            </a:r>
          </a:p>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Technical Claim Trust Card</a:t>
            </a:r>
          </a:p>
        </p:txBody>
      </p:sp>
      <p:sp>
        <p:nvSpPr>
          <p:cNvPr id="5" name="s1-footer">
            <a:extLst xmlns:a="http://schemas.openxmlformats.org/drawingml/2006/main">
              <a:ext uri="{FF2B5EF4-FFF2-40B4-BE49-F238E27FC236}">
                <a16:creationId xmlns:a16="http://schemas.microsoft.com/office/drawing/2014/main" id="{A7016527-647F-4442-873A-E847AC61372D}"/>
              </a:ext>
            </a:extLst>
          </p:cNvPr>
          <p:cNvSpPr>
            <a:spLocks xmlns:a="http://schemas.openxmlformats.org/drawingml/2006/main" noGrp="1"/>
          </p:cNvSpPr>
          <p:nvPr/>
        </p:nvSpPr>
        <p:spPr>
          <a:xfrm xmlns:a="http://schemas.openxmlformats.org/drawingml/2006/main">
            <a:off x="609600" y="6191250"/>
            <a:ext cx="857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050" b="0">
                <a:solidFill>
                  <a:srgbClr val="A9B6CB"/>
                </a:solidFill>
                <a:latin typeface="Bitstream Charter"/>
                <a:ea typeface="Bitstream Charter"/>
                <a:cs typeface="Bitstream Charter"/>
              </a:defRPr>
            </a:pPr>
            <a:r>
              <a:rPr sz="1050" b="0">
                <a:solidFill>
                  <a:srgbClr val="A9B6CB"/>
                </a:solidFill>
                <a:latin typeface="Bitstream Charter"/>
                <a:ea typeface="Bitstream Charter"/>
                <a:cs typeface="Bitstream Charter"/>
              </a:rPr>
              <a:t>English teaching deck • 8 slides • derived from the validated lesson package</a:t>
            </a:r>
          </a:p>
        </p:txBody>
      </p:sp>
    </p:spTree>
    <p:extLst>
      <p:ext uri="{BB962C8B-B14F-4D97-AF65-F5344CB8AC3E}">
        <p14:creationId xmlns:p14="http://schemas.microsoft.com/office/powerpoint/2010/main" val="2113293062"/>
      </p:ext>
    </p:extLst>
  </p:cSld>
</p:sld>
</file>

<file path=ppt/slides/slide2.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0" name="s2-lesson-pill">
            <a:extLst xmlns:a="http://schemas.openxmlformats.org/drawingml/2006/main">
              <a:ext uri="{FF2B5EF4-FFF2-40B4-BE49-F238E27FC236}">
                <a16:creationId xmlns:a16="http://schemas.microsoft.com/office/drawing/2014/main" id="{CF102ED3-822B-4B36-93D8-B8A6DFB295A8}"/>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ORI-006  •  ORIENTATION</a:t>
            </a:r>
          </a:p>
        </p:txBody>
      </p:sp>
      <p:sp>
        <p:nvSpPr>
          <p:cNvPr id="2" name="s2-title">
            <a:extLst xmlns:a="http://schemas.openxmlformats.org/drawingml/2006/main">
              <a:ext uri="{FF2B5EF4-FFF2-40B4-BE49-F238E27FC236}">
                <a16:creationId xmlns:a16="http://schemas.microsoft.com/office/drawing/2014/main" id="{8BFAD599-25B2-4736-8C02-9FBB058D3BBA}"/>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Bounded outcome, artifact, and evidence bar</a:t>
            </a:r>
          </a:p>
        </p:txBody>
      </p:sp>
      <p:sp>
        <p:nvSpPr>
          <p:cNvPr id="3" name="s2-page">
            <a:extLst xmlns:a="http://schemas.openxmlformats.org/drawingml/2006/main">
              <a:ext uri="{FF2B5EF4-FFF2-40B4-BE49-F238E27FC236}">
                <a16:creationId xmlns:a16="http://schemas.microsoft.com/office/drawing/2014/main" id="{F78EA68F-E0E6-4A24-A6C9-71CAA13846B4}"/>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02 / 08</a:t>
            </a:r>
          </a:p>
        </p:txBody>
      </p:sp>
      <p:sp>
        <p:nvSpPr>
          <p:cNvPr id="4" name="s2-footer">
            <a:extLst xmlns:a="http://schemas.openxmlformats.org/drawingml/2006/main">
              <a:ext uri="{FF2B5EF4-FFF2-40B4-BE49-F238E27FC236}">
                <a16:creationId xmlns:a16="http://schemas.microsoft.com/office/drawing/2014/main" id="{56AD0E0D-6D7F-4BBE-8FD9-0CF0CF8F5E1E}"/>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2-footer-line">
            <a:extLst xmlns:a="http://schemas.openxmlformats.org/drawingml/2006/main">
              <a:ext uri="{FF2B5EF4-FFF2-40B4-BE49-F238E27FC236}">
                <a16:creationId xmlns:a16="http://schemas.microsoft.com/office/drawing/2014/main" id="{4F819C41-04B0-4879-BE13-7D2244BF0164}"/>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2-card-1">
            <a:extLst xmlns:a="http://schemas.openxmlformats.org/drawingml/2006/main">
              <a:ext uri="{FF2B5EF4-FFF2-40B4-BE49-F238E27FC236}">
                <a16:creationId xmlns:a16="http://schemas.microsoft.com/office/drawing/2014/main" id="{3408C91A-37ED-43C1-A266-E85BBC4CF70C}"/>
              </a:ext>
            </a:extLst>
          </p:cNvPr>
          <p:cNvSpPr>
            <a:spLocks xmlns:a="http://schemas.openxmlformats.org/drawingml/2006/main" noGrp="1"/>
          </p:cNvSpPr>
          <p:nvPr/>
        </p:nvSpPr>
        <p:spPr>
          <a:xfrm xmlns:a="http://schemas.openxmlformats.org/drawingml/2006/main">
            <a:off x="590550" y="1695450"/>
            <a:ext cx="3429000" cy="2686050"/>
          </a:xfrm>
          <a:prstGeom xmlns:a="http://schemas.openxmlformats.org/drawingml/2006/main" prst="roundRect">
            <a:avLst>
              <a:gd name="adj" fmla="val 425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OUTCOME</a:t>
            </a:r>
          </a:p>
          <a:p xmlns:a="http://schemas.openxmlformats.org/drawingml/2006/main">
            <a:pPr algn="l">
              <a:defRPr sz="1575">
                <a:solidFill>
                  <a:srgbClr val="F4F7FB"/>
                </a:solidFill>
                <a:latin typeface="Bitstream Charter"/>
                <a:ea typeface="Bitstream Charter"/>
                <a:cs typeface="Bitstream Charter"/>
              </a:defRPr>
            </a:pPr>
            <a:r>
              <a:rPr sz="1575" b="0">
                <a:solidFill>
                  <a:srgbClr val="F4F7FB"/>
                </a:solidFill>
                <a:latin typeface="Bitstream Charter"/>
                <a:ea typeface="Bitstream Charter"/>
                <a:cs typeface="Bitstream Charter"/>
              </a:rPr>
              <a:t>Evaluate one bounded technical claim by matching authority, provenance, boundary, freshness, and a defensible decision.</a:t>
            </a:r>
          </a:p>
        </p:txBody>
      </p:sp>
      <p:sp>
        <p:nvSpPr>
          <p:cNvPr id="7" name="s2-card-2">
            <a:extLst xmlns:a="http://schemas.openxmlformats.org/drawingml/2006/main">
              <a:ext uri="{FF2B5EF4-FFF2-40B4-BE49-F238E27FC236}">
                <a16:creationId xmlns:a16="http://schemas.microsoft.com/office/drawing/2014/main" id="{3338570C-BDE3-4701-9ACD-97545BEF19B6}"/>
              </a:ext>
            </a:extLst>
          </p:cNvPr>
          <p:cNvSpPr>
            <a:spLocks xmlns:a="http://schemas.openxmlformats.org/drawingml/2006/main" noGrp="1"/>
          </p:cNvSpPr>
          <p:nvPr/>
        </p:nvSpPr>
        <p:spPr>
          <a:xfrm xmlns:a="http://schemas.openxmlformats.org/drawingml/2006/main">
            <a:off x="4400550" y="1695450"/>
            <a:ext cx="3429000" cy="2686050"/>
          </a:xfrm>
          <a:prstGeom xmlns:a="http://schemas.openxmlformats.org/drawingml/2006/main" prst="roundRect">
            <a:avLst>
              <a:gd name="adj" fmla="val 425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ARTIFACT</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Technical Claim Trust Card</a:t>
            </a:r>
          </a:p>
        </p:txBody>
      </p:sp>
      <p:sp>
        <p:nvSpPr>
          <p:cNvPr id="8" name="s2-card-3">
            <a:extLst xmlns:a="http://schemas.openxmlformats.org/drawingml/2006/main">
              <a:ext uri="{FF2B5EF4-FFF2-40B4-BE49-F238E27FC236}">
                <a16:creationId xmlns:a16="http://schemas.microsoft.com/office/drawing/2014/main" id="{44D1116F-2524-4B00-BB44-B2A7301DC5FD}"/>
              </a:ext>
            </a:extLst>
          </p:cNvPr>
          <p:cNvSpPr>
            <a:spLocks xmlns:a="http://schemas.openxmlformats.org/drawingml/2006/main" noGrp="1"/>
          </p:cNvSpPr>
          <p:nvPr/>
        </p:nvSpPr>
        <p:spPr>
          <a:xfrm xmlns:a="http://schemas.openxmlformats.org/drawingml/2006/main">
            <a:off x="8210550" y="1695450"/>
            <a:ext cx="3429000" cy="2686050"/>
          </a:xfrm>
          <a:prstGeom xmlns:a="http://schemas.openxmlformats.org/drawingml/2006/main" prst="roundRect">
            <a:avLst>
              <a:gd name="adj" fmla="val 425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BOUNDARY</a:t>
            </a:r>
          </a:p>
          <a:p xmlns:a="http://schemas.openxmlformats.org/drawingml/2006/main">
            <a:pPr algn="l">
              <a:defRPr sz="1575">
                <a:solidFill>
                  <a:srgbClr val="F4F7FB"/>
                </a:solidFill>
                <a:latin typeface="Bitstream Charter"/>
                <a:ea typeface="Bitstream Charter"/>
                <a:cs typeface="Bitstream Charter"/>
              </a:defRPr>
            </a:pPr>
            <a:r>
              <a:rPr sz="1575" b="0">
                <a:solidFill>
                  <a:srgbClr val="F4F7FB"/>
                </a:solidFill>
                <a:latin typeface="Bitstream Charter"/>
                <a:ea typeface="Bitstream Charter"/>
                <a:cs typeface="Bitstream Charter"/>
              </a:rPr>
              <a:t>The card does not prove an entire tutorial, website, or course is universally correct.</a:t>
            </a:r>
          </a:p>
        </p:txBody>
      </p:sp>
      <p:sp>
        <p:nvSpPr>
          <p:cNvPr id="9" name="s2-evidence-bar">
            <a:extLst xmlns:a="http://schemas.openxmlformats.org/drawingml/2006/main">
              <a:ext uri="{FF2B5EF4-FFF2-40B4-BE49-F238E27FC236}">
                <a16:creationId xmlns:a16="http://schemas.microsoft.com/office/drawing/2014/main" id="{875C9B61-0CEA-41EB-9D1D-8AD6368F7FCB}"/>
              </a:ext>
            </a:extLst>
          </p:cNvPr>
          <p:cNvSpPr>
            <a:spLocks xmlns:a="http://schemas.openxmlformats.org/drawingml/2006/main" noGrp="1"/>
          </p:cNvSpPr>
          <p:nvPr/>
        </p:nvSpPr>
        <p:spPr>
          <a:xfrm xmlns:a="http://schemas.openxmlformats.org/drawingml/2006/main">
            <a:off x="590550" y="4743450"/>
            <a:ext cx="11049000" cy="1200150"/>
          </a:xfrm>
          <a:prstGeom xmlns:a="http://schemas.openxmlformats.org/drawingml/2006/main" prst="roundRect">
            <a:avLst>
              <a:gd name="adj" fmla="val 9524"/>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EVIDENCE BAR</a:t>
            </a:r>
          </a:p>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Bounded claim + matched authority + provenance + freshness trigger + ACCEPT / MODIFY / DEFER</a:t>
            </a:r>
          </a:p>
        </p:txBody>
      </p:sp>
    </p:spTree>
    <p:extLst>
      <p:ext uri="{BB962C8B-B14F-4D97-AF65-F5344CB8AC3E}">
        <p14:creationId xmlns:p14="http://schemas.microsoft.com/office/powerpoint/2010/main" val="138152442"/>
      </p:ext>
    </p:extLst>
  </p:cSld>
</p:sld>
</file>

<file path=ppt/slides/slide3.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8" name="s3-lesson-pill">
            <a:extLst xmlns:a="http://schemas.openxmlformats.org/drawingml/2006/main">
              <a:ext uri="{FF2B5EF4-FFF2-40B4-BE49-F238E27FC236}">
                <a16:creationId xmlns:a16="http://schemas.microsoft.com/office/drawing/2014/main" id="{8C9EDB04-1C8D-481A-A4F5-4FFD70BA9C68}"/>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ORI-006  •  ORIENTATION</a:t>
            </a:r>
          </a:p>
        </p:txBody>
      </p:sp>
      <p:sp>
        <p:nvSpPr>
          <p:cNvPr id="2" name="s3-title">
            <a:extLst xmlns:a="http://schemas.openxmlformats.org/drawingml/2006/main">
              <a:ext uri="{FF2B5EF4-FFF2-40B4-BE49-F238E27FC236}">
                <a16:creationId xmlns:a16="http://schemas.microsoft.com/office/drawing/2014/main" id="{BC8D59B1-0379-4F20-9DAD-45BA86DFE291}"/>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The decision model</a:t>
            </a:r>
          </a:p>
        </p:txBody>
      </p:sp>
      <p:sp>
        <p:nvSpPr>
          <p:cNvPr id="3" name="s3-page">
            <a:extLst xmlns:a="http://schemas.openxmlformats.org/drawingml/2006/main">
              <a:ext uri="{FF2B5EF4-FFF2-40B4-BE49-F238E27FC236}">
                <a16:creationId xmlns:a16="http://schemas.microsoft.com/office/drawing/2014/main" id="{6D7E6773-5716-4A21-8B5A-CCE1983C8EDB}"/>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03 / 08</a:t>
            </a:r>
          </a:p>
        </p:txBody>
      </p:sp>
      <p:sp>
        <p:nvSpPr>
          <p:cNvPr id="4" name="s3-footer">
            <a:extLst xmlns:a="http://schemas.openxmlformats.org/drawingml/2006/main">
              <a:ext uri="{FF2B5EF4-FFF2-40B4-BE49-F238E27FC236}">
                <a16:creationId xmlns:a16="http://schemas.microsoft.com/office/drawing/2014/main" id="{230DD20C-13FC-4A9C-A520-F611AA4E08E6}"/>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3-footer-line">
            <a:extLst xmlns:a="http://schemas.openxmlformats.org/drawingml/2006/main">
              <a:ext uri="{FF2B5EF4-FFF2-40B4-BE49-F238E27FC236}">
                <a16:creationId xmlns:a16="http://schemas.microsoft.com/office/drawing/2014/main" id="{6477667F-7083-476A-AD67-44743B3142EB}"/>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3-step-1">
            <a:extLst xmlns:a="http://schemas.openxmlformats.org/drawingml/2006/main">
              <a:ext uri="{FF2B5EF4-FFF2-40B4-BE49-F238E27FC236}">
                <a16:creationId xmlns:a16="http://schemas.microsoft.com/office/drawing/2014/main" id="{17DBC31A-36A8-45A1-869C-FDA559859E71}"/>
              </a:ext>
            </a:extLst>
          </p:cNvPr>
          <p:cNvSpPr>
            <a:spLocks xmlns:a="http://schemas.openxmlformats.org/drawingml/2006/main" noGrp="1"/>
          </p:cNvSpPr>
          <p:nvPr/>
        </p:nvSpPr>
        <p:spPr>
          <a:xfrm xmlns:a="http://schemas.openxmlformats.org/drawingml/2006/main">
            <a:off x="1238250" y="1762125"/>
            <a:ext cx="2857500" cy="1219200"/>
          </a:xfrm>
          <a:prstGeom xmlns:a="http://schemas.openxmlformats.org/drawingml/2006/main" prst="roundRect">
            <a:avLst>
              <a:gd name="adj" fmla="val 937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1</a:t>
            </a:r>
          </a:p>
          <a:p xmlns:a="http://schemas.openxmlformats.org/drawingml/2006/main">
            <a:pPr algn="ctr">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Bound claim</a:t>
            </a:r>
          </a:p>
        </p:txBody>
      </p:sp>
      <p:sp>
        <p:nvSpPr>
          <p:cNvPr id="7" name="s3-step-2">
            <a:extLst xmlns:a="http://schemas.openxmlformats.org/drawingml/2006/main">
              <a:ext uri="{FF2B5EF4-FFF2-40B4-BE49-F238E27FC236}">
                <a16:creationId xmlns:a16="http://schemas.microsoft.com/office/drawing/2014/main" id="{631BA47F-A3EB-48F4-8FB7-95855B9F4EF8}"/>
              </a:ext>
            </a:extLst>
          </p:cNvPr>
          <p:cNvSpPr>
            <a:spLocks xmlns:a="http://schemas.openxmlformats.org/drawingml/2006/main" noGrp="1"/>
          </p:cNvSpPr>
          <p:nvPr/>
        </p:nvSpPr>
        <p:spPr>
          <a:xfrm xmlns:a="http://schemas.openxmlformats.org/drawingml/2006/main">
            <a:off x="4667250" y="1762125"/>
            <a:ext cx="2857500" cy="1219200"/>
          </a:xfrm>
          <a:prstGeom xmlns:a="http://schemas.openxmlformats.org/drawingml/2006/main" prst="roundRect">
            <a:avLst>
              <a:gd name="adj" fmla="val 937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2</a:t>
            </a:r>
          </a:p>
          <a:p xmlns:a="http://schemas.openxmlformats.org/drawingml/2006/main">
            <a:pPr algn="ctr">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Match authority</a:t>
            </a:r>
          </a:p>
        </p:txBody>
      </p:sp>
      <p:cxnSp>
        <p:nvCxnSpPr>
          <p:cNvPr id="25" name=""/>
          <p:cNvCxnSpPr>
            <a:stCxn xmlns:a="http://schemas.openxmlformats.org/drawingml/2006/main" id="6" idx="3"/>
            <a:endCxn xmlns:a="http://schemas.openxmlformats.org/drawingml/2006/main" id="7" idx="1"/>
          </p:cNvCxnSpPr>
          <p:nvPr/>
        </p:nvCxnSpPr>
        <p:spPr>
          <a:xfrm xmlns:a="http://schemas.openxmlformats.org/drawingml/2006/main">
            <a:off x="4095750" y="2371725"/>
            <a:ext cx="57150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9" name="s3-step-3">
            <a:extLst xmlns:a="http://schemas.openxmlformats.org/drawingml/2006/main">
              <a:ext uri="{FF2B5EF4-FFF2-40B4-BE49-F238E27FC236}">
                <a16:creationId xmlns:a16="http://schemas.microsoft.com/office/drawing/2014/main" id="{61F1C298-41B5-4A9F-AF10-02326FDB1254}"/>
              </a:ext>
            </a:extLst>
          </p:cNvPr>
          <p:cNvSpPr>
            <a:spLocks xmlns:a="http://schemas.openxmlformats.org/drawingml/2006/main" noGrp="1"/>
          </p:cNvSpPr>
          <p:nvPr/>
        </p:nvSpPr>
        <p:spPr>
          <a:xfrm xmlns:a="http://schemas.openxmlformats.org/drawingml/2006/main">
            <a:off x="8096250" y="1762125"/>
            <a:ext cx="2857500" cy="1219200"/>
          </a:xfrm>
          <a:prstGeom xmlns:a="http://schemas.openxmlformats.org/drawingml/2006/main" prst="roundRect">
            <a:avLst>
              <a:gd name="adj" fmla="val 937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3</a:t>
            </a:r>
          </a:p>
          <a:p xmlns:a="http://schemas.openxmlformats.org/drawingml/2006/main">
            <a:pPr algn="ctr">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Trace provenance</a:t>
            </a:r>
          </a:p>
        </p:txBody>
      </p:sp>
      <p:cxnSp>
        <p:nvCxnSpPr>
          <p:cNvPr id="27" name=""/>
          <p:cNvCxnSpPr>
            <a:stCxn xmlns:a="http://schemas.openxmlformats.org/drawingml/2006/main" id="7" idx="3"/>
            <a:endCxn xmlns:a="http://schemas.openxmlformats.org/drawingml/2006/main" id="9" idx="1"/>
          </p:cNvCxnSpPr>
          <p:nvPr/>
        </p:nvCxnSpPr>
        <p:spPr>
          <a:xfrm xmlns:a="http://schemas.openxmlformats.org/drawingml/2006/main">
            <a:off x="7524750" y="2371725"/>
            <a:ext cx="57150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1" name="s3-step-4">
            <a:extLst xmlns:a="http://schemas.openxmlformats.org/drawingml/2006/main">
              <a:ext uri="{FF2B5EF4-FFF2-40B4-BE49-F238E27FC236}">
                <a16:creationId xmlns:a16="http://schemas.microsoft.com/office/drawing/2014/main" id="{637EDBD0-2AC6-48B5-BA77-50F81D4D5D37}"/>
              </a:ext>
            </a:extLst>
          </p:cNvPr>
          <p:cNvSpPr>
            <a:spLocks xmlns:a="http://schemas.openxmlformats.org/drawingml/2006/main" noGrp="1"/>
          </p:cNvSpPr>
          <p:nvPr/>
        </p:nvSpPr>
        <p:spPr>
          <a:xfrm xmlns:a="http://schemas.openxmlformats.org/drawingml/2006/main">
            <a:off x="8096250" y="3857625"/>
            <a:ext cx="2857500" cy="1219200"/>
          </a:xfrm>
          <a:prstGeom xmlns:a="http://schemas.openxmlformats.org/drawingml/2006/main" prst="roundRect">
            <a:avLst>
              <a:gd name="adj" fmla="val 937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4</a:t>
            </a:r>
          </a:p>
          <a:p xmlns:a="http://schemas.openxmlformats.org/drawingml/2006/main">
            <a:pPr algn="ctr">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State boundary</a:t>
            </a:r>
          </a:p>
        </p:txBody>
      </p:sp>
      <p:cxnSp>
        <p:nvCxnSpPr>
          <p:cNvPr id="29" name=""/>
          <p:cNvCxnSpPr>
            <a:stCxn xmlns:a="http://schemas.openxmlformats.org/drawingml/2006/main" id="9" idx="2"/>
            <a:endCxn xmlns:a="http://schemas.openxmlformats.org/drawingml/2006/main" id="11" idx="0"/>
          </p:cNvCxnSpPr>
          <p:nvPr/>
        </p:nvCxnSpPr>
        <p:spPr>
          <a:xfrm xmlns:a="http://schemas.openxmlformats.org/drawingml/2006/main">
            <a:off x="9525000" y="2981325"/>
            <a:ext cx="0" cy="87630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3" name="s3-step-5">
            <a:extLst xmlns:a="http://schemas.openxmlformats.org/drawingml/2006/main">
              <a:ext uri="{FF2B5EF4-FFF2-40B4-BE49-F238E27FC236}">
                <a16:creationId xmlns:a16="http://schemas.microsoft.com/office/drawing/2014/main" id="{946AC99A-7D2D-4209-8D84-952807B1A1EE}"/>
              </a:ext>
            </a:extLst>
          </p:cNvPr>
          <p:cNvSpPr>
            <a:spLocks xmlns:a="http://schemas.openxmlformats.org/drawingml/2006/main" noGrp="1"/>
          </p:cNvSpPr>
          <p:nvPr/>
        </p:nvSpPr>
        <p:spPr>
          <a:xfrm xmlns:a="http://schemas.openxmlformats.org/drawingml/2006/main">
            <a:off x="4667250" y="3857625"/>
            <a:ext cx="2857500" cy="1219200"/>
          </a:xfrm>
          <a:prstGeom xmlns:a="http://schemas.openxmlformats.org/drawingml/2006/main" prst="roundRect">
            <a:avLst>
              <a:gd name="adj" fmla="val 937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5</a:t>
            </a:r>
          </a:p>
          <a:p xmlns:a="http://schemas.openxmlformats.org/drawingml/2006/main">
            <a:pPr algn="ctr">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Freshness + trigger</a:t>
            </a:r>
          </a:p>
        </p:txBody>
      </p:sp>
      <p:cxnSp>
        <p:nvCxnSpPr>
          <p:cNvPr id="31" name=""/>
          <p:cNvCxnSpPr>
            <a:stCxn xmlns:a="http://schemas.openxmlformats.org/drawingml/2006/main" id="11" idx="1"/>
            <a:endCxn xmlns:a="http://schemas.openxmlformats.org/drawingml/2006/main" id="13" idx="3"/>
          </p:cNvCxnSpPr>
          <p:nvPr/>
        </p:nvCxnSpPr>
        <p:spPr>
          <a:xfrm xmlns:a="http://schemas.openxmlformats.org/drawingml/2006/main" flipH="1">
            <a:off x="7524750" y="4467225"/>
            <a:ext cx="57150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5" name="s3-step-6">
            <a:extLst xmlns:a="http://schemas.openxmlformats.org/drawingml/2006/main">
              <a:ext uri="{FF2B5EF4-FFF2-40B4-BE49-F238E27FC236}">
                <a16:creationId xmlns:a16="http://schemas.microsoft.com/office/drawing/2014/main" id="{166A0A77-94C9-44B4-9C18-570AF067F91A}"/>
              </a:ext>
            </a:extLst>
          </p:cNvPr>
          <p:cNvSpPr>
            <a:spLocks xmlns:a="http://schemas.openxmlformats.org/drawingml/2006/main" noGrp="1"/>
          </p:cNvSpPr>
          <p:nvPr/>
        </p:nvSpPr>
        <p:spPr>
          <a:xfrm xmlns:a="http://schemas.openxmlformats.org/drawingml/2006/main">
            <a:off x="1238250" y="3857625"/>
            <a:ext cx="2857500" cy="1219200"/>
          </a:xfrm>
          <a:prstGeom xmlns:a="http://schemas.openxmlformats.org/drawingml/2006/main" prst="roundRect">
            <a:avLst>
              <a:gd name="adj" fmla="val 9375"/>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6</a:t>
            </a:r>
          </a:p>
          <a:p xmlns:a="http://schemas.openxmlformats.org/drawingml/2006/main">
            <a:pPr algn="ctr">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Decide</a:t>
            </a:r>
          </a:p>
        </p:txBody>
      </p:sp>
      <p:cxnSp>
        <p:nvCxnSpPr>
          <p:cNvPr id="33" name=""/>
          <p:cNvCxnSpPr>
            <a:stCxn xmlns:a="http://schemas.openxmlformats.org/drawingml/2006/main" id="13" idx="1"/>
            <a:endCxn xmlns:a="http://schemas.openxmlformats.org/drawingml/2006/main" id="15" idx="3"/>
          </p:cNvCxnSpPr>
          <p:nvPr/>
        </p:nvCxnSpPr>
        <p:spPr>
          <a:xfrm xmlns:a="http://schemas.openxmlformats.org/drawingml/2006/main" flipH="1">
            <a:off x="4095750" y="4467225"/>
            <a:ext cx="57150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7" name="s3-model-guard">
            <a:extLst xmlns:a="http://schemas.openxmlformats.org/drawingml/2006/main">
              <a:ext uri="{FF2B5EF4-FFF2-40B4-BE49-F238E27FC236}">
                <a16:creationId xmlns:a16="http://schemas.microsoft.com/office/drawing/2014/main" id="{40774C79-24AB-432E-BC93-EC63587C9D74}"/>
              </a:ext>
            </a:extLst>
          </p:cNvPr>
          <p:cNvSpPr>
            <a:spLocks xmlns:a="http://schemas.openxmlformats.org/drawingml/2006/main" noGrp="1"/>
          </p:cNvSpPr>
          <p:nvPr/>
        </p:nvSpPr>
        <p:spPr>
          <a:xfrm xmlns:a="http://schemas.openxmlformats.org/drawingml/2006/main">
            <a:off x="1190625" y="5381625"/>
            <a:ext cx="9810750" cy="723900"/>
          </a:xfrm>
          <a:prstGeom xmlns:a="http://schemas.openxmlformats.org/drawingml/2006/main" prst="roundRect">
            <a:avLst>
              <a:gd name="adj" fmla="val 15789"/>
            </a:avLst>
          </a:prstGeom>
          <a:solidFill xmlns:a="http://schemas.openxmlformats.org/drawingml/2006/main">
            <a:srgbClr val="192744"/>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F4B860"/>
                </a:solidFill>
                <a:latin typeface="Bitstream Charter"/>
                <a:ea typeface="Bitstream Charter"/>
                <a:cs typeface="Bitstream Charter"/>
              </a:defRPr>
            </a:pPr>
            <a:r>
              <a:rPr sz="1500" b="1">
                <a:solidFill>
                  <a:srgbClr val="F4B860"/>
                </a:solidFill>
                <a:latin typeface="Bitstream Charter"/>
                <a:ea typeface="Bitstream Charter"/>
                <a:cs typeface="Bitstream Charter"/>
              </a:rPr>
              <a:t>Authority is claim-specific. Publication date, search rank, and confident tone are not enough.</a:t>
            </a:r>
          </a:p>
        </p:txBody>
      </p:sp>
    </p:spTree>
    <p:extLst>
      <p:ext uri="{BB962C8B-B14F-4D97-AF65-F5344CB8AC3E}">
        <p14:creationId xmlns:p14="http://schemas.microsoft.com/office/powerpoint/2010/main" val="867711884"/>
      </p:ext>
    </p:extLst>
  </p:cSld>
</p:sld>
</file>

<file path=ppt/slides/slide4.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7" name="s4-lesson-pill">
            <a:extLst xmlns:a="http://schemas.openxmlformats.org/drawingml/2006/main">
              <a:ext uri="{FF2B5EF4-FFF2-40B4-BE49-F238E27FC236}">
                <a16:creationId xmlns:a16="http://schemas.microsoft.com/office/drawing/2014/main" id="{D7F243D2-2244-4843-BA72-CE56C146EF31}"/>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ORI-006  •  ORIENTATION</a:t>
            </a:r>
          </a:p>
        </p:txBody>
      </p:sp>
      <p:sp>
        <p:nvSpPr>
          <p:cNvPr id="2" name="s4-title">
            <a:extLst xmlns:a="http://schemas.openxmlformats.org/drawingml/2006/main">
              <a:ext uri="{FF2B5EF4-FFF2-40B4-BE49-F238E27FC236}">
                <a16:creationId xmlns:a16="http://schemas.microsoft.com/office/drawing/2014/main" id="{A4216BDD-4AF2-40D4-B780-60733A2909BC}"/>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Decision table: turn distinctions into visible choices</a:t>
            </a:r>
          </a:p>
        </p:txBody>
      </p:sp>
      <p:sp>
        <p:nvSpPr>
          <p:cNvPr id="3" name="s4-page">
            <a:extLst xmlns:a="http://schemas.openxmlformats.org/drawingml/2006/main">
              <a:ext uri="{FF2B5EF4-FFF2-40B4-BE49-F238E27FC236}">
                <a16:creationId xmlns:a16="http://schemas.microsoft.com/office/drawing/2014/main" id="{9D42AA4D-D024-41F6-A102-90F95F7ABC42}"/>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04 / 08</a:t>
            </a:r>
          </a:p>
        </p:txBody>
      </p:sp>
      <p:sp>
        <p:nvSpPr>
          <p:cNvPr id="4" name="s4-footer">
            <a:extLst xmlns:a="http://schemas.openxmlformats.org/drawingml/2006/main">
              <a:ext uri="{FF2B5EF4-FFF2-40B4-BE49-F238E27FC236}">
                <a16:creationId xmlns:a16="http://schemas.microsoft.com/office/drawing/2014/main" id="{3B8F00EC-B3EC-42CE-9797-E2E753CE25FD}"/>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4-footer-line">
            <a:extLst xmlns:a="http://schemas.openxmlformats.org/drawingml/2006/main">
              <a:ext uri="{FF2B5EF4-FFF2-40B4-BE49-F238E27FC236}">
                <a16:creationId xmlns:a16="http://schemas.microsoft.com/office/drawing/2014/main" id="{DE5D8209-DD1A-4D00-8DA5-9722D0A55139}"/>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graphicFrame>
        <p:nvGraphicFramePr>
          <p:cNvPr id="12" name=""/>
          <p:cNvGraphicFramePr/>
          <p:nvPr/>
        </p:nvGraphicFramePr>
        <p:xfrm>
          <a:off xmlns:a="http://schemas.openxmlformats.org/drawingml/2006/main" x="590550" y="1657350"/>
          <a:ext xmlns:a="http://schemas.openxmlformats.org/drawingml/2006/main" cx="11049000" cy="4229100"/>
        </p:xfrm>
        <a:graphic xmlns:a="http://schemas.openxmlformats.org/drawingml/2006/main">
          <a:graphicData uri="http://schemas.openxmlformats.org/drawingml/2006/table">
            <a:tbl>
              <a:tblPr/>
              <a:tblGrid>
                <a:gridCol w="2190750"/>
                <a:gridCol w="2762250"/>
                <a:gridCol w="3048000"/>
                <a:gridCol w="3048000"/>
              </a:tblGrid>
              <a:tr h="845820">
                <a:tc>
                  <a:txBody>
                    <a:bodyPr/>
                    <a:lstStyle/>
                    <a:p>
                      <a:r>
                        <a:rPr sz="1275" b="1">
                          <a:solidFill>
                            <a:srgbClr val="FFFFFF"/>
                          </a:solidFill>
                          <a:latin typeface="Bitstream Charter"/>
                          <a:ea typeface="Bitstream Charter"/>
                          <a:cs typeface="Bitstream Charter"/>
                        </a:rPr>
                        <a:t>Claim type</a:t>
                      </a:r>
                    </a:p>
                  </a:txBody>
                  <a:tcPr marL="95250" marR="95250" marT="76200" marB="76200" anchor="ctr">
                    <a:solidFill>
                      <a:srgbClr val="192744"/>
                    </a:solidFill>
                  </a:tcPr>
                </a:tc>
                <a:tc>
                  <a:txBody>
                    <a:bodyPr/>
                    <a:lstStyle/>
                    <a:p>
                      <a:r>
                        <a:rPr sz="1275" b="1">
                          <a:solidFill>
                            <a:srgbClr val="FFFFFF"/>
                          </a:solidFill>
                          <a:latin typeface="Bitstream Charter"/>
                          <a:ea typeface="Bitstream Charter"/>
                          <a:cs typeface="Bitstream Charter"/>
                        </a:rPr>
                        <a:t>Starting source</a:t>
                      </a:r>
                    </a:p>
                  </a:txBody>
                  <a:tcPr marL="95250" marR="95250" marT="76200" marB="76200" anchor="ctr">
                    <a:solidFill>
                      <a:srgbClr val="192744"/>
                    </a:solidFill>
                  </a:tcPr>
                </a:tc>
                <a:tc>
                  <a:txBody>
                    <a:bodyPr/>
                    <a:lstStyle/>
                    <a:p>
                      <a:r>
                        <a:rPr sz="1275" b="1">
                          <a:solidFill>
                            <a:srgbClr val="FFFFFF"/>
                          </a:solidFill>
                          <a:latin typeface="Bitstream Charter"/>
                          <a:ea typeface="Bitstream Charter"/>
                          <a:cs typeface="Bitstream Charter"/>
                        </a:rPr>
                        <a:t>Freshness trigger</a:t>
                      </a:r>
                    </a:p>
                  </a:txBody>
                  <a:tcPr marL="95250" marR="95250" marT="76200" marB="76200" anchor="ctr">
                    <a:solidFill>
                      <a:srgbClr val="192744"/>
                    </a:solidFill>
                  </a:tcPr>
                </a:tc>
                <a:tc>
                  <a:txBody>
                    <a:bodyPr/>
                    <a:lstStyle/>
                    <a:p>
                      <a:r>
                        <a:rPr sz="1275" b="1">
                          <a:solidFill>
                            <a:srgbClr val="FFFFFF"/>
                          </a:solidFill>
                          <a:latin typeface="Bitstream Charter"/>
                          <a:ea typeface="Bitstream Charter"/>
                          <a:cs typeface="Bitstream Charter"/>
                        </a:rPr>
                        <a:t>Common failure</a:t>
                      </a:r>
                    </a:p>
                  </a:txBody>
                  <a:tcPr marL="95250" marR="95250" marT="76200" marB="76200" anchor="ctr">
                    <a:solidFill>
                      <a:srgbClr val="192744"/>
                    </a:solidFill>
                  </a:tcPr>
                </a:tc>
              </a:tr>
              <a:tr h="845820">
                <a:tc>
                  <a:txBody>
                    <a:bodyPr/>
                    <a:lstStyle/>
                    <a:p>
                      <a:r>
                        <a:rPr sz="1200">
                          <a:solidFill>
                            <a:srgbClr val="14213D"/>
                          </a:solidFill>
                          <a:latin typeface="Bitstream Charter"/>
                          <a:ea typeface="Bitstream Charter"/>
                          <a:cs typeface="Bitstream Charter"/>
                        </a:rPr>
                        <a:t>Stable definition</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Specification / versioned official docs</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Target or spec changes</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Treating one version as timeless</a:t>
                      </a:r>
                    </a:p>
                  </a:txBody>
                  <a:tcPr marL="85725" marR="85725" marT="66675" marB="66675" anchor="ctr">
                    <a:solidFill>
                      <a:srgbClr val="FFFFFF"/>
                    </a:solidFill>
                  </a:tcPr>
                </a:tc>
              </a:tr>
              <a:tr h="845820">
                <a:tc>
                  <a:txBody>
                    <a:bodyPr/>
                    <a:lstStyle/>
                    <a:p>
                      <a:r>
                        <a:rPr sz="1200">
                          <a:solidFill>
                            <a:srgbClr val="14213D"/>
                          </a:solidFill>
                          <a:latin typeface="Bitstream Charter"/>
                          <a:ea typeface="Bitstream Charter"/>
                          <a:cs typeface="Bitstream Charter"/>
                        </a:rPr>
                        <a:t>Version / API status</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Release page / changelog</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Before use and after status change</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Old tutorial still runs</a:t>
                      </a:r>
                    </a:p>
                  </a:txBody>
                  <a:tcPr marL="85725" marR="85725" marT="66675" marB="66675" anchor="ctr">
                    <a:solidFill>
                      <a:srgbClr val="EDF7FA"/>
                    </a:solidFill>
                  </a:tcPr>
                </a:tc>
              </a:tr>
              <a:tr h="845820">
                <a:tc>
                  <a:txBody>
                    <a:bodyPr/>
                    <a:lstStyle/>
                    <a:p>
                      <a:r>
                        <a:rPr sz="1200">
                          <a:solidFill>
                            <a:srgbClr val="14213D"/>
                          </a:solidFill>
                          <a:latin typeface="Bitstream Charter"/>
                          <a:ea typeface="Bitstream Charter"/>
                          <a:cs typeface="Bitstream Charter"/>
                        </a:rPr>
                        <a:t>Security guidance</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Maintained advisory for target</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Before sensitive use; after advisory</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Works = still secure</a:t>
                      </a:r>
                    </a:p>
                  </a:txBody>
                  <a:tcPr marL="85725" marR="85725" marT="66675" marB="66675" anchor="ctr">
                    <a:solidFill>
                      <a:srgbClr val="FFFFFF"/>
                    </a:solidFill>
                  </a:tcPr>
                </a:tc>
              </a:tr>
              <a:tr h="845820">
                <a:tc>
                  <a:txBody>
                    <a:bodyPr/>
                    <a:lstStyle/>
                    <a:p>
                      <a:r>
                        <a:rPr sz="1200">
                          <a:solidFill>
                            <a:srgbClr val="14213D"/>
                          </a:solidFill>
                          <a:latin typeface="Bitstream Charter"/>
                          <a:ea typeface="Bitstream Charter"/>
                          <a:cs typeface="Bitstream Charter"/>
                        </a:rPr>
                        <a:t>Tool capability</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Provider docs / changelog</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Before dependent decision; after update</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AI summary as final authority</a:t>
                      </a:r>
                    </a:p>
                  </a:txBody>
                  <a:tcPr marL="85725" marR="85725" marT="66675" marB="66675" anchor="ctr">
                    <a:solidFill>
                      <a:srgbClr val="EDF7FA"/>
                    </a:solidFill>
                  </a:tcPr>
                </a:tc>
              </a:tr>
            </a:tbl>
          </a:graphicData>
        </a:graphic>
      </p:graphicFrame>
    </p:spTree>
    <p:extLst>
      <p:ext uri="{BB962C8B-B14F-4D97-AF65-F5344CB8AC3E}">
        <p14:creationId xmlns:p14="http://schemas.microsoft.com/office/powerpoint/2010/main" val="1045303307"/>
      </p:ext>
    </p:extLst>
  </p:cSld>
</p:sld>
</file>

<file path=ppt/slides/slide5.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2" name="s5-lesson-pill">
            <a:extLst xmlns:a="http://schemas.openxmlformats.org/drawingml/2006/main">
              <a:ext uri="{FF2B5EF4-FFF2-40B4-BE49-F238E27FC236}">
                <a16:creationId xmlns:a16="http://schemas.microsoft.com/office/drawing/2014/main" id="{AB7AAA74-D461-4DFC-8438-C39ED9C6FC4D}"/>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ORI-006  •  ORIENTATION</a:t>
            </a:r>
          </a:p>
        </p:txBody>
      </p:sp>
      <p:sp>
        <p:nvSpPr>
          <p:cNvPr id="2" name="s5-title">
            <a:extLst xmlns:a="http://schemas.openxmlformats.org/drawingml/2006/main">
              <a:ext uri="{FF2B5EF4-FFF2-40B4-BE49-F238E27FC236}">
                <a16:creationId xmlns:a16="http://schemas.microsoft.com/office/drawing/2014/main" id="{42E406F9-5691-4992-AA98-53311A8382A4}"/>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Worked case: make the reasoning inspectable</a:t>
            </a:r>
          </a:p>
        </p:txBody>
      </p:sp>
      <p:sp>
        <p:nvSpPr>
          <p:cNvPr id="3" name="s5-page">
            <a:extLst xmlns:a="http://schemas.openxmlformats.org/drawingml/2006/main">
              <a:ext uri="{FF2B5EF4-FFF2-40B4-BE49-F238E27FC236}">
                <a16:creationId xmlns:a16="http://schemas.microsoft.com/office/drawing/2014/main" id="{33A2DF4D-63D5-41EB-9BA1-7E9B96DA0ECA}"/>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05 / 08</a:t>
            </a:r>
          </a:p>
        </p:txBody>
      </p:sp>
      <p:sp>
        <p:nvSpPr>
          <p:cNvPr id="4" name="s5-footer">
            <a:extLst xmlns:a="http://schemas.openxmlformats.org/drawingml/2006/main">
              <a:ext uri="{FF2B5EF4-FFF2-40B4-BE49-F238E27FC236}">
                <a16:creationId xmlns:a16="http://schemas.microsoft.com/office/drawing/2014/main" id="{332B7F42-F758-4B03-8A72-587F6FDEEBF0}"/>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5-footer-line">
            <a:extLst xmlns:a="http://schemas.openxmlformats.org/drawingml/2006/main">
              <a:ext uri="{FF2B5EF4-FFF2-40B4-BE49-F238E27FC236}">
                <a16:creationId xmlns:a16="http://schemas.microsoft.com/office/drawing/2014/main" id="{7228A18E-A2A5-4CD2-BADB-94BB74CEEEB3}"/>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5-scenario">
            <a:extLst xmlns:a="http://schemas.openxmlformats.org/drawingml/2006/main">
              <a:ext uri="{FF2B5EF4-FFF2-40B4-BE49-F238E27FC236}">
                <a16:creationId xmlns:a16="http://schemas.microsoft.com/office/drawing/2014/main" id="{1F276EB0-89F0-4AE9-B53D-B8AA35328A64}"/>
              </a:ext>
            </a:extLst>
          </p:cNvPr>
          <p:cNvSpPr>
            <a:spLocks xmlns:a="http://schemas.openxmlformats.org/drawingml/2006/main" noGrp="1"/>
          </p:cNvSpPr>
          <p:nvPr/>
        </p:nvSpPr>
        <p:spPr>
          <a:xfrm xmlns:a="http://schemas.openxmlformats.org/drawingml/2006/main">
            <a:off x="590550" y="1809750"/>
            <a:ext cx="3143250" cy="3429000"/>
          </a:xfrm>
          <a:prstGeom xmlns:a="http://schemas.openxmlformats.org/drawingml/2006/main" prst="roundRect">
            <a:avLst>
              <a:gd name="adj" fmla="val 3636"/>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SCENARIO</a:t>
            </a:r>
          </a:p>
          <a:p xmlns:a="http://schemas.openxmlformats.org/drawingml/2006/main">
            <a:pPr algn="l">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A new blog and older versioned documentation give conflicting advice about a tool default.</a:t>
            </a:r>
          </a:p>
        </p:txBody>
      </p:sp>
      <p:sp>
        <p:nvSpPr>
          <p:cNvPr id="7" name="s5-evidence">
            <a:extLst xmlns:a="http://schemas.openxmlformats.org/drawingml/2006/main">
              <a:ext uri="{FF2B5EF4-FFF2-40B4-BE49-F238E27FC236}">
                <a16:creationId xmlns:a16="http://schemas.microsoft.com/office/drawing/2014/main" id="{DB23DAAF-7A20-4A53-A330-CCB5447B4E93}"/>
              </a:ext>
            </a:extLst>
          </p:cNvPr>
          <p:cNvSpPr>
            <a:spLocks xmlns:a="http://schemas.openxmlformats.org/drawingml/2006/main" noGrp="1"/>
          </p:cNvSpPr>
          <p:nvPr/>
        </p:nvSpPr>
        <p:spPr>
          <a:xfrm xmlns:a="http://schemas.openxmlformats.org/drawingml/2006/main">
            <a:off x="4524375" y="1809750"/>
            <a:ext cx="3143250" cy="3429000"/>
          </a:xfrm>
          <a:prstGeom xmlns:a="http://schemas.openxmlformats.org/drawingml/2006/main" prst="roundRect">
            <a:avLst>
              <a:gd name="adj" fmla="val 3636"/>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EVIDENCE</a:t>
            </a:r>
          </a:p>
          <a:p xmlns:a="http://schemas.openxmlformats.org/drawingml/2006/main">
            <a:pPr marL="266700" indent="-139700" algn="l">
              <a:spcAft>
                <a:spcPts val="550"/>
              </a:spcAft>
              <a:buChar char="•"/>
              <a:defRPr sz="1425">
                <a:solidFill>
                  <a:srgbClr val="F4F7FB"/>
                </a:solidFill>
                <a:latin typeface="Bitstream Charter"/>
                <a:ea typeface="Bitstream Charter"/>
                <a:cs typeface="Bitstream Charter"/>
              </a:defRPr>
            </a:pPr>
            <a:r>
              <a:rPr sz="1425">
                <a:solidFill>
                  <a:srgbClr val="F4F7FB"/>
                </a:solidFill>
                <a:latin typeface="Bitstream Charter"/>
                <a:ea typeface="Bitstream Charter"/>
                <a:cs typeface="Bitstream Charter"/>
              </a:rPr>
              <a:t>The blog is recent but does not trace the target version.</a:t>
            </a:r>
          </a:p>
          <a:p xmlns:a="http://schemas.openxmlformats.org/drawingml/2006/main">
            <a:pPr marL="266700" indent="-139700" algn="l">
              <a:spcAft>
                <a:spcPts val="550"/>
              </a:spcAft>
              <a:buChar char="•"/>
              <a:defRPr sz="1425">
                <a:solidFill>
                  <a:srgbClr val="F4F7FB"/>
                </a:solidFill>
                <a:latin typeface="Bitstream Charter"/>
                <a:ea typeface="Bitstream Charter"/>
                <a:cs typeface="Bitstream Charter"/>
              </a:defRPr>
            </a:pPr>
            <a:r>
              <a:rPr sz="1425">
                <a:solidFill>
                  <a:srgbClr val="F4F7FB"/>
                </a:solidFill>
                <a:latin typeface="Bitstream Charter"/>
                <a:ea typeface="Bitstream Charter"/>
                <a:cs typeface="Bitstream Charter"/>
              </a:rPr>
              <a:t>The official versioned source is closer to the claim but may not resolve a newer change.</a:t>
            </a:r>
          </a:p>
        </p:txBody>
      </p:sp>
      <p:sp>
        <p:nvSpPr>
          <p:cNvPr id="8" name="s5-decision">
            <a:extLst xmlns:a="http://schemas.openxmlformats.org/drawingml/2006/main">
              <a:ext uri="{FF2B5EF4-FFF2-40B4-BE49-F238E27FC236}">
                <a16:creationId xmlns:a16="http://schemas.microsoft.com/office/drawing/2014/main" id="{FC38035F-D8C6-4E42-B098-96A4C54D95B1}"/>
              </a:ext>
            </a:extLst>
          </p:cNvPr>
          <p:cNvSpPr>
            <a:spLocks xmlns:a="http://schemas.openxmlformats.org/drawingml/2006/main" noGrp="1"/>
          </p:cNvSpPr>
          <p:nvPr/>
        </p:nvSpPr>
        <p:spPr>
          <a:xfrm xmlns:a="http://schemas.openxmlformats.org/drawingml/2006/main">
            <a:off x="8458200" y="1809750"/>
            <a:ext cx="3143250" cy="3429000"/>
          </a:xfrm>
          <a:prstGeom xmlns:a="http://schemas.openxmlformats.org/drawingml/2006/main" prst="roundRect">
            <a:avLst>
              <a:gd name="adj" fmla="val 3636"/>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BOUNDED DECISION</a:t>
            </a:r>
          </a:p>
          <a:p xmlns:a="http://schemas.openxmlformats.org/drawingml/2006/main">
            <a:pPr algn="l">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DEFER until release notes or target-version documentation resolve the exact default; then ACCEPT or MODIFY the bounded claim.</a:t>
            </a:r>
          </a:p>
          <a:p xmlns:a="http://schemas.openxmlformats.org/drawingml/2006/main">
            <a:pPr algn="l">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BOUNDARY</a:t>
            </a:r>
          </a:p>
          <a:p xmlns:a="http://schemas.openxmlformats.org/drawingml/2006/main">
            <a:pPr algn="l">
              <a:defRPr sz="1425">
                <a:solidFill>
                  <a:srgbClr val="14213D"/>
                </a:solidFill>
                <a:latin typeface="Bitstream Charter"/>
                <a:ea typeface="Bitstream Charter"/>
                <a:cs typeface="Bitstream Charter"/>
              </a:defRPr>
            </a:pPr>
            <a:r>
              <a:rPr sz="1425">
                <a:solidFill>
                  <a:srgbClr val="14213D"/>
                </a:solidFill>
                <a:latin typeface="Bitstream Charter"/>
                <a:ea typeface="Bitstream Charter"/>
                <a:cs typeface="Bitstream Charter"/>
              </a:rPr>
              <a:t>A link or publication date alone does not establish source-to-claim fit.</a:t>
            </a:r>
          </a:p>
        </p:txBody>
      </p:sp>
      <p:cxnSp>
        <p:nvCxnSpPr>
          <p:cNvPr id="20" name=""/>
          <p:cNvCxnSpPr>
            <a:stCxn xmlns:a="http://schemas.openxmlformats.org/drawingml/2006/main" id="6" idx="3"/>
            <a:endCxn xmlns:a="http://schemas.openxmlformats.org/drawingml/2006/main" id="7" idx="1"/>
          </p:cNvCxnSpPr>
          <p:nvPr/>
        </p:nvCxnSpPr>
        <p:spPr>
          <a:xfrm xmlns:a="http://schemas.openxmlformats.org/drawingml/2006/main">
            <a:off x="3733800" y="3524250"/>
            <a:ext cx="790575"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cxnSp>
        <p:nvCxnSpPr>
          <p:cNvPr id="21" name=""/>
          <p:cNvCxnSpPr>
            <a:stCxn xmlns:a="http://schemas.openxmlformats.org/drawingml/2006/main" id="7" idx="3"/>
            <a:endCxn xmlns:a="http://schemas.openxmlformats.org/drawingml/2006/main" id="8" idx="1"/>
          </p:cNvCxnSpPr>
          <p:nvPr/>
        </p:nvCxnSpPr>
        <p:spPr>
          <a:xfrm xmlns:a="http://schemas.openxmlformats.org/drawingml/2006/main">
            <a:off x="7667625" y="3524250"/>
            <a:ext cx="790575"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1" name="s5-evidence-bar">
            <a:extLst xmlns:a="http://schemas.openxmlformats.org/drawingml/2006/main">
              <a:ext uri="{FF2B5EF4-FFF2-40B4-BE49-F238E27FC236}">
                <a16:creationId xmlns:a16="http://schemas.microsoft.com/office/drawing/2014/main" id="{6368D085-DFF0-4BE6-BEDD-EC21C6A1ED0B}"/>
              </a:ext>
            </a:extLst>
          </p:cNvPr>
          <p:cNvSpPr>
            <a:spLocks xmlns:a="http://schemas.openxmlformats.org/drawingml/2006/main" noGrp="1"/>
          </p:cNvSpPr>
          <p:nvPr/>
        </p:nvSpPr>
        <p:spPr>
          <a:xfrm xmlns:a="http://schemas.openxmlformats.org/drawingml/2006/main">
            <a:off x="2190750" y="5562600"/>
            <a:ext cx="7810500" cy="514350"/>
          </a:xfrm>
          <a:prstGeom xmlns:a="http://schemas.openxmlformats.org/drawingml/2006/main" prst="roundRect">
            <a:avLst>
              <a:gd name="adj" fmla="val 50000"/>
            </a:avLst>
          </a:prstGeom>
          <a:solidFill xmlns:a="http://schemas.openxmlformats.org/drawingml/2006/main">
            <a:srgbClr val="192744"/>
          </a:solidFill>
          <a:ln xmlns:a="http://schemas.openxmlformats.org/drawingml/2006/main" w="9525">
            <a:solidFill>
              <a:srgbClr val="F4B860"/>
            </a:solidFill>
            <a:prstDash val="solid"/>
          </a:ln>
        </p:spPr>
        <p:txBody>
          <a:bodyPr xmlns:a="http://schemas.openxmlformats.org/drawingml/2006/main" wrap="square" lIns="38100" tIns="19050" rIns="38100" bIns="19050" anchor="ctr">
            <a:normAutofit fontScale="93842"/>
          </a:bodyPr>
          <a:lstStyle xmlns:a="http://schemas.openxmlformats.org/drawingml/2006/main"/>
          <a:p xmlns:a="http://schemas.openxmlformats.org/drawingml/2006/main">
            <a:pPr algn="ctr">
              <a:defRPr sz="1350" b="1">
                <a:solidFill>
                  <a:srgbClr val="F4B860"/>
                </a:solidFill>
                <a:latin typeface="Bitstream Charter"/>
                <a:ea typeface="Bitstream Charter"/>
                <a:cs typeface="Bitstream Charter"/>
              </a:defRPr>
            </a:pPr>
            <a:r>
              <a:rPr sz="1350" b="1">
                <a:solidFill>
                  <a:srgbClr val="F4B860"/>
                </a:solidFill>
                <a:latin typeface="Bitstream Charter"/>
                <a:ea typeface="Bitstream Charter"/>
                <a:cs typeface="Bitstream Charter"/>
              </a:rPr>
              <a:t>Bounded claim + matched authority + provenance + freshness trigger + ACCEPT / MODIFY / DEFER</a:t>
            </a:r>
          </a:p>
        </p:txBody>
      </p:sp>
    </p:spTree>
    <p:extLst>
      <p:ext uri="{BB962C8B-B14F-4D97-AF65-F5344CB8AC3E}">
        <p14:creationId xmlns:p14="http://schemas.microsoft.com/office/powerpoint/2010/main" val="1485098922"/>
      </p:ext>
    </p:extLst>
  </p:cSld>
</p:sld>
</file>

<file path=ppt/slides/slide6.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5" name="s6-lesson-pill">
            <a:extLst xmlns:a="http://schemas.openxmlformats.org/drawingml/2006/main">
              <a:ext uri="{FF2B5EF4-FFF2-40B4-BE49-F238E27FC236}">
                <a16:creationId xmlns:a16="http://schemas.microsoft.com/office/drawing/2014/main" id="{ACBECDFC-0658-4FEC-9448-D07B308D3830}"/>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ORI-006  •  ORIENTATION</a:t>
            </a:r>
          </a:p>
        </p:txBody>
      </p:sp>
      <p:sp>
        <p:nvSpPr>
          <p:cNvPr id="2" name="s6-title">
            <a:extLst xmlns:a="http://schemas.openxmlformats.org/drawingml/2006/main">
              <a:ext uri="{FF2B5EF4-FFF2-40B4-BE49-F238E27FC236}">
                <a16:creationId xmlns:a16="http://schemas.microsoft.com/office/drawing/2014/main" id="{DBFEFB16-96DC-42DE-BB92-426F1758A2AE}"/>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Plausible shortcuts—and the repair move</a:t>
            </a:r>
          </a:p>
        </p:txBody>
      </p:sp>
      <p:sp>
        <p:nvSpPr>
          <p:cNvPr id="3" name="s6-page">
            <a:extLst xmlns:a="http://schemas.openxmlformats.org/drawingml/2006/main">
              <a:ext uri="{FF2B5EF4-FFF2-40B4-BE49-F238E27FC236}">
                <a16:creationId xmlns:a16="http://schemas.microsoft.com/office/drawing/2014/main" id="{22C87030-FF65-4898-ACCE-EF115FFF45FF}"/>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06 / 08</a:t>
            </a:r>
          </a:p>
        </p:txBody>
      </p:sp>
      <p:sp>
        <p:nvSpPr>
          <p:cNvPr id="4" name="s6-footer">
            <a:extLst xmlns:a="http://schemas.openxmlformats.org/drawingml/2006/main">
              <a:ext uri="{FF2B5EF4-FFF2-40B4-BE49-F238E27FC236}">
                <a16:creationId xmlns:a16="http://schemas.microsoft.com/office/drawing/2014/main" id="{64526035-A24F-4F52-BB19-C8F225041281}"/>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6-footer-line">
            <a:extLst xmlns:a="http://schemas.openxmlformats.org/drawingml/2006/main">
              <a:ext uri="{FF2B5EF4-FFF2-40B4-BE49-F238E27FC236}">
                <a16:creationId xmlns:a16="http://schemas.microsoft.com/office/drawing/2014/main" id="{EDFC487E-C016-4B6E-9365-3D038FF5AB66}"/>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6-shortcut-1">
            <a:extLst xmlns:a="http://schemas.openxmlformats.org/drawingml/2006/main">
              <a:ext uri="{FF2B5EF4-FFF2-40B4-BE49-F238E27FC236}">
                <a16:creationId xmlns:a16="http://schemas.microsoft.com/office/drawing/2014/main" id="{45EB71B7-9041-4454-85A2-64631B28B97F}"/>
              </a:ext>
            </a:extLst>
          </p:cNvPr>
          <p:cNvSpPr>
            <a:spLocks xmlns:a="http://schemas.openxmlformats.org/drawingml/2006/main" noGrp="1"/>
          </p:cNvSpPr>
          <p:nvPr/>
        </p:nvSpPr>
        <p:spPr>
          <a:xfrm xmlns:a="http://schemas.openxmlformats.org/drawingml/2006/main">
            <a:off x="590550" y="1657350"/>
            <a:ext cx="4095750" cy="1066800"/>
          </a:xfrm>
          <a:prstGeom xmlns:a="http://schemas.openxmlformats.org/drawingml/2006/main" prst="roundRect">
            <a:avLst>
              <a:gd name="adj" fmla="val 10714"/>
            </a:avLst>
          </a:prstGeom>
          <a:solidFill xmlns:a="http://schemas.openxmlformats.org/drawingml/2006/main">
            <a:srgbClr val="FFE4E4"/>
          </a:solidFill>
          <a:ln xmlns:a="http://schemas.openxmlformats.org/drawingml/2006/main" w="9525">
            <a:solidFill>
              <a:srgbClr val="FF747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SHORTCUT 1</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The newest article is more trustworthy.</a:t>
            </a:r>
          </a:p>
        </p:txBody>
      </p:sp>
      <p:sp>
        <p:nvSpPr>
          <p:cNvPr id="7" name="s6-repair-1">
            <a:extLst xmlns:a="http://schemas.openxmlformats.org/drawingml/2006/main">
              <a:ext uri="{FF2B5EF4-FFF2-40B4-BE49-F238E27FC236}">
                <a16:creationId xmlns:a16="http://schemas.microsoft.com/office/drawing/2014/main" id="{AE5A4BAB-909B-4896-9429-4D201685FDD0}"/>
              </a:ext>
            </a:extLst>
          </p:cNvPr>
          <p:cNvSpPr>
            <a:spLocks xmlns:a="http://schemas.openxmlformats.org/drawingml/2006/main" noGrp="1"/>
          </p:cNvSpPr>
          <p:nvPr/>
        </p:nvSpPr>
        <p:spPr>
          <a:xfrm xmlns:a="http://schemas.openxmlformats.org/drawingml/2006/main">
            <a:off x="6286500" y="1657350"/>
            <a:ext cx="5314950" cy="1066800"/>
          </a:xfrm>
          <a:prstGeom xmlns:a="http://schemas.openxmlformats.org/drawingml/2006/main" prst="roundRect">
            <a:avLst>
              <a:gd name="adj" fmla="val 10714"/>
            </a:avLst>
          </a:prstGeom>
          <a:solidFill xmlns:a="http://schemas.openxmlformats.org/drawingml/2006/main">
            <a:srgbClr val="DFF8EF"/>
          </a:solidFill>
          <a:ln xmlns:a="http://schemas.openxmlformats.org/drawingml/2006/main" w="9525">
            <a:solidFill>
              <a:srgbClr val="4DD3A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REPAIR</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Match authority and provenance to the exact claim.</a:t>
            </a:r>
          </a:p>
        </p:txBody>
      </p:sp>
      <p:cxnSp>
        <p:nvCxnSpPr>
          <p:cNvPr id="22" name=""/>
          <p:cNvCxnSpPr>
            <a:stCxn xmlns:a="http://schemas.openxmlformats.org/drawingml/2006/main" id="6" idx="3"/>
            <a:endCxn xmlns:a="http://schemas.openxmlformats.org/drawingml/2006/main" id="7" idx="1"/>
          </p:cNvCxnSpPr>
          <p:nvPr/>
        </p:nvCxnSpPr>
        <p:spPr>
          <a:xfrm xmlns:a="http://schemas.openxmlformats.org/drawingml/2006/main">
            <a:off x="4686300" y="2190750"/>
            <a:ext cx="1600200" cy="0"/>
          </a:xfrm>
          <a:prstGeom xmlns:a="http://schemas.openxmlformats.org/drawingml/2006/main" prst="straightConnector1">
            <a:avLst/>
          </a:prstGeom>
          <a:ln xmlns:a="http://schemas.openxmlformats.org/drawingml/2006/main" w="28575">
            <a:solidFill>
              <a:srgbClr val="A9B6CB"/>
            </a:solidFill>
            <a:prstDash val="solid"/>
            <a:tailEnd type="triangle" w="sm" len="sm"/>
          </a:ln>
        </p:spPr>
      </p:cxnSp>
      <p:sp>
        <p:nvSpPr>
          <p:cNvPr id="9" name="s6-shortcut-2">
            <a:extLst xmlns:a="http://schemas.openxmlformats.org/drawingml/2006/main">
              <a:ext uri="{FF2B5EF4-FFF2-40B4-BE49-F238E27FC236}">
                <a16:creationId xmlns:a16="http://schemas.microsoft.com/office/drawing/2014/main" id="{E8D8AE08-9714-478F-BFDC-65A1E93D19F9}"/>
              </a:ext>
            </a:extLst>
          </p:cNvPr>
          <p:cNvSpPr>
            <a:spLocks xmlns:a="http://schemas.openxmlformats.org/drawingml/2006/main" noGrp="1"/>
          </p:cNvSpPr>
          <p:nvPr/>
        </p:nvSpPr>
        <p:spPr>
          <a:xfrm xmlns:a="http://schemas.openxmlformats.org/drawingml/2006/main">
            <a:off x="590550" y="3133725"/>
            <a:ext cx="4095750" cy="1066800"/>
          </a:xfrm>
          <a:prstGeom xmlns:a="http://schemas.openxmlformats.org/drawingml/2006/main" prst="roundRect">
            <a:avLst>
              <a:gd name="adj" fmla="val 10714"/>
            </a:avLst>
          </a:prstGeom>
          <a:solidFill xmlns:a="http://schemas.openxmlformats.org/drawingml/2006/main">
            <a:srgbClr val="FFE4E4"/>
          </a:solidFill>
          <a:ln xmlns:a="http://schemas.openxmlformats.org/drawingml/2006/main" w="9525">
            <a:solidFill>
              <a:srgbClr val="FF747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SHORTCUT 2</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Official is enough for every claim.</a:t>
            </a:r>
          </a:p>
        </p:txBody>
      </p:sp>
      <p:sp>
        <p:nvSpPr>
          <p:cNvPr id="10" name="s6-repair-2">
            <a:extLst xmlns:a="http://schemas.openxmlformats.org/drawingml/2006/main">
              <a:ext uri="{FF2B5EF4-FFF2-40B4-BE49-F238E27FC236}">
                <a16:creationId xmlns:a16="http://schemas.microsoft.com/office/drawing/2014/main" id="{7B4BDD58-60AB-443A-84E2-EDF2F1275D41}"/>
              </a:ext>
            </a:extLst>
          </p:cNvPr>
          <p:cNvSpPr>
            <a:spLocks xmlns:a="http://schemas.openxmlformats.org/drawingml/2006/main" noGrp="1"/>
          </p:cNvSpPr>
          <p:nvPr/>
        </p:nvSpPr>
        <p:spPr>
          <a:xfrm xmlns:a="http://schemas.openxmlformats.org/drawingml/2006/main">
            <a:off x="6286500" y="3133725"/>
            <a:ext cx="5314950" cy="1066800"/>
          </a:xfrm>
          <a:prstGeom xmlns:a="http://schemas.openxmlformats.org/drawingml/2006/main" prst="roundRect">
            <a:avLst>
              <a:gd name="adj" fmla="val 10714"/>
            </a:avLst>
          </a:prstGeom>
          <a:solidFill xmlns:a="http://schemas.openxmlformats.org/drawingml/2006/main">
            <a:srgbClr val="DFF8EF"/>
          </a:solidFill>
          <a:ln xmlns:a="http://schemas.openxmlformats.org/drawingml/2006/main" w="9525">
            <a:solidFill>
              <a:srgbClr val="4DD3A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REPAIR</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Check whether the official source actually covers this claim.</a:t>
            </a:r>
          </a:p>
        </p:txBody>
      </p:sp>
      <p:cxnSp>
        <p:nvCxnSpPr>
          <p:cNvPr id="25" name=""/>
          <p:cNvCxnSpPr>
            <a:stCxn xmlns:a="http://schemas.openxmlformats.org/drawingml/2006/main" id="9" idx="3"/>
            <a:endCxn xmlns:a="http://schemas.openxmlformats.org/drawingml/2006/main" id="10" idx="1"/>
          </p:cNvCxnSpPr>
          <p:nvPr/>
        </p:nvCxnSpPr>
        <p:spPr>
          <a:xfrm xmlns:a="http://schemas.openxmlformats.org/drawingml/2006/main">
            <a:off x="4686300" y="3667125"/>
            <a:ext cx="1600200" cy="0"/>
          </a:xfrm>
          <a:prstGeom xmlns:a="http://schemas.openxmlformats.org/drawingml/2006/main" prst="straightConnector1">
            <a:avLst/>
          </a:prstGeom>
          <a:ln xmlns:a="http://schemas.openxmlformats.org/drawingml/2006/main" w="28575">
            <a:solidFill>
              <a:srgbClr val="A9B6CB"/>
            </a:solidFill>
            <a:prstDash val="solid"/>
            <a:tailEnd type="triangle" w="sm" len="sm"/>
          </a:ln>
        </p:spPr>
      </p:cxnSp>
      <p:sp>
        <p:nvSpPr>
          <p:cNvPr id="12" name="s6-shortcut-3">
            <a:extLst xmlns:a="http://schemas.openxmlformats.org/drawingml/2006/main">
              <a:ext uri="{FF2B5EF4-FFF2-40B4-BE49-F238E27FC236}">
                <a16:creationId xmlns:a16="http://schemas.microsoft.com/office/drawing/2014/main" id="{84544F7A-E228-4E7E-8A52-AF13059451DC}"/>
              </a:ext>
            </a:extLst>
          </p:cNvPr>
          <p:cNvSpPr>
            <a:spLocks xmlns:a="http://schemas.openxmlformats.org/drawingml/2006/main" noGrp="1"/>
          </p:cNvSpPr>
          <p:nvPr/>
        </p:nvSpPr>
        <p:spPr>
          <a:xfrm xmlns:a="http://schemas.openxmlformats.org/drawingml/2006/main">
            <a:off x="590550" y="4610100"/>
            <a:ext cx="4095750" cy="1066800"/>
          </a:xfrm>
          <a:prstGeom xmlns:a="http://schemas.openxmlformats.org/drawingml/2006/main" prst="roundRect">
            <a:avLst>
              <a:gd name="adj" fmla="val 10714"/>
            </a:avLst>
          </a:prstGeom>
          <a:solidFill xmlns:a="http://schemas.openxmlformats.org/drawingml/2006/main">
            <a:srgbClr val="FFE4E4"/>
          </a:solidFill>
          <a:ln xmlns:a="http://schemas.openxmlformats.org/drawingml/2006/main" w="9525">
            <a:solidFill>
              <a:srgbClr val="FF747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SHORTCUT 3</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The code still runs, so the guidance is current.</a:t>
            </a:r>
          </a:p>
        </p:txBody>
      </p:sp>
      <p:sp>
        <p:nvSpPr>
          <p:cNvPr id="13" name="s6-repair-3">
            <a:extLst xmlns:a="http://schemas.openxmlformats.org/drawingml/2006/main">
              <a:ext uri="{FF2B5EF4-FFF2-40B4-BE49-F238E27FC236}">
                <a16:creationId xmlns:a16="http://schemas.microsoft.com/office/drawing/2014/main" id="{4C73D5D2-CC45-4F8C-A57D-0E309E7B4398}"/>
              </a:ext>
            </a:extLst>
          </p:cNvPr>
          <p:cNvSpPr>
            <a:spLocks xmlns:a="http://schemas.openxmlformats.org/drawingml/2006/main" noGrp="1"/>
          </p:cNvSpPr>
          <p:nvPr/>
        </p:nvSpPr>
        <p:spPr>
          <a:xfrm xmlns:a="http://schemas.openxmlformats.org/drawingml/2006/main">
            <a:off x="6286500" y="4610100"/>
            <a:ext cx="5314950" cy="1066800"/>
          </a:xfrm>
          <a:prstGeom xmlns:a="http://schemas.openxmlformats.org/drawingml/2006/main" prst="roundRect">
            <a:avLst>
              <a:gd name="adj" fmla="val 10714"/>
            </a:avLst>
          </a:prstGeom>
          <a:solidFill xmlns:a="http://schemas.openxmlformats.org/drawingml/2006/main">
            <a:srgbClr val="DFF8EF"/>
          </a:solidFill>
          <a:ln xmlns:a="http://schemas.openxmlformats.org/drawingml/2006/main" w="9525">
            <a:solidFill>
              <a:srgbClr val="4DD3A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REPAIR</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Separate execution from support and security status.</a:t>
            </a:r>
          </a:p>
        </p:txBody>
      </p:sp>
      <p:cxnSp>
        <p:nvCxnSpPr>
          <p:cNvPr id="28" name=""/>
          <p:cNvCxnSpPr>
            <a:stCxn xmlns:a="http://schemas.openxmlformats.org/drawingml/2006/main" id="12" idx="3"/>
            <a:endCxn xmlns:a="http://schemas.openxmlformats.org/drawingml/2006/main" id="13" idx="1"/>
          </p:cNvCxnSpPr>
          <p:nvPr/>
        </p:nvCxnSpPr>
        <p:spPr>
          <a:xfrm xmlns:a="http://schemas.openxmlformats.org/drawingml/2006/main">
            <a:off x="4686300" y="5143500"/>
            <a:ext cx="1600200" cy="0"/>
          </a:xfrm>
          <a:prstGeom xmlns:a="http://schemas.openxmlformats.org/drawingml/2006/main" prst="straightConnector1">
            <a:avLst/>
          </a:prstGeom>
          <a:ln xmlns:a="http://schemas.openxmlformats.org/drawingml/2006/main" w="28575">
            <a:solidFill>
              <a:srgbClr val="A9B6CB"/>
            </a:solidFill>
            <a:prstDash val="solid"/>
            <a:tailEnd type="triangle" w="sm" len="sm"/>
          </a:ln>
        </p:spPr>
      </p:cxnSp>
    </p:spTree>
    <p:extLst>
      <p:ext uri="{BB962C8B-B14F-4D97-AF65-F5344CB8AC3E}">
        <p14:creationId xmlns:p14="http://schemas.microsoft.com/office/powerpoint/2010/main" val="79068356"/>
      </p:ext>
    </p:extLst>
  </p:cSld>
</p:sld>
</file>

<file path=ppt/slides/slide7.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9" name="s7-lesson-pill">
            <a:extLst xmlns:a="http://schemas.openxmlformats.org/drawingml/2006/main">
              <a:ext uri="{FF2B5EF4-FFF2-40B4-BE49-F238E27FC236}">
                <a16:creationId xmlns:a16="http://schemas.microsoft.com/office/drawing/2014/main" id="{833F9FDB-E8AF-4CD4-AC37-1D4AB1B6F32C}"/>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ORI-006  •  ORIENTATION</a:t>
            </a:r>
          </a:p>
        </p:txBody>
      </p:sp>
      <p:sp>
        <p:nvSpPr>
          <p:cNvPr id="2" name="s7-title">
            <a:extLst xmlns:a="http://schemas.openxmlformats.org/drawingml/2006/main">
              <a:ext uri="{FF2B5EF4-FFF2-40B4-BE49-F238E27FC236}">
                <a16:creationId xmlns:a16="http://schemas.microsoft.com/office/drawing/2014/main" id="{9C0C7EC8-D3E9-413A-9E4A-0D2FF0BB29D5}"/>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Practice: produce the evidence artifact</a:t>
            </a:r>
          </a:p>
        </p:txBody>
      </p:sp>
      <p:sp>
        <p:nvSpPr>
          <p:cNvPr id="3" name="s7-page">
            <a:extLst xmlns:a="http://schemas.openxmlformats.org/drawingml/2006/main">
              <a:ext uri="{FF2B5EF4-FFF2-40B4-BE49-F238E27FC236}">
                <a16:creationId xmlns:a16="http://schemas.microsoft.com/office/drawing/2014/main" id="{BC67967D-9BBD-47BA-BC0C-17B581DBAC09}"/>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07 / 08</a:t>
            </a:r>
          </a:p>
        </p:txBody>
      </p:sp>
      <p:sp>
        <p:nvSpPr>
          <p:cNvPr id="4" name="s7-footer">
            <a:extLst xmlns:a="http://schemas.openxmlformats.org/drawingml/2006/main">
              <a:ext uri="{FF2B5EF4-FFF2-40B4-BE49-F238E27FC236}">
                <a16:creationId xmlns:a16="http://schemas.microsoft.com/office/drawing/2014/main" id="{63DAAAA8-5267-411E-80B6-22800BA1DBC7}"/>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7-footer-line">
            <a:extLst xmlns:a="http://schemas.openxmlformats.org/drawingml/2006/main">
              <a:ext uri="{FF2B5EF4-FFF2-40B4-BE49-F238E27FC236}">
                <a16:creationId xmlns:a16="http://schemas.microsoft.com/office/drawing/2014/main" id="{96CC69DC-B791-4B4F-B76F-64ED1A46D24E}"/>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7-prompt">
            <a:extLst xmlns:a="http://schemas.openxmlformats.org/drawingml/2006/main">
              <a:ext uri="{FF2B5EF4-FFF2-40B4-BE49-F238E27FC236}">
                <a16:creationId xmlns:a16="http://schemas.microsoft.com/office/drawing/2014/main" id="{5784C18F-5946-4D9B-B076-F7209BB5BD87}"/>
              </a:ext>
            </a:extLst>
          </p:cNvPr>
          <p:cNvSpPr>
            <a:spLocks xmlns:a="http://schemas.openxmlformats.org/drawingml/2006/main" noGrp="1"/>
          </p:cNvSpPr>
          <p:nvPr/>
        </p:nvSpPr>
        <p:spPr>
          <a:xfrm xmlns:a="http://schemas.openxmlformats.org/drawingml/2006/main">
            <a:off x="590550" y="1695450"/>
            <a:ext cx="4572000" cy="3619500"/>
          </a:xfrm>
          <a:prstGeom xmlns:a="http://schemas.openxmlformats.org/drawingml/2006/main" prst="roundRect">
            <a:avLst>
              <a:gd name="adj" fmla="val 3158"/>
            </a:avLst>
          </a:prstGeom>
          <a:solidFill xmlns:a="http://schemas.openxmlformats.org/drawingml/2006/main">
            <a:srgbClr val="121C32"/>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YOUR TASK</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Complete a Technical Claim Trust Card for one real technical claim.</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Artifact</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Technical Claim Trust Card</a:t>
            </a:r>
          </a:p>
        </p:txBody>
      </p:sp>
      <p:sp>
        <p:nvSpPr>
          <p:cNvPr id="7" name="s7-fields">
            <a:extLst xmlns:a="http://schemas.openxmlformats.org/drawingml/2006/main">
              <a:ext uri="{FF2B5EF4-FFF2-40B4-BE49-F238E27FC236}">
                <a16:creationId xmlns:a16="http://schemas.microsoft.com/office/drawing/2014/main" id="{C7B3D032-E242-4DDF-B94D-1DD1308BFBE4}"/>
              </a:ext>
            </a:extLst>
          </p:cNvPr>
          <p:cNvSpPr>
            <a:spLocks xmlns:a="http://schemas.openxmlformats.org/drawingml/2006/main" noGrp="1"/>
          </p:cNvSpPr>
          <p:nvPr/>
        </p:nvSpPr>
        <p:spPr>
          <a:xfrm xmlns:a="http://schemas.openxmlformats.org/drawingml/2006/main">
            <a:off x="5695950" y="1695450"/>
            <a:ext cx="5905500" cy="3619500"/>
          </a:xfrm>
          <a:prstGeom xmlns:a="http://schemas.openxmlformats.org/drawingml/2006/main" prst="roundRect">
            <a:avLst>
              <a:gd name="adj" fmla="val 3158"/>
            </a:avLst>
          </a:prstGeom>
          <a:solidFill xmlns:a="http://schemas.openxmlformats.org/drawingml/2006/main">
            <a:srgbClr val="FFFFFF"/>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14213D"/>
                </a:solidFill>
                <a:latin typeface="Bitstream Charter"/>
                <a:ea typeface="Bitstream Charter"/>
                <a:cs typeface="Bitstream Charter"/>
              </a:defRPr>
            </a:pPr>
            <a:r>
              <a:rPr sz="1575" b="1">
                <a:solidFill>
                  <a:srgbClr val="14213D"/>
                </a:solidFill>
                <a:latin typeface="Bitstream Charter"/>
                <a:ea typeface="Bitstream Charter"/>
                <a:cs typeface="Bitstream Charter"/>
              </a:rPr>
              <a:t>CAPTURE THESE FIELDS</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Claim type and exact boundary</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Authority and provenance</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Retrieved-at plus review trigger</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ACCEPT / MODIFY / DEFER with rationale</a:t>
            </a:r>
          </a:p>
        </p:txBody>
      </p:sp>
      <p:sp>
        <p:nvSpPr>
          <p:cNvPr id="8" name="s7-bar">
            <a:extLst xmlns:a="http://schemas.openxmlformats.org/drawingml/2006/main">
              <a:ext uri="{FF2B5EF4-FFF2-40B4-BE49-F238E27FC236}">
                <a16:creationId xmlns:a16="http://schemas.microsoft.com/office/drawing/2014/main" id="{87EC46C3-18B5-40A8-8A2A-E576FE1BB4A0}"/>
              </a:ext>
            </a:extLst>
          </p:cNvPr>
          <p:cNvSpPr>
            <a:spLocks xmlns:a="http://schemas.openxmlformats.org/drawingml/2006/main" noGrp="1"/>
          </p:cNvSpPr>
          <p:nvPr/>
        </p:nvSpPr>
        <p:spPr>
          <a:xfrm xmlns:a="http://schemas.openxmlformats.org/drawingml/2006/main">
            <a:off x="1524000" y="5562600"/>
            <a:ext cx="9144000" cy="628650"/>
          </a:xfrm>
          <a:prstGeom xmlns:a="http://schemas.openxmlformats.org/drawingml/2006/main" prst="roundRect">
            <a:avLst>
              <a:gd name="adj" fmla="val 18182"/>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89492"/>
          </a:bodyPr>
          <a:lstStyle xmlns:a="http://schemas.openxmlformats.org/drawingml/2006/main"/>
          <a:p xmlns:a="http://schemas.openxmlformats.org/drawingml/2006/main">
            <a:pPr algn="ctr">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Acceptance evidence: Bounded claim + matched authority + provenance + freshness trigger + ACCEPT / MODIFY / DEFER</a:t>
            </a:r>
          </a:p>
        </p:txBody>
      </p:sp>
    </p:spTree>
    <p:extLst>
      <p:ext uri="{BB962C8B-B14F-4D97-AF65-F5344CB8AC3E}">
        <p14:creationId xmlns:p14="http://schemas.microsoft.com/office/powerpoint/2010/main" val="56442302"/>
      </p:ext>
    </p:extLst>
  </p:cSld>
</p:sld>
</file>

<file path=ppt/slides/slide8.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1" name="s8-lesson-pill">
            <a:extLst xmlns:a="http://schemas.openxmlformats.org/drawingml/2006/main">
              <a:ext uri="{FF2B5EF4-FFF2-40B4-BE49-F238E27FC236}">
                <a16:creationId xmlns:a16="http://schemas.microsoft.com/office/drawing/2014/main" id="{F6DC370C-1F90-43D6-AA68-78517E75276B}"/>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ORI-006  •  ORIENTATION</a:t>
            </a:r>
          </a:p>
        </p:txBody>
      </p:sp>
      <p:sp>
        <p:nvSpPr>
          <p:cNvPr id="2" name="s8-title">
            <a:extLst xmlns:a="http://schemas.openxmlformats.org/drawingml/2006/main">
              <a:ext uri="{FF2B5EF4-FFF2-40B4-BE49-F238E27FC236}">
                <a16:creationId xmlns:a16="http://schemas.microsoft.com/office/drawing/2014/main" id="{6816CC62-BE1D-4F8D-A468-050594C72E76}"/>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Transfer, limits, and next action</a:t>
            </a:r>
          </a:p>
        </p:txBody>
      </p:sp>
      <p:sp>
        <p:nvSpPr>
          <p:cNvPr id="3" name="s8-page">
            <a:extLst xmlns:a="http://schemas.openxmlformats.org/drawingml/2006/main">
              <a:ext uri="{FF2B5EF4-FFF2-40B4-BE49-F238E27FC236}">
                <a16:creationId xmlns:a16="http://schemas.microsoft.com/office/drawing/2014/main" id="{9A251708-F0A4-4E16-8678-9DFE486B400F}"/>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08 / 08</a:t>
            </a:r>
          </a:p>
        </p:txBody>
      </p:sp>
      <p:sp>
        <p:nvSpPr>
          <p:cNvPr id="4" name="s8-footer">
            <a:extLst xmlns:a="http://schemas.openxmlformats.org/drawingml/2006/main">
              <a:ext uri="{FF2B5EF4-FFF2-40B4-BE49-F238E27FC236}">
                <a16:creationId xmlns:a16="http://schemas.microsoft.com/office/drawing/2014/main" id="{28EA6132-5D39-4A16-BE88-4B2896ECCAAF}"/>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8-footer-line">
            <a:extLst xmlns:a="http://schemas.openxmlformats.org/drawingml/2006/main">
              <a:ext uri="{FF2B5EF4-FFF2-40B4-BE49-F238E27FC236}">
                <a16:creationId xmlns:a16="http://schemas.microsoft.com/office/drawing/2014/main" id="{4D99E9BA-BF01-49B0-899D-69A6F467C234}"/>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8-transfer">
            <a:extLst xmlns:a="http://schemas.openxmlformats.org/drawingml/2006/main">
              <a:ext uri="{FF2B5EF4-FFF2-40B4-BE49-F238E27FC236}">
                <a16:creationId xmlns:a16="http://schemas.microsoft.com/office/drawing/2014/main" id="{364BE5CF-A066-484B-A87F-9F0F55202B03}"/>
              </a:ext>
            </a:extLst>
          </p:cNvPr>
          <p:cNvSpPr>
            <a:spLocks xmlns:a="http://schemas.openxmlformats.org/drawingml/2006/main" noGrp="1"/>
          </p:cNvSpPr>
          <p:nvPr/>
        </p:nvSpPr>
        <p:spPr>
          <a:xfrm xmlns:a="http://schemas.openxmlformats.org/drawingml/2006/main">
            <a:off x="857250" y="1666875"/>
            <a:ext cx="10477500" cy="1428750"/>
          </a:xfrm>
          <a:prstGeom xmlns:a="http://schemas.openxmlformats.org/drawingml/2006/main" prst="roundRect">
            <a:avLst>
              <a:gd name="adj" fmla="val 8000"/>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CHANGED-CONTEXT CHALLENGE</a:t>
            </a:r>
          </a:p>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Repeat the method on a second claim with a different freshness profile.</a:t>
            </a:r>
          </a:p>
        </p:txBody>
      </p:sp>
      <p:sp>
        <p:nvSpPr>
          <p:cNvPr id="7" name="s8-q-1">
            <a:extLst xmlns:a="http://schemas.openxmlformats.org/drawingml/2006/main">
              <a:ext uri="{FF2B5EF4-FFF2-40B4-BE49-F238E27FC236}">
                <a16:creationId xmlns:a16="http://schemas.microsoft.com/office/drawing/2014/main" id="{1B23918E-2F85-4B77-A8A5-4C72FB9FC9E5}"/>
              </a:ext>
            </a:extLst>
          </p:cNvPr>
          <p:cNvSpPr>
            <a:spLocks xmlns:a="http://schemas.openxmlformats.org/drawingml/2006/main" noGrp="1"/>
          </p:cNvSpPr>
          <p:nvPr/>
        </p:nvSpPr>
        <p:spPr>
          <a:xfrm xmlns:a="http://schemas.openxmlformats.org/drawingml/2006/main">
            <a:off x="904875" y="3524250"/>
            <a:ext cx="3333750" cy="7810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Which source class fits?</a:t>
            </a:r>
          </a:p>
        </p:txBody>
      </p:sp>
      <p:sp>
        <p:nvSpPr>
          <p:cNvPr id="8" name="s8-q-2">
            <a:extLst xmlns:a="http://schemas.openxmlformats.org/drawingml/2006/main">
              <a:ext uri="{FF2B5EF4-FFF2-40B4-BE49-F238E27FC236}">
                <a16:creationId xmlns:a16="http://schemas.microsoft.com/office/drawing/2014/main" id="{64B43795-AEDE-4341-895B-CA58AA2FDF8A}"/>
              </a:ext>
            </a:extLst>
          </p:cNvPr>
          <p:cNvSpPr>
            <a:spLocks xmlns:a="http://schemas.openxmlformats.org/drawingml/2006/main" noGrp="1"/>
          </p:cNvSpPr>
          <p:nvPr/>
        </p:nvSpPr>
        <p:spPr>
          <a:xfrm xmlns:a="http://schemas.openxmlformats.org/drawingml/2006/main">
            <a:off x="4619625" y="3524250"/>
            <a:ext cx="3333750" cy="781050"/>
          </a:xfrm>
          <a:prstGeom xmlns:a="http://schemas.openxmlformats.org/drawingml/2006/main" prst="roundRect">
            <a:avLst>
              <a:gd name="adj" fmla="val 50000"/>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does it not support?</a:t>
            </a:r>
          </a:p>
        </p:txBody>
      </p:sp>
      <p:sp>
        <p:nvSpPr>
          <p:cNvPr id="9" name="s8-q-3">
            <a:extLst xmlns:a="http://schemas.openxmlformats.org/drawingml/2006/main">
              <a:ext uri="{FF2B5EF4-FFF2-40B4-BE49-F238E27FC236}">
                <a16:creationId xmlns:a16="http://schemas.microsoft.com/office/drawing/2014/main" id="{8E4756E2-05FD-4D75-A392-506E1D59B17E}"/>
              </a:ext>
            </a:extLst>
          </p:cNvPr>
          <p:cNvSpPr>
            <a:spLocks xmlns:a="http://schemas.openxmlformats.org/drawingml/2006/main" noGrp="1"/>
          </p:cNvSpPr>
          <p:nvPr/>
        </p:nvSpPr>
        <p:spPr>
          <a:xfrm xmlns:a="http://schemas.openxmlformats.org/drawingml/2006/main">
            <a:off x="8334375" y="3524250"/>
            <a:ext cx="3333750" cy="7810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event forces recheck?</a:t>
            </a:r>
          </a:p>
        </p:txBody>
      </p:sp>
      <p:sp>
        <p:nvSpPr>
          <p:cNvPr id="10" name="s8-next">
            <a:extLst xmlns:a="http://schemas.openxmlformats.org/drawingml/2006/main">
              <a:ext uri="{FF2B5EF4-FFF2-40B4-BE49-F238E27FC236}">
                <a16:creationId xmlns:a16="http://schemas.microsoft.com/office/drawing/2014/main" id="{958CEC51-01C5-407E-A710-CCA00F04E9D3}"/>
              </a:ext>
            </a:extLst>
          </p:cNvPr>
          <p:cNvSpPr>
            <a:spLocks xmlns:a="http://schemas.openxmlformats.org/drawingml/2006/main" noGrp="1"/>
          </p:cNvSpPr>
          <p:nvPr/>
        </p:nvSpPr>
        <p:spPr>
          <a:xfrm xmlns:a="http://schemas.openxmlformats.org/drawingml/2006/main">
            <a:off x="857250" y="4857750"/>
            <a:ext cx="10477500" cy="1190625"/>
          </a:xfrm>
          <a:prstGeom xmlns:a="http://schemas.openxmlformats.org/drawingml/2006/main" prst="roundRect">
            <a:avLst>
              <a:gd name="adj" fmla="val 9600"/>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NEXT ACTION</a:t>
            </a:r>
            <a:r>
              <a:rPr sz="1425" b="1">
                <a:solidFill>
                  <a:srgbClr val="F4F7FB"/>
                </a:solidFill>
                <a:latin typeface="Bitstream Charter"/>
                <a:ea typeface="Bitstream Charter"/>
                <a:cs typeface="Bitstream Charter"/>
              </a:rPr>
              <a:t>  Never rate a whole site; decide one claim, one boundary, and one review trigger at a time.</a:t>
            </a:r>
          </a:p>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NON-CLAIM</a:t>
            </a:r>
            <a:r>
              <a:rPr sz="1425">
                <a:solidFill>
                  <a:srgbClr val="F4F7FB"/>
                </a:solidFill>
                <a:latin typeface="Bitstream Charter"/>
                <a:ea typeface="Bitstream Charter"/>
                <a:cs typeface="Bitstream Charter"/>
              </a:rPr>
              <a:t>  The card does not prove an entire tutorial, website, or course is universally correct.</a:t>
            </a:r>
          </a:p>
        </p:txBody>
      </p:sp>
    </p:spTree>
    <p:extLst>
      <p:ext uri="{BB962C8B-B14F-4D97-AF65-F5344CB8AC3E}">
        <p14:creationId xmlns:p14="http://schemas.microsoft.com/office/powerpoint/2010/main" val="51354577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2026-09-19T23:31:26.5800000Z</dcterms:created>
  <dcterms:modified xsi:type="dcterms:W3CDTF">2026-09-19T23:31:26.5800000Z</dcterms:modified>
</coreProperties>
</file>