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765ae4e0e584f2d" /><Relationship Type="http://schemas.openxmlformats.org/officeDocument/2006/relationships/extended-properties" Target="/docProps/app.xml" Id="R2f24a63d7fde48d9" /><Relationship Type="http://schemas.openxmlformats.org/officeDocument/2006/relationships/officeDocument" Target="/ppt/presentation.xml" Id="Re6d8fd356a63487e" /></Relationships>
</file>

<file path=ppt/presentation.xml><?xml version="1.0" encoding="utf-8"?>
<p:presentation xmlns:p="http://schemas.openxmlformats.org/presentationml/2006/main">
  <p:sldMasterIdLst>
    <p:sldMasterId xmlns:r="http://schemas.openxmlformats.org/officeDocument/2006/relationships" id="2147483648" r:id="Rb358ea6e18f4443c"/>
  </p:sldMasterIdLst>
  <p:notesMasterIdLst>
    <p:notesMasterId xmlns:r="http://schemas.openxmlformats.org/officeDocument/2006/relationships" r:id="Rdfdbdc4e67f84135"/>
  </p:notesMasterIdLst>
  <p:sldIdLst>
    <p:sldId xmlns:r="http://schemas.openxmlformats.org/officeDocument/2006/relationships" id="256" r:id="R52b531a661c64b5b"/>
    <p:sldId xmlns:r="http://schemas.openxmlformats.org/officeDocument/2006/relationships" id="257" r:id="Rd429eb340a7a4daf"/>
    <p:sldId xmlns:r="http://schemas.openxmlformats.org/officeDocument/2006/relationships" id="258" r:id="R4f6b930862b64e1c"/>
    <p:sldId xmlns:r="http://schemas.openxmlformats.org/officeDocument/2006/relationships" id="259" r:id="R60fb3c56f8c24126"/>
    <p:sldId xmlns:r="http://schemas.openxmlformats.org/officeDocument/2006/relationships" id="260" r:id="Rff351ec8945d4883"/>
    <p:sldId xmlns:r="http://schemas.openxmlformats.org/officeDocument/2006/relationships" id="261" r:id="R6673ce08956f472c"/>
    <p:sldId xmlns:r="http://schemas.openxmlformats.org/officeDocument/2006/relationships" id="262" r:id="R1e70eb6f5b764b2d"/>
    <p:sldId xmlns:r="http://schemas.openxmlformats.org/officeDocument/2006/relationships" id="263" r:id="R5ca914022292409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5ed0a1dcf594d33" /><Relationship Type="http://schemas.openxmlformats.org/officeDocument/2006/relationships/slideMaster" Target="/ppt/slideMasters/slideMaster1.xml" Id="Rb358ea6e18f4443c" /><Relationship Type="http://schemas.openxmlformats.org/officeDocument/2006/relationships/notesMaster" Target="/ppt/notesMasters/notesMaster1.xml" Id="Rdfdbdc4e67f84135" /><Relationship Type="http://schemas.openxmlformats.org/officeDocument/2006/relationships/presProps" Target="/ppt/presProps.xml" Id="R51560489f3e8403a" /><Relationship Type="http://schemas.openxmlformats.org/officeDocument/2006/relationships/tableStyles" Target="/ppt/tableStyles.xml" Id="Rcaa2015f5b64436a" /><Relationship Type="http://schemas.openxmlformats.org/officeDocument/2006/relationships/slide" Target="/ppt/slides/slide1.xml" Id="R52b531a661c64b5b" /><Relationship Type="http://schemas.openxmlformats.org/officeDocument/2006/relationships/slide" Target="/ppt/slides/slide2.xml" Id="Rd429eb340a7a4daf" /><Relationship Type="http://schemas.openxmlformats.org/officeDocument/2006/relationships/slide" Target="/ppt/slides/slide3.xml" Id="R4f6b930862b64e1c" /><Relationship Type="http://schemas.openxmlformats.org/officeDocument/2006/relationships/slide" Target="/ppt/slides/slide4.xml" Id="R60fb3c56f8c24126" /><Relationship Type="http://schemas.openxmlformats.org/officeDocument/2006/relationships/slide" Target="/ppt/slides/slide5.xml" Id="Rff351ec8945d4883" /><Relationship Type="http://schemas.openxmlformats.org/officeDocument/2006/relationships/slide" Target="/ppt/slides/slide6.xml" Id="R6673ce08956f472c" /><Relationship Type="http://schemas.openxmlformats.org/officeDocument/2006/relationships/slide" Target="/ppt/slides/slide7.xml" Id="R1e70eb6f5b764b2d" /><Relationship Type="http://schemas.openxmlformats.org/officeDocument/2006/relationships/slide" Target="/ppt/slides/slide8.xml" Id="R5ca914022292409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f450b2ba67447d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193404ebfaa4748" /><Relationship Type="http://schemas.openxmlformats.org/officeDocument/2006/relationships/notesMaster" Target="/ppt/notesMasters/notesMaster1.xml" Id="Re7d3c6e9d69e43fd" /></Relationships>
</file>

<file path=ppt/notesSlides/_rels/notesSlide2.xml.rels>&#65279;<?xml version="1.0" encoding="utf-8"?><Relationships xmlns="http://schemas.openxmlformats.org/package/2006/relationships"><Relationship Type="http://schemas.openxmlformats.org/officeDocument/2006/relationships/slide" Target="/ppt/slides/slide2.xml" Id="R2193bc29130f40ae" /><Relationship Type="http://schemas.openxmlformats.org/officeDocument/2006/relationships/notesMaster" Target="/ppt/notesMasters/notesMaster1.xml" Id="R5a9e3fb09b4b4c3d"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6157fd1db441f8" /><Relationship Type="http://schemas.openxmlformats.org/officeDocument/2006/relationships/notesMaster" Target="/ppt/notesMasters/notesMaster1.xml" Id="Recdbc646e8824493" /></Relationships>
</file>

<file path=ppt/notesSlides/_rels/notesSlide4.xml.rels>&#65279;<?xml version="1.0" encoding="utf-8"?><Relationships xmlns="http://schemas.openxmlformats.org/package/2006/relationships"><Relationship Type="http://schemas.openxmlformats.org/officeDocument/2006/relationships/slide" Target="/ppt/slides/slide4.xml" Id="Rce546e1c04b4492f" /><Relationship Type="http://schemas.openxmlformats.org/officeDocument/2006/relationships/notesMaster" Target="/ppt/notesMasters/notesMaster1.xml" Id="R4e3ee872f53345c0" /></Relationships>
</file>

<file path=ppt/notesSlides/_rels/notesSlide5.xml.rels>&#65279;<?xml version="1.0" encoding="utf-8"?><Relationships xmlns="http://schemas.openxmlformats.org/package/2006/relationships"><Relationship Type="http://schemas.openxmlformats.org/officeDocument/2006/relationships/slide" Target="/ppt/slides/slide5.xml" Id="R78ec61a91ccc4c85" /><Relationship Type="http://schemas.openxmlformats.org/officeDocument/2006/relationships/notesMaster" Target="/ppt/notesMasters/notesMaster1.xml" Id="Ra137dbbee8d64e27" /></Relationships>
</file>

<file path=ppt/notesSlides/_rels/notesSlide6.xml.rels>&#65279;<?xml version="1.0" encoding="utf-8"?><Relationships xmlns="http://schemas.openxmlformats.org/package/2006/relationships"><Relationship Type="http://schemas.openxmlformats.org/officeDocument/2006/relationships/slide" Target="/ppt/slides/slide6.xml" Id="Rfc055910359f4b26" /><Relationship Type="http://schemas.openxmlformats.org/officeDocument/2006/relationships/notesMaster" Target="/ppt/notesMasters/notesMaster1.xml" Id="R1464b8f2c23f4304" /></Relationships>
</file>

<file path=ppt/notesSlides/_rels/notesSlide7.xml.rels>&#65279;<?xml version="1.0" encoding="utf-8"?><Relationships xmlns="http://schemas.openxmlformats.org/package/2006/relationships"><Relationship Type="http://schemas.openxmlformats.org/officeDocument/2006/relationships/slide" Target="/ppt/slides/slide7.xml" Id="R5033f6c578994c18" /><Relationship Type="http://schemas.openxmlformats.org/officeDocument/2006/relationships/notesMaster" Target="/ppt/notesMasters/notesMaster1.xml" Id="Rfc4ac2a379da40f0"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e78a87ce044edd" /><Relationship Type="http://schemas.openxmlformats.org/officeDocument/2006/relationships/notesMaster" Target="/ppt/notesMasters/notesMaster1.xml" Id="Ref726714d7464d7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ORI-005 — How Should You Personalize Your Programming Learning Path?</a:t>
            </a:r>
          </a:p>
          <a:p xmlns:a="http://schemas.openxmlformats.org/drawingml/2006/main">
            <a:r>
              <a:t/>
            </a:r>
          </a:p>
          <a:p xmlns:a="http://schemas.openxmlformats.org/drawingml/2006/main">
            <a:r>
              <a:t>Open with the question: “Which support route fits one skill’s current evidence?” Ask learners to commit to a preliminary answer before you explain the model. Frame the session as a decision-and-evidence exercise, not a promotional overview. The intended output is the Route Selection Card; the deck is only a teaching aid and never replaces the canonical lesson. Source: MAKNOW_LESSON_ORI-005_v1.0.1/content/en-US.md, opening and first-screen framing.</a:t>
            </a:r>
          </a:p>
          <a:p xmlns:a="http://schemas.openxmlformats.org/drawingml/2006/main">
            <a:r>
              <a:t/>
            </a:r>
          </a:p>
          <a:p xmlns:a="http://schemas.openxmlformats.org/drawingml/2006/main">
            <a:r>
              <a:t>Source package: FINAL_LESSONS/MAKNOW_LESSON_ORI-005_v1.0.1.zip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ORI-005 — How Should You Personalize Your Programming Learning Path?</a:t>
            </a:r>
          </a:p>
          <a:p xmlns:a="http://schemas.openxmlformats.org/drawingml/2006/main">
            <a:r>
              <a:t/>
            </a:r>
          </a:p>
          <a:p xmlns:a="http://schemas.openxmlformats.org/drawingml/2006/main">
            <a:r>
              <a:t>State the bounded outcome in plain language, then name the artifact learners must produce. Emphasize that the boundary is part of the evidence, not a disclaimer added at the end. Read the evidence bar aloud: Bounded skill + current evidence + route rationale + same final bar + non-claim. Ask which element would be easiest to omit and why that omission would weaken the decision. Sources: MAKNOW_LESSON_ORI-005_v1.0.1/lesson_bible.json (identity_scope and production_plan) and MAKNOW_LESSON_ORI-005_v1.0.1/content/en-US.md.</a:t>
            </a:r>
          </a:p>
          <a:p xmlns:a="http://schemas.openxmlformats.org/drawingml/2006/main">
            <a:r>
              <a:t/>
            </a:r>
          </a:p>
          <a:p xmlns:a="http://schemas.openxmlformats.org/drawingml/2006/main">
            <a:r>
              <a:t>Source package: FINAL_LESSONS/MAKNOW_LESSON_ORI-005_v1.0.1.zip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ORI-005 — How Should You Personalize Your Programming Learning Path?</a:t>
            </a:r>
          </a:p>
          <a:p xmlns:a="http://schemas.openxmlformats.org/drawingml/2006/main">
            <a:r>
              <a:t/>
            </a:r>
          </a:p>
          <a:p xmlns:a="http://schemas.openxmlformats.org/drawingml/2006/main">
            <a:r>
              <a:t>Walk through the model in order and pause after each node. For every transition, ask what new information becomes available and what cannot yet be concluded. Use the guard statement—Routes change scaffolding and pace; all routes reconverge on the same final evidence bar.—to stop learners from turning the model into an automatic scoring system. The diagram is editable so later facilitators can adapt examples without changing the invariant sequence. Source: MAKNOW_LESSON_ORI-005_v1.0.1/content/en-US.md, central model section.</a:t>
            </a:r>
          </a:p>
          <a:p xmlns:a="http://schemas.openxmlformats.org/drawingml/2006/main">
            <a:r>
              <a:t/>
            </a:r>
          </a:p>
          <a:p xmlns:a="http://schemas.openxmlformats.org/drawingml/2006/main">
            <a:r>
              <a:t>Source package: FINAL_LESSONS/MAKNOW_LESSON_ORI-005_v1.0.1.zip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ORI-005 — How Should You Personalize Your Programming Learning Path?</a:t>
            </a:r>
          </a:p>
          <a:p xmlns:a="http://schemas.openxmlformats.org/drawingml/2006/main">
            <a:r>
              <a:t/>
            </a:r>
          </a:p>
          <a:p xmlns:a="http://schemas.openxmlformats.org/drawingml/2006/main">
            <a:r>
              <a:t>Treat the table as a decision surface, not a list to memorize. Compare two rows and ask which evidence signal actually changes the recommended action. Point out that every decision remains bounded; none of the rows supports a global claim about the learner or the whole technology. Invite learners to add a new row only if they can preserve the same evidence discipline. Source: MAKNOW_LESSON_ORI-005_v1.0.1/derived_text/tables/TBL-01.json.</a:t>
            </a:r>
          </a:p>
          <a:p xmlns:a="http://schemas.openxmlformats.org/drawingml/2006/main">
            <a:r>
              <a:t/>
            </a:r>
          </a:p>
          <a:p xmlns:a="http://schemas.openxmlformats.org/drawingml/2006/main">
            <a:r>
              <a:t>Source package: FINAL_LESSONS/MAKNOW_LESSON_ORI-005_v1.0.1.zip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ORI-005 — How Should You Personalize Your Programming Learning Path?</a:t>
            </a:r>
          </a:p>
          <a:p xmlns:a="http://schemas.openxmlformats.org/drawingml/2006/main">
            <a:r>
              <a:t/>
            </a:r>
          </a:p>
          <a:p xmlns:a="http://schemas.openxmlformats.org/drawingml/2006/main">
            <a:r>
              <a:t>Narrate the case from left to right: scenario, evidence, then bounded decision. Do not jump directly from the learner description to the conclusion. Ask what additional evidence would overturn the decision and what the current evidence still cannot prove. The final boundary should feel operational: it tells the learner what must remain open. Sources: MAKNOW_LESSON_ORI-005_v1.0.1/content/en-US.md, worked example section, and MAKNOW_LESSON_ORI-005_v1.0.1/lesson_bible.json.</a:t>
            </a:r>
          </a:p>
          <a:p xmlns:a="http://schemas.openxmlformats.org/drawingml/2006/main">
            <a:r>
              <a:t/>
            </a:r>
          </a:p>
          <a:p xmlns:a="http://schemas.openxmlformats.org/drawingml/2006/main">
            <a:r>
              <a:t>Source package: FINAL_LESSONS/MAKNOW_LESSON_ORI-005_v1.0.1.zip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ORI-005 — How Should You Personalize Your Programming Learning Path?</a:t>
            </a:r>
          </a:p>
          <a:p xmlns:a="http://schemas.openxmlformats.org/drawingml/2006/main">
            <a:r>
              <a:t/>
            </a:r>
          </a:p>
          <a:p xmlns:a="http://schemas.openxmlformats.org/drawingml/2006/main">
            <a:r>
              <a:t>Each shortcut is plausible because it reduces a hard judgment to an easy signal. Let learners explain why the shortcut is attractive before revealing the repair. The repair is deliberately small: it asks for claim-matched evidence, a narrower boundary, or a better probe. Close by asking which shortcut they personally use most often. Source: MAKNOW_LESSON_ORI-005_v1.0.1/content/en-US.md, failure modes and misconception repair.</a:t>
            </a:r>
          </a:p>
          <a:p xmlns:a="http://schemas.openxmlformats.org/drawingml/2006/main">
            <a:r>
              <a:t/>
            </a:r>
          </a:p>
          <a:p xmlns:a="http://schemas.openxmlformats.org/drawingml/2006/main">
            <a:r>
              <a:t>Source package: FINAL_LESSONS/MAKNOW_LESSON_ORI-005_v1.0.1.zip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ORI-005 — How Should You Personalize Your Programming Learning Path?</a:t>
            </a:r>
          </a:p>
          <a:p xmlns:a="http://schemas.openxmlformats.org/drawingml/2006/main">
            <a:r>
              <a:t/>
            </a:r>
          </a:p>
          <a:p xmlns:a="http://schemas.openxmlformats.org/drawingml/2006/main">
            <a:r>
              <a:t>Give learners time to create the artifact rather than discussing it abstractly. Require all four capture fields and point to the acceptance evidence: Bounded skill + current evidence + route rationale + same final bar + non-claim. If a learner cannot decide, allow a bounded defer or need-more-evidence state when the lesson model supports it; do not force false certainty. Source: MAKNOW_LESSON_ORI-005_v1.0.1/content/en-US.md, guided and independent practice.</a:t>
            </a:r>
          </a:p>
          <a:p xmlns:a="http://schemas.openxmlformats.org/drawingml/2006/main">
            <a:r>
              <a:t/>
            </a:r>
          </a:p>
          <a:p xmlns:a="http://schemas.openxmlformats.org/drawingml/2006/main">
            <a:r>
              <a:t>Source package: FINAL_LESSONS/MAKNOW_LESSON_ORI-005_v1.0.1.zip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ORI-005 — How Should You Personalize Your Programming Learning Path?</a:t>
            </a:r>
          </a:p>
          <a:p xmlns:a="http://schemas.openxmlformats.org/drawingml/2006/main">
            <a:r>
              <a:t/>
            </a:r>
          </a:p>
          <a:p xmlns:a="http://schemas.openxmlformats.org/drawingml/2006/main">
            <a:r>
              <a:t>Use the changed-context challenge to test transfer. The learner should preserve the reasoning invariant while adapting the details, not copy the worked example. End with the next action: Route one skill—not your identity—and record what would change the decision. Re-state the non-claim so the final confidence stays proportional to the evidence. Sources: MAKNOW_LESSON_ORI-005_v1.0.1/content/en-US.md, assessment and transfer; Bible SHA-256 5a907290805788c0c1a0404a3de078b1a88dd78075004cfd34690afeedc8d79f.</a:t>
            </a:r>
          </a:p>
          <a:p xmlns:a="http://schemas.openxmlformats.org/drawingml/2006/main">
            <a:r>
              <a:t/>
            </a:r>
          </a:p>
          <a:p xmlns:a="http://schemas.openxmlformats.org/drawingml/2006/main">
            <a:r>
              <a:t>Source package: FINAL_LESSONS/MAKNOW_LESSON_ORI-005_v1.0.1.zip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1ec6727fc6743a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524fda917de4009" /><Relationship Type="http://schemas.openxmlformats.org/officeDocument/2006/relationships/slideLayout" Target="/ppt/slideLayouts/slideLayout1.xml" Id="R83042512c2d9471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3042512c2d9471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2dd979128144085" /><Relationship Type="http://schemas.openxmlformats.org/officeDocument/2006/relationships/notesSlide" Target="/ppt/notesSlides/notesSlide1.xml" Id="R6975a400b964457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2cf396789ae4b47" /><Relationship Type="http://schemas.openxmlformats.org/officeDocument/2006/relationships/notesSlide" Target="/ppt/notesSlides/notesSlide2.xml" Id="R0b76c81ebfd4468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b7a83c72fc4445b" /><Relationship Type="http://schemas.openxmlformats.org/officeDocument/2006/relationships/notesSlide" Target="/ppt/notesSlides/notesSlide3.xml" Id="Red1580aa75bb440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7b03db321da44cd" /><Relationship Type="http://schemas.openxmlformats.org/officeDocument/2006/relationships/notesSlide" Target="/ppt/notesSlides/notesSlide4.xml" Id="Rc888ceb0a51e484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8a82c0466c24d8d" /><Relationship Type="http://schemas.openxmlformats.org/officeDocument/2006/relationships/notesSlide" Target="/ppt/notesSlides/notesSlide5.xml" Id="R6a8ed8b2573145b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6f209555e4c401e" /><Relationship Type="http://schemas.openxmlformats.org/officeDocument/2006/relationships/notesSlide" Target="/ppt/notesSlides/notesSlide6.xml" Id="R988f6894b08c469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570d58e1c974b58" /><Relationship Type="http://schemas.openxmlformats.org/officeDocument/2006/relationships/notesSlide" Target="/ppt/notesSlides/notesSlide7.xml" Id="R1d298c4e3e234d0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f0f14dbb6c24aa4" /><Relationship Type="http://schemas.openxmlformats.org/officeDocument/2006/relationships/notesSlide" Target="/ppt/notesSlides/notesSlide8.xml" Id="R56a09572fb1d44f9"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6" name="s1-kicker">
            <a:extLst xmlns:a="http://schemas.openxmlformats.org/drawingml/2006/main">
              <a:ext uri="{FF2B5EF4-FFF2-40B4-BE49-F238E27FC236}">
                <a16:creationId xmlns:a16="http://schemas.microsoft.com/office/drawing/2014/main" id="{825E7921-B4DF-4E58-9B2D-6D465EDFFE1C}"/>
              </a:ext>
            </a:extLst>
          </p:cNvPr>
          <p:cNvSpPr>
            <a:spLocks xmlns:a="http://schemas.openxmlformats.org/drawingml/2006/main" noGrp="1"/>
          </p:cNvSpPr>
          <p:nvPr/>
        </p:nvSpPr>
        <p:spPr>
          <a:xfrm xmlns:a="http://schemas.openxmlformats.org/drawingml/2006/main">
            <a:off x="609600" y="514350"/>
            <a:ext cx="400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ORI-005  •  MAKNOW ORIENTATION</a:t>
            </a:r>
          </a:p>
        </p:txBody>
      </p:sp>
      <p:sp>
        <p:nvSpPr>
          <p:cNvPr id="2" name="s1-title">
            <a:extLst xmlns:a="http://schemas.openxmlformats.org/drawingml/2006/main">
              <a:ext uri="{FF2B5EF4-FFF2-40B4-BE49-F238E27FC236}">
                <a16:creationId xmlns:a16="http://schemas.microsoft.com/office/drawing/2014/main" id="{B91AA8E1-8E84-4AE7-B746-B6144CB5AFB6}"/>
              </a:ext>
            </a:extLst>
          </p:cNvPr>
          <p:cNvSpPr>
            <a:spLocks xmlns:a="http://schemas.openxmlformats.org/drawingml/2006/main" noGrp="1"/>
          </p:cNvSpPr>
          <p:nvPr/>
        </p:nvSpPr>
        <p:spPr>
          <a:xfrm xmlns:a="http://schemas.openxmlformats.org/drawingml/2006/main">
            <a:off x="609600" y="1352550"/>
            <a:ext cx="8953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450" b="1">
                <a:solidFill>
                  <a:srgbClr val="F4F7FB"/>
                </a:solidFill>
                <a:latin typeface="Bitstream Charter"/>
                <a:ea typeface="Bitstream Charter"/>
                <a:cs typeface="Bitstream Charter"/>
              </a:defRPr>
            </a:pPr>
            <a:r>
              <a:rPr sz="3450" b="1">
                <a:solidFill>
                  <a:srgbClr val="F4F7FB"/>
                </a:solidFill>
                <a:latin typeface="Bitstream Charter"/>
                <a:ea typeface="Bitstream Charter"/>
                <a:cs typeface="Bitstream Charter"/>
              </a:rPr>
              <a:t>How Should You Personalize Your Programming Learning Path?</a:t>
            </a:r>
          </a:p>
        </p:txBody>
      </p:sp>
      <p:sp>
        <p:nvSpPr>
          <p:cNvPr id="3" name="s1-question">
            <a:extLst xmlns:a="http://schemas.openxmlformats.org/drawingml/2006/main">
              <a:ext uri="{FF2B5EF4-FFF2-40B4-BE49-F238E27FC236}">
                <a16:creationId xmlns:a16="http://schemas.microsoft.com/office/drawing/2014/main" id="{A2E591BB-088C-459D-B73B-393D65CB3E71}"/>
              </a:ext>
            </a:extLst>
          </p:cNvPr>
          <p:cNvSpPr>
            <a:spLocks xmlns:a="http://schemas.openxmlformats.org/drawingml/2006/main" noGrp="1"/>
          </p:cNvSpPr>
          <p:nvPr/>
        </p:nvSpPr>
        <p:spPr>
          <a:xfrm xmlns:a="http://schemas.openxmlformats.org/drawingml/2006/main">
            <a:off x="647700" y="3524250"/>
            <a:ext cx="74295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Which support route fits one skill’s current evidence?</a:t>
            </a:r>
          </a:p>
        </p:txBody>
      </p:sp>
      <p:sp>
        <p:nvSpPr>
          <p:cNvPr id="4" name="s1-artifact">
            <a:extLst xmlns:a="http://schemas.openxmlformats.org/drawingml/2006/main">
              <a:ext uri="{FF2B5EF4-FFF2-40B4-BE49-F238E27FC236}">
                <a16:creationId xmlns:a16="http://schemas.microsoft.com/office/drawing/2014/main" id="{8226F7BE-8679-41ED-AB15-A3AB6598257D}"/>
              </a:ext>
            </a:extLst>
          </p:cNvPr>
          <p:cNvSpPr>
            <a:spLocks xmlns:a="http://schemas.openxmlformats.org/drawingml/2006/main" noGrp="1"/>
          </p:cNvSpPr>
          <p:nvPr/>
        </p:nvSpPr>
        <p:spPr>
          <a:xfrm xmlns:a="http://schemas.openxmlformats.org/drawingml/2006/main">
            <a:off x="8715375" y="3429000"/>
            <a:ext cx="2857500" cy="2000250"/>
          </a:xfrm>
          <a:prstGeom xmlns:a="http://schemas.openxmlformats.org/drawingml/2006/main" prst="roundRect">
            <a:avLst>
              <a:gd name="adj" fmla="val 571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Route Selection Card</a:t>
            </a:r>
          </a:p>
        </p:txBody>
      </p:sp>
      <p:sp>
        <p:nvSpPr>
          <p:cNvPr id="5" name="s1-footer">
            <a:extLst xmlns:a="http://schemas.openxmlformats.org/drawingml/2006/main">
              <a:ext uri="{FF2B5EF4-FFF2-40B4-BE49-F238E27FC236}">
                <a16:creationId xmlns:a16="http://schemas.microsoft.com/office/drawing/2014/main" id="{4773C1C7-B53C-48D2-814D-BF244333C669}"/>
              </a:ext>
            </a:extLst>
          </p:cNvPr>
          <p:cNvSpPr>
            <a:spLocks xmlns:a="http://schemas.openxmlformats.org/drawingml/2006/main" noGrp="1"/>
          </p:cNvSpPr>
          <p:nvPr/>
        </p:nvSpPr>
        <p:spPr>
          <a:xfrm xmlns:a="http://schemas.openxmlformats.org/drawingml/2006/main">
            <a:off x="609600" y="6191250"/>
            <a:ext cx="857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 8 slides • derived from the validated lesson package</a:t>
            </a:r>
          </a:p>
        </p:txBody>
      </p:sp>
    </p:spTree>
    <p:extLst>
      <p:ext uri="{BB962C8B-B14F-4D97-AF65-F5344CB8AC3E}">
        <p14:creationId xmlns:p14="http://schemas.microsoft.com/office/powerpoint/2010/main" val="397556814"/>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0" name="s2-lesson-pill">
            <a:extLst xmlns:a="http://schemas.openxmlformats.org/drawingml/2006/main">
              <a:ext uri="{FF2B5EF4-FFF2-40B4-BE49-F238E27FC236}">
                <a16:creationId xmlns:a16="http://schemas.microsoft.com/office/drawing/2014/main" id="{44056379-8548-4BFF-AD2B-D1706F03D2C3}"/>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ORI-005  •  ORIENTATION</a:t>
            </a:r>
          </a:p>
        </p:txBody>
      </p:sp>
      <p:sp>
        <p:nvSpPr>
          <p:cNvPr id="2" name="s2-title">
            <a:extLst xmlns:a="http://schemas.openxmlformats.org/drawingml/2006/main">
              <a:ext uri="{FF2B5EF4-FFF2-40B4-BE49-F238E27FC236}">
                <a16:creationId xmlns:a16="http://schemas.microsoft.com/office/drawing/2014/main" id="{8D5793BD-7617-4456-A44E-D45C80D87122}"/>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Bounded outcome, artifact, and evidence bar</a:t>
            </a:r>
          </a:p>
        </p:txBody>
      </p:sp>
      <p:sp>
        <p:nvSpPr>
          <p:cNvPr id="3" name="s2-page">
            <a:extLst xmlns:a="http://schemas.openxmlformats.org/drawingml/2006/main">
              <a:ext uri="{FF2B5EF4-FFF2-40B4-BE49-F238E27FC236}">
                <a16:creationId xmlns:a16="http://schemas.microsoft.com/office/drawing/2014/main" id="{051FA1DF-1C99-4DDF-B3CE-609F825F92F2}"/>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24363A77-417F-4E4D-B566-CABCB6410F11}"/>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2-footer-line">
            <a:extLst xmlns:a="http://schemas.openxmlformats.org/drawingml/2006/main">
              <a:ext uri="{FF2B5EF4-FFF2-40B4-BE49-F238E27FC236}">
                <a16:creationId xmlns:a16="http://schemas.microsoft.com/office/drawing/2014/main" id="{1C1858C8-9A67-47D1-935C-419036103563}"/>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card-1">
            <a:extLst xmlns:a="http://schemas.openxmlformats.org/drawingml/2006/main">
              <a:ext uri="{FF2B5EF4-FFF2-40B4-BE49-F238E27FC236}">
                <a16:creationId xmlns:a16="http://schemas.microsoft.com/office/drawing/2014/main" id="{4F6564B6-BBCE-4816-962B-7B50C053C0D7}"/>
              </a:ext>
            </a:extLst>
          </p:cNvPr>
          <p:cNvSpPr>
            <a:spLocks xmlns:a="http://schemas.openxmlformats.org/drawingml/2006/main" noGrp="1"/>
          </p:cNvSpPr>
          <p:nvPr/>
        </p:nvSpPr>
        <p:spPr>
          <a:xfrm xmlns:a="http://schemas.openxmlformats.org/drawingml/2006/main">
            <a:off x="59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OUTCOME</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Choose Foundation, Repair, or Experienced/Fast Path for one bounded skill while keeping the final evidence bar fixed.</a:t>
            </a:r>
          </a:p>
        </p:txBody>
      </p:sp>
      <p:sp>
        <p:nvSpPr>
          <p:cNvPr id="7" name="s2-card-2">
            <a:extLst xmlns:a="http://schemas.openxmlformats.org/drawingml/2006/main">
              <a:ext uri="{FF2B5EF4-FFF2-40B4-BE49-F238E27FC236}">
                <a16:creationId xmlns:a16="http://schemas.microsoft.com/office/drawing/2014/main" id="{FB989C25-4AE5-4AEC-A83F-F6795A106607}"/>
              </a:ext>
            </a:extLst>
          </p:cNvPr>
          <p:cNvSpPr>
            <a:spLocks xmlns:a="http://schemas.openxmlformats.org/drawingml/2006/main" noGrp="1"/>
          </p:cNvSpPr>
          <p:nvPr/>
        </p:nvSpPr>
        <p:spPr>
          <a:xfrm xmlns:a="http://schemas.openxmlformats.org/drawingml/2006/main">
            <a:off x="440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Route Selection Card</a:t>
            </a:r>
          </a:p>
        </p:txBody>
      </p:sp>
      <p:sp>
        <p:nvSpPr>
          <p:cNvPr id="8" name="s2-card-3">
            <a:extLst xmlns:a="http://schemas.openxmlformats.org/drawingml/2006/main">
              <a:ext uri="{FF2B5EF4-FFF2-40B4-BE49-F238E27FC236}">
                <a16:creationId xmlns:a16="http://schemas.microsoft.com/office/drawing/2014/main" id="{CED7A65F-0AD9-4C3E-97AC-D82B282BF2B1}"/>
              </a:ext>
            </a:extLst>
          </p:cNvPr>
          <p:cNvSpPr>
            <a:spLocks xmlns:a="http://schemas.openxmlformats.org/drawingml/2006/main" noGrp="1"/>
          </p:cNvSpPr>
          <p:nvPr/>
        </p:nvSpPr>
        <p:spPr>
          <a:xfrm xmlns:a="http://schemas.openxmlformats.org/drawingml/2006/main">
            <a:off x="821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BOUNDARY</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The card does not assign a permanent level, rank the learner, or lower the standard for any route.</a:t>
            </a:r>
          </a:p>
        </p:txBody>
      </p:sp>
      <p:sp>
        <p:nvSpPr>
          <p:cNvPr id="9" name="s2-evidence-bar">
            <a:extLst xmlns:a="http://schemas.openxmlformats.org/drawingml/2006/main">
              <a:ext uri="{FF2B5EF4-FFF2-40B4-BE49-F238E27FC236}">
                <a16:creationId xmlns:a16="http://schemas.microsoft.com/office/drawing/2014/main" id="{1AF4240F-C985-4AF6-AE3D-0CA09347F65B}"/>
              </a:ext>
            </a:extLst>
          </p:cNvPr>
          <p:cNvSpPr>
            <a:spLocks xmlns:a="http://schemas.openxmlformats.org/drawingml/2006/main" noGrp="1"/>
          </p:cNvSpPr>
          <p:nvPr/>
        </p:nvSpPr>
        <p:spPr>
          <a:xfrm xmlns:a="http://schemas.openxmlformats.org/drawingml/2006/main">
            <a:off x="590550" y="4743450"/>
            <a:ext cx="11049000" cy="1200150"/>
          </a:xfrm>
          <a:prstGeom xmlns:a="http://schemas.openxmlformats.org/drawingml/2006/main" prst="roundRect">
            <a:avLst>
              <a:gd name="adj" fmla="val 952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EVIDENCE BAR</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Bounded skill + current evidence + route rationale + same final bar + non-claim</a:t>
            </a:r>
          </a:p>
        </p:txBody>
      </p:sp>
    </p:spTree>
    <p:extLst>
      <p:ext uri="{BB962C8B-B14F-4D97-AF65-F5344CB8AC3E}">
        <p14:creationId xmlns:p14="http://schemas.microsoft.com/office/powerpoint/2010/main" val="378571907"/>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3" name="s3-lesson-pill">
            <a:extLst xmlns:a="http://schemas.openxmlformats.org/drawingml/2006/main">
              <a:ext uri="{FF2B5EF4-FFF2-40B4-BE49-F238E27FC236}">
                <a16:creationId xmlns:a16="http://schemas.microsoft.com/office/drawing/2014/main" id="{3A2D1CFE-8FF6-4EAE-9109-B6079F6C3498}"/>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ORI-005  •  ORIENTATION</a:t>
            </a:r>
          </a:p>
        </p:txBody>
      </p:sp>
      <p:sp>
        <p:nvSpPr>
          <p:cNvPr id="2" name="s3-title">
            <a:extLst xmlns:a="http://schemas.openxmlformats.org/drawingml/2006/main">
              <a:ext uri="{FF2B5EF4-FFF2-40B4-BE49-F238E27FC236}">
                <a16:creationId xmlns:a16="http://schemas.microsoft.com/office/drawing/2014/main" id="{8ECEA65E-7707-46DA-BEEA-95B04E46E37B}"/>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Different support routes, one evidence bar</a:t>
            </a:r>
          </a:p>
        </p:txBody>
      </p:sp>
      <p:sp>
        <p:nvSpPr>
          <p:cNvPr id="3" name="s3-page">
            <a:extLst xmlns:a="http://schemas.openxmlformats.org/drawingml/2006/main">
              <a:ext uri="{FF2B5EF4-FFF2-40B4-BE49-F238E27FC236}">
                <a16:creationId xmlns:a16="http://schemas.microsoft.com/office/drawing/2014/main" id="{B6F41817-C895-4977-8A30-181EC12F95BF}"/>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5504E1B7-5818-4AB6-9907-853B418EBD51}"/>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3-footer-line">
            <a:extLst xmlns:a="http://schemas.openxmlformats.org/drawingml/2006/main">
              <a:ext uri="{FF2B5EF4-FFF2-40B4-BE49-F238E27FC236}">
                <a16:creationId xmlns:a16="http://schemas.microsoft.com/office/drawing/2014/main" id="{C456E573-6256-443F-B3B1-7AB355DB11F1}"/>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route-1">
            <a:extLst xmlns:a="http://schemas.openxmlformats.org/drawingml/2006/main">
              <a:ext uri="{FF2B5EF4-FFF2-40B4-BE49-F238E27FC236}">
                <a16:creationId xmlns:a16="http://schemas.microsoft.com/office/drawing/2014/main" id="{AE07A1AB-0732-4A2B-B9F0-615FA667637B}"/>
              </a:ext>
            </a:extLst>
          </p:cNvPr>
          <p:cNvSpPr>
            <a:spLocks xmlns:a="http://schemas.openxmlformats.org/drawingml/2006/main" noGrp="1"/>
          </p:cNvSpPr>
          <p:nvPr/>
        </p:nvSpPr>
        <p:spPr>
          <a:xfrm xmlns:a="http://schemas.openxmlformats.org/drawingml/2006/main">
            <a:off x="762000" y="1857375"/>
            <a:ext cx="3143250" cy="1714500"/>
          </a:xfrm>
          <a:prstGeom xmlns:a="http://schemas.openxmlformats.org/drawingml/2006/main" prst="roundRect">
            <a:avLst>
              <a:gd name="adj" fmla="val 6667"/>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FOUNDATION</a:t>
            </a:r>
          </a:p>
          <a:p xmlns:a="http://schemas.openxmlformats.org/drawingml/2006/main">
            <a:pPr algn="ctr">
              <a:defRPr sz="1500">
                <a:solidFill>
                  <a:srgbClr val="F4F7FB"/>
                </a:solidFill>
                <a:latin typeface="Bitstream Charter"/>
                <a:ea typeface="Bitstream Charter"/>
                <a:cs typeface="Bitstream Charter"/>
              </a:defRPr>
            </a:pPr>
            <a:r>
              <a:rPr sz="1500">
                <a:solidFill>
                  <a:srgbClr val="F4F7FB"/>
                </a:solidFill>
                <a:latin typeface="Bitstream Charter"/>
                <a:ea typeface="Bitstream Charter"/>
                <a:cs typeface="Bitstream Charter"/>
              </a:rPr>
              <a:t>More explicit modeling
and guided practice</a:t>
            </a:r>
          </a:p>
        </p:txBody>
      </p:sp>
      <p:sp>
        <p:nvSpPr>
          <p:cNvPr id="7" name="s3-route-2">
            <a:extLst xmlns:a="http://schemas.openxmlformats.org/drawingml/2006/main">
              <a:ext uri="{FF2B5EF4-FFF2-40B4-BE49-F238E27FC236}">
                <a16:creationId xmlns:a16="http://schemas.microsoft.com/office/drawing/2014/main" id="{466CBC62-B3F2-46A9-A9A4-167A5943BA60}"/>
              </a:ext>
            </a:extLst>
          </p:cNvPr>
          <p:cNvSpPr>
            <a:spLocks xmlns:a="http://schemas.openxmlformats.org/drawingml/2006/main" noGrp="1"/>
          </p:cNvSpPr>
          <p:nvPr/>
        </p:nvSpPr>
        <p:spPr>
          <a:xfrm xmlns:a="http://schemas.openxmlformats.org/drawingml/2006/main">
            <a:off x="4572000" y="1857375"/>
            <a:ext cx="3143250" cy="1714500"/>
          </a:xfrm>
          <a:prstGeom xmlns:a="http://schemas.openxmlformats.org/drawingml/2006/main" prst="roundRect">
            <a:avLst>
              <a:gd name="adj" fmla="val 6667"/>
            </a:avLst>
          </a:prstGeom>
          <a:solidFill xmlns:a="http://schemas.openxmlformats.org/drawingml/2006/main">
            <a:srgbClr val="121C32"/>
          </a:solidFill>
          <a:ln xmlns:a="http://schemas.openxmlformats.org/drawingml/2006/main" w="9525">
            <a:solidFill>
              <a:srgbClr val="F4B86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REPAIR</a:t>
            </a:r>
          </a:p>
          <a:p xmlns:a="http://schemas.openxmlformats.org/drawingml/2006/main">
            <a:pPr algn="ctr">
              <a:defRPr sz="1500">
                <a:solidFill>
                  <a:srgbClr val="F4F7FB"/>
                </a:solidFill>
                <a:latin typeface="Bitstream Charter"/>
                <a:ea typeface="Bitstream Charter"/>
                <a:cs typeface="Bitstream Charter"/>
              </a:defRPr>
            </a:pPr>
            <a:r>
              <a:rPr sz="1500">
                <a:solidFill>
                  <a:srgbClr val="F4F7FB"/>
                </a:solidFill>
                <a:latin typeface="Bitstream Charter"/>
                <a:ea typeface="Bitstream Charter"/>
                <a:cs typeface="Bitstream Charter"/>
              </a:rPr>
              <a:t>Target the diagnosed gap
without replaying everything</a:t>
            </a:r>
          </a:p>
        </p:txBody>
      </p:sp>
      <p:sp>
        <p:nvSpPr>
          <p:cNvPr id="8" name="s3-route-3">
            <a:extLst xmlns:a="http://schemas.openxmlformats.org/drawingml/2006/main">
              <a:ext uri="{FF2B5EF4-FFF2-40B4-BE49-F238E27FC236}">
                <a16:creationId xmlns:a16="http://schemas.microsoft.com/office/drawing/2014/main" id="{8AB44A84-6D09-4ABD-95B1-42134FD3E9A1}"/>
              </a:ext>
            </a:extLst>
          </p:cNvPr>
          <p:cNvSpPr>
            <a:spLocks xmlns:a="http://schemas.openxmlformats.org/drawingml/2006/main" noGrp="1"/>
          </p:cNvSpPr>
          <p:nvPr/>
        </p:nvSpPr>
        <p:spPr>
          <a:xfrm xmlns:a="http://schemas.openxmlformats.org/drawingml/2006/main">
            <a:off x="8382000" y="1857375"/>
            <a:ext cx="3143250" cy="1714500"/>
          </a:xfrm>
          <a:prstGeom xmlns:a="http://schemas.openxmlformats.org/drawingml/2006/main" prst="roundRect">
            <a:avLst>
              <a:gd name="adj" fmla="val 6667"/>
            </a:avLst>
          </a:prstGeom>
          <a:solidFill xmlns:a="http://schemas.openxmlformats.org/drawingml/2006/main">
            <a:srgbClr val="121C32"/>
          </a:solidFill>
          <a:ln xmlns:a="http://schemas.openxmlformats.org/drawingml/2006/main" w="9525">
            <a:solidFill>
              <a:srgbClr val="8F88FF"/>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EXPERIENCED / FAST</a:t>
            </a:r>
          </a:p>
          <a:p xmlns:a="http://schemas.openxmlformats.org/drawingml/2006/main">
            <a:pPr algn="ctr">
              <a:defRPr sz="1500">
                <a:solidFill>
                  <a:srgbClr val="F4F7FB"/>
                </a:solidFill>
                <a:latin typeface="Bitstream Charter"/>
                <a:ea typeface="Bitstream Charter"/>
                <a:cs typeface="Bitstream Charter"/>
              </a:defRPr>
            </a:pPr>
            <a:r>
              <a:rPr sz="1500">
                <a:solidFill>
                  <a:srgbClr val="F4F7FB"/>
                </a:solidFill>
                <a:latin typeface="Bitstream Charter"/>
                <a:ea typeface="Bitstream Charter"/>
                <a:cs typeface="Bitstream Charter"/>
              </a:rPr>
              <a:t>Compress explanation;
increase ambiguity and transfer</a:t>
            </a:r>
          </a:p>
        </p:txBody>
      </p:sp>
      <p:sp>
        <p:nvSpPr>
          <p:cNvPr id="9" name="s3-shared-bar">
            <a:extLst xmlns:a="http://schemas.openxmlformats.org/drawingml/2006/main">
              <a:ext uri="{FF2B5EF4-FFF2-40B4-BE49-F238E27FC236}">
                <a16:creationId xmlns:a16="http://schemas.microsoft.com/office/drawing/2014/main" id="{C3A72E69-496B-4899-98E4-7C3B6F368757}"/>
              </a:ext>
            </a:extLst>
          </p:cNvPr>
          <p:cNvSpPr>
            <a:spLocks xmlns:a="http://schemas.openxmlformats.org/drawingml/2006/main" noGrp="1"/>
          </p:cNvSpPr>
          <p:nvPr/>
        </p:nvSpPr>
        <p:spPr>
          <a:xfrm xmlns:a="http://schemas.openxmlformats.org/drawingml/2006/main">
            <a:off x="2381250" y="4762500"/>
            <a:ext cx="7429500" cy="952500"/>
          </a:xfrm>
          <a:prstGeom xmlns:a="http://schemas.openxmlformats.org/drawingml/2006/main" prst="roundRect">
            <a:avLst>
              <a:gd name="adj" fmla="val 12000"/>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98570"/>
          </a:bodyPr>
          <a:lstStyle xmlns:a="http://schemas.openxmlformats.org/drawingml/2006/main"/>
          <a:p xmlns:a="http://schemas.openxmlformats.org/drawingml/2006/main">
            <a:pPr algn="ctr">
              <a:defRPr sz="1500">
                <a:solidFill>
                  <a:srgbClr val="14213D"/>
                </a:solidFill>
                <a:latin typeface="Bitstream Charter"/>
                <a:ea typeface="Bitstream Charter"/>
                <a:cs typeface="Bitstream Charter"/>
              </a:defRPr>
            </a:pPr>
            <a:r>
              <a:rPr sz="1500" b="1">
                <a:solidFill>
                  <a:srgbClr val="14213D"/>
                </a:solidFill>
                <a:latin typeface="Bitstream Charter"/>
                <a:ea typeface="Bitstream Charter"/>
                <a:cs typeface="Bitstream Charter"/>
              </a:rPr>
              <a:t>SHARED FINAL EVIDENCE BAR</a:t>
            </a:r>
          </a:p>
          <a:p xmlns:a="http://schemas.openxmlformats.org/drawingml/2006/main">
            <a:pPr algn="ctr">
              <a:defRPr sz="1500">
                <a:solidFill>
                  <a:srgbClr val="14213D"/>
                </a:solidFill>
                <a:latin typeface="Bitstream Charter"/>
                <a:ea typeface="Bitstream Charter"/>
                <a:cs typeface="Bitstream Charter"/>
              </a:defRPr>
            </a:pPr>
            <a:r>
              <a:rPr sz="1500" b="1">
                <a:solidFill>
                  <a:srgbClr val="14213D"/>
                </a:solidFill>
                <a:latin typeface="Bitstream Charter"/>
                <a:ea typeface="Bitstream Charter"/>
                <a:cs typeface="Bitstream Charter"/>
              </a:rPr>
              <a:t>Bounded skill + current evidence + route rationale + same final bar + non-claim</a:t>
            </a:r>
          </a:p>
        </p:txBody>
      </p:sp>
      <p:cxnSp>
        <p:nvCxnSpPr>
          <p:cNvPr id="22" name=""/>
          <p:cNvCxnSpPr>
            <a:stCxn xmlns:a="http://schemas.openxmlformats.org/drawingml/2006/main" id="6" idx="2"/>
            <a:endCxn xmlns:a="http://schemas.openxmlformats.org/drawingml/2006/main" id="9" idx="0"/>
          </p:cNvCxnSpPr>
          <p:nvPr/>
        </p:nvCxnSpPr>
        <p:spPr>
          <a:xfrm xmlns:a="http://schemas.openxmlformats.org/drawingml/2006/main">
            <a:off x="2333625" y="3571875"/>
            <a:ext cx="3762375" cy="1190625"/>
          </a:xfrm>
          <a:prstGeom xmlns:a="http://schemas.openxmlformats.org/drawingml/2006/main" prst="bentConnector4">
            <a:avLst>
              <a:gd name="adj1" fmla="val 0"/>
              <a:gd name="adj2" fmla="val 50000"/>
            </a:avLst>
          </a:prstGeom>
          <a:ln xmlns:a="http://schemas.openxmlformats.org/drawingml/2006/main" w="28575">
            <a:solidFill>
              <a:srgbClr val="46D3E6"/>
            </a:solidFill>
            <a:prstDash val="solid"/>
            <a:tailEnd type="triangle" w="sm" len="sm"/>
          </a:ln>
        </p:spPr>
      </p:cxnSp>
      <p:cxnSp>
        <p:nvCxnSpPr>
          <p:cNvPr id="23" name=""/>
          <p:cNvCxnSpPr>
            <a:stCxn xmlns:a="http://schemas.openxmlformats.org/drawingml/2006/main" id="7" idx="2"/>
            <a:endCxn xmlns:a="http://schemas.openxmlformats.org/drawingml/2006/main" id="9" idx="0"/>
          </p:cNvCxnSpPr>
          <p:nvPr/>
        </p:nvCxnSpPr>
        <p:spPr>
          <a:xfrm xmlns:a="http://schemas.openxmlformats.org/drawingml/2006/main" flipH="1">
            <a:off x="6096000" y="3571875"/>
            <a:ext cx="47625" cy="1190625"/>
          </a:xfrm>
          <a:prstGeom xmlns:a="http://schemas.openxmlformats.org/drawingml/2006/main" prst="bentConnector4">
            <a:avLst>
              <a:gd name="adj1" fmla="val 0"/>
              <a:gd name="adj2" fmla="val 50000"/>
            </a:avLst>
          </a:prstGeom>
          <a:ln xmlns:a="http://schemas.openxmlformats.org/drawingml/2006/main" w="28575">
            <a:solidFill>
              <a:srgbClr val="46D3E6"/>
            </a:solidFill>
            <a:prstDash val="solid"/>
            <a:tailEnd type="triangle" w="sm" len="sm"/>
          </a:ln>
        </p:spPr>
      </p:cxnSp>
      <p:cxnSp>
        <p:nvCxnSpPr>
          <p:cNvPr id="24" name=""/>
          <p:cNvCxnSpPr>
            <a:stCxn xmlns:a="http://schemas.openxmlformats.org/drawingml/2006/main" id="8" idx="2"/>
            <a:endCxn xmlns:a="http://schemas.openxmlformats.org/drawingml/2006/main" id="9" idx="0"/>
          </p:cNvCxnSpPr>
          <p:nvPr/>
        </p:nvCxnSpPr>
        <p:spPr>
          <a:xfrm xmlns:a="http://schemas.openxmlformats.org/drawingml/2006/main" flipH="1">
            <a:off x="6096000" y="3571875"/>
            <a:ext cx="3857625" cy="1190625"/>
          </a:xfrm>
          <a:prstGeom xmlns:a="http://schemas.openxmlformats.org/drawingml/2006/main" prst="bentConnector4">
            <a:avLst>
              <a:gd name="adj1" fmla="val 0"/>
              <a:gd name="adj2" fmla="val 50000"/>
            </a:avLst>
          </a:prstGeom>
          <a:ln xmlns:a="http://schemas.openxmlformats.org/drawingml/2006/main" w="28575">
            <a:solidFill>
              <a:srgbClr val="46D3E6"/>
            </a:solidFill>
            <a:prstDash val="solid"/>
            <a:tailEnd type="triangle" w="sm" len="sm"/>
          </a:ln>
        </p:spPr>
      </p:cxnSp>
    </p:spTree>
    <p:extLst>
      <p:ext uri="{BB962C8B-B14F-4D97-AF65-F5344CB8AC3E}">
        <p14:creationId xmlns:p14="http://schemas.microsoft.com/office/powerpoint/2010/main" val="605789258"/>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pill">
            <a:extLst xmlns:a="http://schemas.openxmlformats.org/drawingml/2006/main">
              <a:ext uri="{FF2B5EF4-FFF2-40B4-BE49-F238E27FC236}">
                <a16:creationId xmlns:a16="http://schemas.microsoft.com/office/drawing/2014/main" id="{B7DAA362-7286-4FDF-AF57-6DD5C7ABDC9E}"/>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ORI-005  •  ORIENTATION</a:t>
            </a:r>
          </a:p>
        </p:txBody>
      </p:sp>
      <p:sp>
        <p:nvSpPr>
          <p:cNvPr id="2" name="s4-title">
            <a:extLst xmlns:a="http://schemas.openxmlformats.org/drawingml/2006/main">
              <a:ext uri="{FF2B5EF4-FFF2-40B4-BE49-F238E27FC236}">
                <a16:creationId xmlns:a16="http://schemas.microsoft.com/office/drawing/2014/main" id="{91C3A9E7-D633-4F22-B477-CADBE5CADFB7}"/>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Decision table: turn distinctions into visible choices</a:t>
            </a:r>
          </a:p>
        </p:txBody>
      </p:sp>
      <p:sp>
        <p:nvSpPr>
          <p:cNvPr id="3" name="s4-page">
            <a:extLst xmlns:a="http://schemas.openxmlformats.org/drawingml/2006/main">
              <a:ext uri="{FF2B5EF4-FFF2-40B4-BE49-F238E27FC236}">
                <a16:creationId xmlns:a16="http://schemas.microsoft.com/office/drawing/2014/main" id="{0E6172EC-F6FB-4EC6-9585-116F6AB19841}"/>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7A7A3B63-320D-46E3-B9A4-05F961E9C564}"/>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4-footer-line">
            <a:extLst xmlns:a="http://schemas.openxmlformats.org/drawingml/2006/main">
              <a:ext uri="{FF2B5EF4-FFF2-40B4-BE49-F238E27FC236}">
                <a16:creationId xmlns:a16="http://schemas.microsoft.com/office/drawing/2014/main" id="{3E25463A-E52D-42E2-9C1F-69BC664F23F5}"/>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57350"/>
          <a:ext xmlns:a="http://schemas.openxmlformats.org/drawingml/2006/main" cx="11049000" cy="4229100"/>
        </p:xfrm>
        <a:graphic xmlns:a="http://schemas.openxmlformats.org/drawingml/2006/main">
          <a:graphicData uri="http://schemas.openxmlformats.org/drawingml/2006/table">
            <a:tbl>
              <a:tblPr/>
              <a:tblGrid>
                <a:gridCol w="2190750"/>
                <a:gridCol w="2762250"/>
                <a:gridCol w="3048000"/>
                <a:gridCol w="3048000"/>
              </a:tblGrid>
              <a:tr h="1057275">
                <a:tc>
                  <a:txBody>
                    <a:bodyPr/>
                    <a:lstStyle/>
                    <a:p>
                      <a:r>
                        <a:rPr sz="1275" b="1">
                          <a:solidFill>
                            <a:srgbClr val="FFFFFF"/>
                          </a:solidFill>
                          <a:latin typeface="Bitstream Charter"/>
                          <a:ea typeface="Bitstream Charter"/>
                          <a:cs typeface="Bitstream Charter"/>
                        </a:rPr>
                        <a:t>Route</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Routing signal</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Support change</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Invariant final bar</a:t>
                      </a:r>
                    </a:p>
                  </a:txBody>
                  <a:tcPr marL="95250" marR="95250" marT="76200" marB="76200" anchor="ctr">
                    <a:solidFill>
                      <a:srgbClr val="192744"/>
                    </a:solidFill>
                  </a:tcPr>
                </a:tc>
              </a:tr>
              <a:tr h="1057275">
                <a:tc>
                  <a:txBody>
                    <a:bodyPr/>
                    <a:lstStyle/>
                    <a:p>
                      <a:r>
                        <a:rPr sz="1200">
                          <a:solidFill>
                            <a:srgbClr val="14213D"/>
                          </a:solidFill>
                          <a:latin typeface="Bitstream Charter"/>
                          <a:ea typeface="Bitstream Charter"/>
                          <a:cs typeface="Bitstream Charter"/>
                        </a:rPr>
                        <a:t>Foundation</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Independent evidence missing or fragile</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Explicit model + guided practice</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Decision + evidence + non-claim + transfer</a:t>
                      </a:r>
                    </a:p>
                  </a:txBody>
                  <a:tcPr marL="85725" marR="85725" marT="66675" marB="66675" anchor="ctr">
                    <a:solidFill>
                      <a:srgbClr val="FFFFFF"/>
                    </a:solidFill>
                  </a:tcPr>
                </a:tc>
              </a:tr>
              <a:tr h="1057275">
                <a:tc>
                  <a:txBody>
                    <a:bodyPr/>
                    <a:lstStyle/>
                    <a:p>
                      <a:r>
                        <a:rPr sz="1200">
                          <a:solidFill>
                            <a:srgbClr val="14213D"/>
                          </a:solidFill>
                          <a:latin typeface="Bitstream Charter"/>
                          <a:ea typeface="Bitstream Charter"/>
                          <a:cs typeface="Bitstream Charter"/>
                        </a:rPr>
                        <a:t>Repair</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One diagnosed gap blocks stable performance</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Target only the gap</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Decision + evidence + non-claim + transfer</a:t>
                      </a:r>
                    </a:p>
                  </a:txBody>
                  <a:tcPr marL="85725" marR="85725" marT="66675" marB="66675" anchor="ctr">
                    <a:solidFill>
                      <a:srgbClr val="EDF7FA"/>
                    </a:solidFill>
                  </a:tcPr>
                </a:tc>
              </a:tr>
              <a:tr h="1057275">
                <a:tc>
                  <a:txBody>
                    <a:bodyPr/>
                    <a:lstStyle/>
                    <a:p>
                      <a:r>
                        <a:rPr sz="1200">
                          <a:solidFill>
                            <a:srgbClr val="14213D"/>
                          </a:solidFill>
                          <a:latin typeface="Bitstream Charter"/>
                          <a:ea typeface="Bitstream Charter"/>
                          <a:cs typeface="Bitstream Charter"/>
                        </a:rPr>
                        <a:t>Experienced / Fast</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Current evidence is strong</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Compress explanation; increase ambiguity</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Decision + evidence + non-claim + transfer</a:t>
                      </a:r>
                    </a:p>
                  </a:txBody>
                  <a:tcPr marL="85725" marR="85725" marT="66675" marB="66675" anchor="ctr">
                    <a:solidFill>
                      <a:srgbClr val="FFFFFF"/>
                    </a:solidFill>
                  </a:tcPr>
                </a:tc>
              </a:tr>
            </a:tbl>
          </a:graphicData>
        </a:graphic>
      </p:graphicFrame>
    </p:spTree>
    <p:extLst>
      <p:ext uri="{BB962C8B-B14F-4D97-AF65-F5344CB8AC3E}">
        <p14:creationId xmlns:p14="http://schemas.microsoft.com/office/powerpoint/2010/main" val="603192098"/>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2" name="s5-lesson-pill">
            <a:extLst xmlns:a="http://schemas.openxmlformats.org/drawingml/2006/main">
              <a:ext uri="{FF2B5EF4-FFF2-40B4-BE49-F238E27FC236}">
                <a16:creationId xmlns:a16="http://schemas.microsoft.com/office/drawing/2014/main" id="{3FDBDFED-318C-4CD3-BA8A-708739318577}"/>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ORI-005  •  ORIENTATION</a:t>
            </a:r>
          </a:p>
        </p:txBody>
      </p:sp>
      <p:sp>
        <p:nvSpPr>
          <p:cNvPr id="2" name="s5-title">
            <a:extLst xmlns:a="http://schemas.openxmlformats.org/drawingml/2006/main">
              <a:ext uri="{FF2B5EF4-FFF2-40B4-BE49-F238E27FC236}">
                <a16:creationId xmlns:a16="http://schemas.microsoft.com/office/drawing/2014/main" id="{29427850-4A8A-4D55-B681-F9192B63504C}"/>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Worked case: make the reasoning inspectable</a:t>
            </a:r>
          </a:p>
        </p:txBody>
      </p:sp>
      <p:sp>
        <p:nvSpPr>
          <p:cNvPr id="3" name="s5-page">
            <a:extLst xmlns:a="http://schemas.openxmlformats.org/drawingml/2006/main">
              <a:ext uri="{FF2B5EF4-FFF2-40B4-BE49-F238E27FC236}">
                <a16:creationId xmlns:a16="http://schemas.microsoft.com/office/drawing/2014/main" id="{8D3A43D1-4818-4828-A9B0-D221FBEE2425}"/>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5AE07D79-0ADE-41A5-A7E5-E1C70F694CCE}"/>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5-footer-line">
            <a:extLst xmlns:a="http://schemas.openxmlformats.org/drawingml/2006/main">
              <a:ext uri="{FF2B5EF4-FFF2-40B4-BE49-F238E27FC236}">
                <a16:creationId xmlns:a16="http://schemas.microsoft.com/office/drawing/2014/main" id="{94B96E1B-60FD-4A2D-97A7-698A05DD85C1}"/>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A6BE2F79-CAF3-4D07-A1CB-9CE9A3D363CA}"/>
              </a:ext>
            </a:extLst>
          </p:cNvPr>
          <p:cNvSpPr>
            <a:spLocks xmlns:a="http://schemas.openxmlformats.org/drawingml/2006/main" noGrp="1"/>
          </p:cNvSpPr>
          <p:nvPr/>
        </p:nvSpPr>
        <p:spPr>
          <a:xfrm xmlns:a="http://schemas.openxmlformats.org/drawingml/2006/main">
            <a:off x="590550"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SCENARIO</a:t>
            </a:r>
          </a:p>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A learner builds independently and explains the main decision, but cannot adapt when one constraint changes.</a:t>
            </a:r>
          </a:p>
        </p:txBody>
      </p:sp>
      <p:sp>
        <p:nvSpPr>
          <p:cNvPr id="7" name="s5-evidence">
            <a:extLst xmlns:a="http://schemas.openxmlformats.org/drawingml/2006/main">
              <a:ext uri="{FF2B5EF4-FFF2-40B4-BE49-F238E27FC236}">
                <a16:creationId xmlns:a16="http://schemas.microsoft.com/office/drawing/2014/main" id="{87BA5EFF-19FF-418B-9D25-139E603E3736}"/>
              </a:ext>
            </a:extLst>
          </p:cNvPr>
          <p:cNvSpPr>
            <a:spLocks xmlns:a="http://schemas.openxmlformats.org/drawingml/2006/main" noGrp="1"/>
          </p:cNvSpPr>
          <p:nvPr/>
        </p:nvSpPr>
        <p:spPr>
          <a:xfrm xmlns:a="http://schemas.openxmlformats.org/drawingml/2006/main">
            <a:off x="4524375"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EVIDENCE</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Core artifact and explanation are stable.</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Transfer repeatedly falls back to the old template.</a:t>
            </a:r>
          </a:p>
        </p:txBody>
      </p:sp>
      <p:sp>
        <p:nvSpPr>
          <p:cNvPr id="8" name="s5-decision">
            <a:extLst xmlns:a="http://schemas.openxmlformats.org/drawingml/2006/main">
              <a:ext uri="{FF2B5EF4-FFF2-40B4-BE49-F238E27FC236}">
                <a16:creationId xmlns:a16="http://schemas.microsoft.com/office/drawing/2014/main" id="{8F2C1F8B-05FD-4188-B2A6-73B0A3101C56}"/>
              </a:ext>
            </a:extLst>
          </p:cNvPr>
          <p:cNvSpPr>
            <a:spLocks xmlns:a="http://schemas.openxmlformats.org/drawingml/2006/main" noGrp="1"/>
          </p:cNvSpPr>
          <p:nvPr/>
        </p:nvSpPr>
        <p:spPr>
          <a:xfrm xmlns:a="http://schemas.openxmlformats.org/drawingml/2006/main">
            <a:off x="8458200" y="1809750"/>
            <a:ext cx="3143250" cy="3429000"/>
          </a:xfrm>
          <a:prstGeom xmlns:a="http://schemas.openxmlformats.org/drawingml/2006/main" prst="roundRect">
            <a:avLst>
              <a:gd name="adj" fmla="val 363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BOUNDED DECISION</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Repair: target adaptation in changed contexts instead of replaying the whole lesson.</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BOUNDARY</a:t>
            </a:r>
          </a:p>
          <a:p xmlns:a="http://schemas.openxmlformats.org/drawingml/2006/main">
            <a:pPr algn="l">
              <a:defRPr sz="1425">
                <a:solidFill>
                  <a:srgbClr val="14213D"/>
                </a:solidFill>
                <a:latin typeface="Bitstream Charter"/>
                <a:ea typeface="Bitstream Charter"/>
                <a:cs typeface="Bitstream Charter"/>
              </a:defRPr>
            </a:pPr>
            <a:r>
              <a:rPr sz="1425">
                <a:solidFill>
                  <a:srgbClr val="14213D"/>
                </a:solidFill>
                <a:latin typeface="Bitstream Charter"/>
                <a:ea typeface="Bitstream Charter"/>
                <a:cs typeface="Bitstream Charter"/>
              </a:rPr>
              <a:t>Repair does not lower the final bar or label the learner globally.</a:t>
            </a:r>
          </a:p>
        </p:txBody>
      </p:sp>
      <p:cxnSp>
        <p:nvCxnSpPr>
          <p:cNvPr id="20" name=""/>
          <p:cNvCxnSpPr>
            <a:stCxn xmlns:a="http://schemas.openxmlformats.org/drawingml/2006/main" id="6" idx="3"/>
            <a:endCxn xmlns:a="http://schemas.openxmlformats.org/drawingml/2006/main" id="7" idx="1"/>
          </p:cNvCxnSpPr>
          <p:nvPr/>
        </p:nvCxnSpPr>
        <p:spPr>
          <a:xfrm xmlns:a="http://schemas.openxmlformats.org/drawingml/2006/main">
            <a:off x="3733800"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cxnSp>
        <p:nvCxnSpPr>
          <p:cNvPr id="21" name=""/>
          <p:cNvCxnSpPr>
            <a:stCxn xmlns:a="http://schemas.openxmlformats.org/drawingml/2006/main" id="7" idx="3"/>
            <a:endCxn xmlns:a="http://schemas.openxmlformats.org/drawingml/2006/main" id="8" idx="1"/>
          </p:cNvCxnSpPr>
          <p:nvPr/>
        </p:nvCxnSpPr>
        <p:spPr>
          <a:xfrm xmlns:a="http://schemas.openxmlformats.org/drawingml/2006/main">
            <a:off x="7667625"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5-evidence-bar">
            <a:extLst xmlns:a="http://schemas.openxmlformats.org/drawingml/2006/main">
              <a:ext uri="{FF2B5EF4-FFF2-40B4-BE49-F238E27FC236}">
                <a16:creationId xmlns:a16="http://schemas.microsoft.com/office/drawing/2014/main" id="{CC00CFE5-B99A-4980-83FE-4EEF9F5215B6}"/>
              </a:ext>
            </a:extLst>
          </p:cNvPr>
          <p:cNvSpPr>
            <a:spLocks xmlns:a="http://schemas.openxmlformats.org/drawingml/2006/main" noGrp="1"/>
          </p:cNvSpPr>
          <p:nvPr/>
        </p:nvSpPr>
        <p:spPr>
          <a:xfrm xmlns:a="http://schemas.openxmlformats.org/drawingml/2006/main">
            <a:off x="2190750" y="5562600"/>
            <a:ext cx="7810500" cy="514350"/>
          </a:xfrm>
          <a:prstGeom xmlns:a="http://schemas.openxmlformats.org/drawingml/2006/main" prst="roundRect">
            <a:avLst>
              <a:gd name="adj" fmla="val 50000"/>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ctr">
              <a:defRPr sz="1350" b="1">
                <a:solidFill>
                  <a:srgbClr val="F4B860"/>
                </a:solidFill>
                <a:latin typeface="Bitstream Charter"/>
                <a:ea typeface="Bitstream Charter"/>
                <a:cs typeface="Bitstream Charter"/>
              </a:defRPr>
            </a:pPr>
            <a:r>
              <a:rPr sz="1350" b="1">
                <a:solidFill>
                  <a:srgbClr val="F4B860"/>
                </a:solidFill>
                <a:latin typeface="Bitstream Charter"/>
                <a:ea typeface="Bitstream Charter"/>
                <a:cs typeface="Bitstream Charter"/>
              </a:rPr>
              <a:t>Bounded skill + current evidence + route rationale + same final bar + non-claim</a:t>
            </a:r>
          </a:p>
        </p:txBody>
      </p:sp>
    </p:spTree>
    <p:extLst>
      <p:ext uri="{BB962C8B-B14F-4D97-AF65-F5344CB8AC3E}">
        <p14:creationId xmlns:p14="http://schemas.microsoft.com/office/powerpoint/2010/main" val="747036758"/>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5" name="s6-lesson-pill">
            <a:extLst xmlns:a="http://schemas.openxmlformats.org/drawingml/2006/main">
              <a:ext uri="{FF2B5EF4-FFF2-40B4-BE49-F238E27FC236}">
                <a16:creationId xmlns:a16="http://schemas.microsoft.com/office/drawing/2014/main" id="{D9302891-A640-47D7-A35F-9709E5337A41}"/>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ORI-005  •  ORIENTATION</a:t>
            </a:r>
          </a:p>
        </p:txBody>
      </p:sp>
      <p:sp>
        <p:nvSpPr>
          <p:cNvPr id="2" name="s6-title">
            <a:extLst xmlns:a="http://schemas.openxmlformats.org/drawingml/2006/main">
              <a:ext uri="{FF2B5EF4-FFF2-40B4-BE49-F238E27FC236}">
                <a16:creationId xmlns:a16="http://schemas.microsoft.com/office/drawing/2014/main" id="{EEEB400C-1EBB-4E76-933C-311F293A1781}"/>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Plausible shortcuts—and the repair move</a:t>
            </a:r>
          </a:p>
        </p:txBody>
      </p:sp>
      <p:sp>
        <p:nvSpPr>
          <p:cNvPr id="3" name="s6-page">
            <a:extLst xmlns:a="http://schemas.openxmlformats.org/drawingml/2006/main">
              <a:ext uri="{FF2B5EF4-FFF2-40B4-BE49-F238E27FC236}">
                <a16:creationId xmlns:a16="http://schemas.microsoft.com/office/drawing/2014/main" id="{FAD5AA5A-971E-4F97-8BE0-C629F76552C3}"/>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E9B4C30C-CB13-449E-A64C-2F0C80EB6EE1}"/>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6-footer-line">
            <a:extLst xmlns:a="http://schemas.openxmlformats.org/drawingml/2006/main">
              <a:ext uri="{FF2B5EF4-FFF2-40B4-BE49-F238E27FC236}">
                <a16:creationId xmlns:a16="http://schemas.microsoft.com/office/drawing/2014/main" id="{9DB856B8-6724-457A-8483-BEFFB86EB716}"/>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shortcut-1">
            <a:extLst xmlns:a="http://schemas.openxmlformats.org/drawingml/2006/main">
              <a:ext uri="{FF2B5EF4-FFF2-40B4-BE49-F238E27FC236}">
                <a16:creationId xmlns:a16="http://schemas.microsoft.com/office/drawing/2014/main" id="{BBD874F9-77E4-452F-A55E-3D3A2DEBC4C7}"/>
              </a:ext>
            </a:extLst>
          </p:cNvPr>
          <p:cNvSpPr>
            <a:spLocks xmlns:a="http://schemas.openxmlformats.org/drawingml/2006/main" noGrp="1"/>
          </p:cNvSpPr>
          <p:nvPr/>
        </p:nvSpPr>
        <p:spPr>
          <a:xfrm xmlns:a="http://schemas.openxmlformats.org/drawingml/2006/main">
            <a:off x="590550" y="165735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1</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Beginners should get an easier standard.</a:t>
            </a:r>
          </a:p>
        </p:txBody>
      </p:sp>
      <p:sp>
        <p:nvSpPr>
          <p:cNvPr id="7" name="s6-repair-1">
            <a:extLst xmlns:a="http://schemas.openxmlformats.org/drawingml/2006/main">
              <a:ext uri="{FF2B5EF4-FFF2-40B4-BE49-F238E27FC236}">
                <a16:creationId xmlns:a16="http://schemas.microsoft.com/office/drawing/2014/main" id="{CE1325AA-9882-4B86-B1DC-1165DB02561E}"/>
              </a:ext>
            </a:extLst>
          </p:cNvPr>
          <p:cNvSpPr>
            <a:spLocks xmlns:a="http://schemas.openxmlformats.org/drawingml/2006/main" noGrp="1"/>
          </p:cNvSpPr>
          <p:nvPr/>
        </p:nvSpPr>
        <p:spPr>
          <a:xfrm xmlns:a="http://schemas.openxmlformats.org/drawingml/2006/main">
            <a:off x="6286500" y="165735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Change support, not the final evidence bar.</a:t>
            </a:r>
          </a:p>
        </p:txBody>
      </p:sp>
      <p:cxnSp>
        <p:nvCxnSpPr>
          <p:cNvPr id="22" name=""/>
          <p:cNvCxnSpPr>
            <a:stCxn xmlns:a="http://schemas.openxmlformats.org/drawingml/2006/main" id="6" idx="3"/>
            <a:endCxn xmlns:a="http://schemas.openxmlformats.org/drawingml/2006/main" id="7" idx="1"/>
          </p:cNvCxnSpPr>
          <p:nvPr/>
        </p:nvCxnSpPr>
        <p:spPr>
          <a:xfrm xmlns:a="http://schemas.openxmlformats.org/drawingml/2006/main">
            <a:off x="4686300" y="219075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9" name="s6-shortcut-2">
            <a:extLst xmlns:a="http://schemas.openxmlformats.org/drawingml/2006/main">
              <a:ext uri="{FF2B5EF4-FFF2-40B4-BE49-F238E27FC236}">
                <a16:creationId xmlns:a16="http://schemas.microsoft.com/office/drawing/2014/main" id="{7D0B0558-9B49-482A-9F73-62619CE3F74D}"/>
              </a:ext>
            </a:extLst>
          </p:cNvPr>
          <p:cNvSpPr>
            <a:spLocks xmlns:a="http://schemas.openxmlformats.org/drawingml/2006/main" noGrp="1"/>
          </p:cNvSpPr>
          <p:nvPr/>
        </p:nvSpPr>
        <p:spPr>
          <a:xfrm xmlns:a="http://schemas.openxmlformats.org/drawingml/2006/main">
            <a:off x="590550" y="3133725"/>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2</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Experienced learners can skip assessment.</a:t>
            </a:r>
          </a:p>
        </p:txBody>
      </p:sp>
      <p:sp>
        <p:nvSpPr>
          <p:cNvPr id="10" name="s6-repair-2">
            <a:extLst xmlns:a="http://schemas.openxmlformats.org/drawingml/2006/main">
              <a:ext uri="{FF2B5EF4-FFF2-40B4-BE49-F238E27FC236}">
                <a16:creationId xmlns:a16="http://schemas.microsoft.com/office/drawing/2014/main" id="{A3FC0380-D2ED-4ECC-81DC-6835D43B01B2}"/>
              </a:ext>
            </a:extLst>
          </p:cNvPr>
          <p:cNvSpPr>
            <a:spLocks xmlns:a="http://schemas.openxmlformats.org/drawingml/2006/main" noGrp="1"/>
          </p:cNvSpPr>
          <p:nvPr/>
        </p:nvSpPr>
        <p:spPr>
          <a:xfrm xmlns:a="http://schemas.openxmlformats.org/drawingml/2006/main">
            <a:off x="6286500" y="3133725"/>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Compress explanation only after current evidence.</a:t>
            </a:r>
          </a:p>
        </p:txBody>
      </p:sp>
      <p:cxnSp>
        <p:nvCxnSpPr>
          <p:cNvPr id="25" name=""/>
          <p:cNvCxnSpPr>
            <a:stCxn xmlns:a="http://schemas.openxmlformats.org/drawingml/2006/main" id="9" idx="3"/>
            <a:endCxn xmlns:a="http://schemas.openxmlformats.org/drawingml/2006/main" id="10" idx="1"/>
          </p:cNvCxnSpPr>
          <p:nvPr/>
        </p:nvCxnSpPr>
        <p:spPr>
          <a:xfrm xmlns:a="http://schemas.openxmlformats.org/drawingml/2006/main">
            <a:off x="4686300" y="3667125"/>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12" name="s6-shortcut-3">
            <a:extLst xmlns:a="http://schemas.openxmlformats.org/drawingml/2006/main">
              <a:ext uri="{FF2B5EF4-FFF2-40B4-BE49-F238E27FC236}">
                <a16:creationId xmlns:a16="http://schemas.microsoft.com/office/drawing/2014/main" id="{8370AD12-BBAF-40AF-9459-85775683B327}"/>
              </a:ext>
            </a:extLst>
          </p:cNvPr>
          <p:cNvSpPr>
            <a:spLocks xmlns:a="http://schemas.openxmlformats.org/drawingml/2006/main" noGrp="1"/>
          </p:cNvSpPr>
          <p:nvPr/>
        </p:nvSpPr>
        <p:spPr>
          <a:xfrm xmlns:a="http://schemas.openxmlformats.org/drawingml/2006/main">
            <a:off x="590550" y="461010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3</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One level describes the whole learner.</a:t>
            </a:r>
          </a:p>
        </p:txBody>
      </p:sp>
      <p:sp>
        <p:nvSpPr>
          <p:cNvPr id="13" name="s6-repair-3">
            <a:extLst xmlns:a="http://schemas.openxmlformats.org/drawingml/2006/main">
              <a:ext uri="{FF2B5EF4-FFF2-40B4-BE49-F238E27FC236}">
                <a16:creationId xmlns:a16="http://schemas.microsoft.com/office/drawing/2014/main" id="{9B393F22-8B17-4D35-B07A-14FAC5B0804B}"/>
              </a:ext>
            </a:extLst>
          </p:cNvPr>
          <p:cNvSpPr>
            <a:spLocks xmlns:a="http://schemas.openxmlformats.org/drawingml/2006/main" noGrp="1"/>
          </p:cNvSpPr>
          <p:nvPr/>
        </p:nvSpPr>
        <p:spPr>
          <a:xfrm xmlns:a="http://schemas.openxmlformats.org/drawingml/2006/main">
            <a:off x="6286500" y="461010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Route locally—skill by skill and claim by claim.</a:t>
            </a:r>
          </a:p>
        </p:txBody>
      </p:sp>
      <p:cxnSp>
        <p:nvCxnSpPr>
          <p:cNvPr id="28" name=""/>
          <p:cNvCxnSpPr>
            <a:stCxn xmlns:a="http://schemas.openxmlformats.org/drawingml/2006/main" id="12" idx="3"/>
            <a:endCxn xmlns:a="http://schemas.openxmlformats.org/drawingml/2006/main" id="13" idx="1"/>
          </p:cNvCxnSpPr>
          <p:nvPr/>
        </p:nvCxnSpPr>
        <p:spPr>
          <a:xfrm xmlns:a="http://schemas.openxmlformats.org/drawingml/2006/main">
            <a:off x="4686300" y="514350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Tree>
    <p:extLst>
      <p:ext uri="{BB962C8B-B14F-4D97-AF65-F5344CB8AC3E}">
        <p14:creationId xmlns:p14="http://schemas.microsoft.com/office/powerpoint/2010/main" val="1777788876"/>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pill">
            <a:extLst xmlns:a="http://schemas.openxmlformats.org/drawingml/2006/main">
              <a:ext uri="{FF2B5EF4-FFF2-40B4-BE49-F238E27FC236}">
                <a16:creationId xmlns:a16="http://schemas.microsoft.com/office/drawing/2014/main" id="{251921A8-E4E9-44B9-83F7-C01BCA942C19}"/>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ORI-005  •  ORIENTATION</a:t>
            </a:r>
          </a:p>
        </p:txBody>
      </p:sp>
      <p:sp>
        <p:nvSpPr>
          <p:cNvPr id="2" name="s7-title">
            <a:extLst xmlns:a="http://schemas.openxmlformats.org/drawingml/2006/main">
              <a:ext uri="{FF2B5EF4-FFF2-40B4-BE49-F238E27FC236}">
                <a16:creationId xmlns:a16="http://schemas.microsoft.com/office/drawing/2014/main" id="{73CA7738-CBAC-468C-BA3C-D0416B0D2822}"/>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Practice: produce the evidence artifact</a:t>
            </a:r>
          </a:p>
        </p:txBody>
      </p:sp>
      <p:sp>
        <p:nvSpPr>
          <p:cNvPr id="3" name="s7-page">
            <a:extLst xmlns:a="http://schemas.openxmlformats.org/drawingml/2006/main">
              <a:ext uri="{FF2B5EF4-FFF2-40B4-BE49-F238E27FC236}">
                <a16:creationId xmlns:a16="http://schemas.microsoft.com/office/drawing/2014/main" id="{8306F304-727B-4423-AD4B-9DF6546677D8}"/>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02F51086-B03B-4162-A2A8-AC4AE1D88EF3}"/>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7-footer-line">
            <a:extLst xmlns:a="http://schemas.openxmlformats.org/drawingml/2006/main">
              <a:ext uri="{FF2B5EF4-FFF2-40B4-BE49-F238E27FC236}">
                <a16:creationId xmlns:a16="http://schemas.microsoft.com/office/drawing/2014/main" id="{4FE41A5D-1FCB-4C7C-AD6A-6B70E390AABF}"/>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prompt">
            <a:extLst xmlns:a="http://schemas.openxmlformats.org/drawingml/2006/main">
              <a:ext uri="{FF2B5EF4-FFF2-40B4-BE49-F238E27FC236}">
                <a16:creationId xmlns:a16="http://schemas.microsoft.com/office/drawing/2014/main" id="{A43619AC-5837-4CF8-9D76-A935670CF8AC}"/>
              </a:ext>
            </a:extLst>
          </p:cNvPr>
          <p:cNvSpPr>
            <a:spLocks xmlns:a="http://schemas.openxmlformats.org/drawingml/2006/main" noGrp="1"/>
          </p:cNvSpPr>
          <p:nvPr/>
        </p:nvSpPr>
        <p:spPr>
          <a:xfrm xmlns:a="http://schemas.openxmlformats.org/drawingml/2006/main">
            <a:off x="590550" y="1695450"/>
            <a:ext cx="4572000" cy="3619500"/>
          </a:xfrm>
          <a:prstGeom xmlns:a="http://schemas.openxmlformats.org/drawingml/2006/main" prst="roundRect">
            <a:avLst>
              <a:gd name="adj" fmla="val 3158"/>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YOUR TASK</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Create three evidence states for the same skill and route each one.</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Route Selection Card</a:t>
            </a:r>
          </a:p>
        </p:txBody>
      </p:sp>
      <p:sp>
        <p:nvSpPr>
          <p:cNvPr id="7" name="s7-fields">
            <a:extLst xmlns:a="http://schemas.openxmlformats.org/drawingml/2006/main">
              <a:ext uri="{FF2B5EF4-FFF2-40B4-BE49-F238E27FC236}">
                <a16:creationId xmlns:a16="http://schemas.microsoft.com/office/drawing/2014/main" id="{96CDDCDA-2703-4D95-B24E-1E06DF63610E}"/>
              </a:ext>
            </a:extLst>
          </p:cNvPr>
          <p:cNvSpPr>
            <a:spLocks xmlns:a="http://schemas.openxmlformats.org/drawingml/2006/main" noGrp="1"/>
          </p:cNvSpPr>
          <p:nvPr/>
        </p:nvSpPr>
        <p:spPr>
          <a:xfrm xmlns:a="http://schemas.openxmlformats.org/drawingml/2006/main">
            <a:off x="5695950" y="1695450"/>
            <a:ext cx="5905500" cy="3619500"/>
          </a:xfrm>
          <a:prstGeom xmlns:a="http://schemas.openxmlformats.org/drawingml/2006/main" prst="roundRect">
            <a:avLst>
              <a:gd name="adj" fmla="val 3158"/>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14213D"/>
                </a:solidFill>
                <a:latin typeface="Bitstream Charter"/>
                <a:ea typeface="Bitstream Charter"/>
                <a:cs typeface="Bitstream Charter"/>
              </a:defRPr>
            </a:pPr>
            <a:r>
              <a:rPr sz="1575" b="1">
                <a:solidFill>
                  <a:srgbClr val="14213D"/>
                </a:solidFill>
                <a:latin typeface="Bitstream Charter"/>
                <a:ea typeface="Bitstream Charter"/>
                <a:cs typeface="Bitstream Charter"/>
              </a:rPr>
              <a:t>CAPTURE THESE FIELDS</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Current evidence</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Fragility or constraint</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Route and support</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Evidence that changes the route</a:t>
            </a:r>
          </a:p>
        </p:txBody>
      </p:sp>
      <p:sp>
        <p:nvSpPr>
          <p:cNvPr id="8" name="s7-bar">
            <a:extLst xmlns:a="http://schemas.openxmlformats.org/drawingml/2006/main">
              <a:ext uri="{FF2B5EF4-FFF2-40B4-BE49-F238E27FC236}">
                <a16:creationId xmlns:a16="http://schemas.microsoft.com/office/drawing/2014/main" id="{1E6A352F-3B70-4E6D-83E7-9A74FD00CC23}"/>
              </a:ext>
            </a:extLst>
          </p:cNvPr>
          <p:cNvSpPr>
            <a:spLocks xmlns:a="http://schemas.openxmlformats.org/drawingml/2006/main" noGrp="1"/>
          </p:cNvSpPr>
          <p:nvPr/>
        </p:nvSpPr>
        <p:spPr>
          <a:xfrm xmlns:a="http://schemas.openxmlformats.org/drawingml/2006/main">
            <a:off x="1524000" y="5562600"/>
            <a:ext cx="9144000" cy="628650"/>
          </a:xfrm>
          <a:prstGeom xmlns:a="http://schemas.openxmlformats.org/drawingml/2006/main" prst="roundRect">
            <a:avLst>
              <a:gd name="adj" fmla="val 18182"/>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Acceptance evidence: Bounded skill + current evidence + route rationale + same final bar + non-claim</a:t>
            </a:r>
          </a:p>
        </p:txBody>
      </p:sp>
    </p:spTree>
    <p:extLst>
      <p:ext uri="{BB962C8B-B14F-4D97-AF65-F5344CB8AC3E}">
        <p14:creationId xmlns:p14="http://schemas.microsoft.com/office/powerpoint/2010/main" val="1993050214"/>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pill">
            <a:extLst xmlns:a="http://schemas.openxmlformats.org/drawingml/2006/main">
              <a:ext uri="{FF2B5EF4-FFF2-40B4-BE49-F238E27FC236}">
                <a16:creationId xmlns:a16="http://schemas.microsoft.com/office/drawing/2014/main" id="{B3936D57-53A3-4B90-95DA-FF09F04AFBE1}"/>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ORI-005  •  ORIENTATION</a:t>
            </a:r>
          </a:p>
        </p:txBody>
      </p:sp>
      <p:sp>
        <p:nvSpPr>
          <p:cNvPr id="2" name="s8-title">
            <a:extLst xmlns:a="http://schemas.openxmlformats.org/drawingml/2006/main">
              <a:ext uri="{FF2B5EF4-FFF2-40B4-BE49-F238E27FC236}">
                <a16:creationId xmlns:a16="http://schemas.microsoft.com/office/drawing/2014/main" id="{16B2BB9A-46B0-48C3-A737-BE7E17AA8831}"/>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Transfer, limits, and next action</a:t>
            </a:r>
          </a:p>
        </p:txBody>
      </p:sp>
      <p:sp>
        <p:nvSpPr>
          <p:cNvPr id="3" name="s8-page">
            <a:extLst xmlns:a="http://schemas.openxmlformats.org/drawingml/2006/main">
              <a:ext uri="{FF2B5EF4-FFF2-40B4-BE49-F238E27FC236}">
                <a16:creationId xmlns:a16="http://schemas.microsoft.com/office/drawing/2014/main" id="{056BB35C-6486-4BC0-B8CF-A53EF855ABB5}"/>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AA970665-743D-4952-ABD8-EB2EA77A8807}"/>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8-footer-line">
            <a:extLst xmlns:a="http://schemas.openxmlformats.org/drawingml/2006/main">
              <a:ext uri="{FF2B5EF4-FFF2-40B4-BE49-F238E27FC236}">
                <a16:creationId xmlns:a16="http://schemas.microsoft.com/office/drawing/2014/main" id="{9C0CAFFA-534D-44EA-96BF-2CA4C13C2284}"/>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transfer">
            <a:extLst xmlns:a="http://schemas.openxmlformats.org/drawingml/2006/main">
              <a:ext uri="{FF2B5EF4-FFF2-40B4-BE49-F238E27FC236}">
                <a16:creationId xmlns:a16="http://schemas.microsoft.com/office/drawing/2014/main" id="{847A6D75-0E64-487A-B4E7-F55EBABAEFF1}"/>
              </a:ext>
            </a:extLst>
          </p:cNvPr>
          <p:cNvSpPr>
            <a:spLocks xmlns:a="http://schemas.openxmlformats.org/drawingml/2006/main" noGrp="1"/>
          </p:cNvSpPr>
          <p:nvPr/>
        </p:nvSpPr>
        <p:spPr>
          <a:xfrm xmlns:a="http://schemas.openxmlformats.org/drawingml/2006/main">
            <a:off x="857250" y="1666875"/>
            <a:ext cx="10477500" cy="1428750"/>
          </a:xfrm>
          <a:prstGeom xmlns:a="http://schemas.openxmlformats.org/drawingml/2006/main" prst="roundRect">
            <a:avLst>
              <a:gd name="adj" fmla="val 8000"/>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CHANGED-CONTEXT CHALLENGE</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Use the same final evidence bar across Foundation, Repair, and Fast Path cases.</a:t>
            </a:r>
          </a:p>
        </p:txBody>
      </p:sp>
      <p:sp>
        <p:nvSpPr>
          <p:cNvPr id="7" name="s8-q-1">
            <a:extLst xmlns:a="http://schemas.openxmlformats.org/drawingml/2006/main">
              <a:ext uri="{FF2B5EF4-FFF2-40B4-BE49-F238E27FC236}">
                <a16:creationId xmlns:a16="http://schemas.microsoft.com/office/drawing/2014/main" id="{F8D8787A-E7B0-4328-A43A-B2E8A7201CFD}"/>
              </a:ext>
            </a:extLst>
          </p:cNvPr>
          <p:cNvSpPr>
            <a:spLocks xmlns:a="http://schemas.openxmlformats.org/drawingml/2006/main" noGrp="1"/>
          </p:cNvSpPr>
          <p:nvPr/>
        </p:nvSpPr>
        <p:spPr>
          <a:xfrm xmlns:a="http://schemas.openxmlformats.org/drawingml/2006/main">
            <a:off x="9048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Which signal changes the route?</a:t>
            </a:r>
          </a:p>
        </p:txBody>
      </p:sp>
      <p:sp>
        <p:nvSpPr>
          <p:cNvPr id="8" name="s8-q-2">
            <a:extLst xmlns:a="http://schemas.openxmlformats.org/drawingml/2006/main">
              <a:ext uri="{FF2B5EF4-FFF2-40B4-BE49-F238E27FC236}">
                <a16:creationId xmlns:a16="http://schemas.microsoft.com/office/drawing/2014/main" id="{F99AFE02-CB05-4912-8ECF-A637E25A2E6C}"/>
              </a:ext>
            </a:extLst>
          </p:cNvPr>
          <p:cNvSpPr>
            <a:spLocks xmlns:a="http://schemas.openxmlformats.org/drawingml/2006/main" noGrp="1"/>
          </p:cNvSpPr>
          <p:nvPr/>
        </p:nvSpPr>
        <p:spPr>
          <a:xfrm xmlns:a="http://schemas.openxmlformats.org/drawingml/2006/main">
            <a:off x="4619625" y="3524250"/>
            <a:ext cx="3333750" cy="7810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support changes?</a:t>
            </a:r>
          </a:p>
        </p:txBody>
      </p:sp>
      <p:sp>
        <p:nvSpPr>
          <p:cNvPr id="9" name="s8-q-3">
            <a:extLst xmlns:a="http://schemas.openxmlformats.org/drawingml/2006/main">
              <a:ext uri="{FF2B5EF4-FFF2-40B4-BE49-F238E27FC236}">
                <a16:creationId xmlns:a16="http://schemas.microsoft.com/office/drawing/2014/main" id="{4B78FBFC-ECEA-478C-8448-D8465E13EC1D}"/>
              </a:ext>
            </a:extLst>
          </p:cNvPr>
          <p:cNvSpPr>
            <a:spLocks xmlns:a="http://schemas.openxmlformats.org/drawingml/2006/main" noGrp="1"/>
          </p:cNvSpPr>
          <p:nvPr/>
        </p:nvSpPr>
        <p:spPr>
          <a:xfrm xmlns:a="http://schemas.openxmlformats.org/drawingml/2006/main">
            <a:off x="83343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standard stays fixed?</a:t>
            </a:r>
          </a:p>
        </p:txBody>
      </p:sp>
      <p:sp>
        <p:nvSpPr>
          <p:cNvPr id="10" name="s8-next">
            <a:extLst xmlns:a="http://schemas.openxmlformats.org/drawingml/2006/main">
              <a:ext uri="{FF2B5EF4-FFF2-40B4-BE49-F238E27FC236}">
                <a16:creationId xmlns:a16="http://schemas.microsoft.com/office/drawing/2014/main" id="{F3B139EC-FEC2-4A9D-8A38-82F9C1D31CA0}"/>
              </a:ext>
            </a:extLst>
          </p:cNvPr>
          <p:cNvSpPr>
            <a:spLocks xmlns:a="http://schemas.openxmlformats.org/drawingml/2006/main" noGrp="1"/>
          </p:cNvSpPr>
          <p:nvPr/>
        </p:nvSpPr>
        <p:spPr>
          <a:xfrm xmlns:a="http://schemas.openxmlformats.org/drawingml/2006/main">
            <a:off x="857250" y="4857750"/>
            <a:ext cx="10477500" cy="1190625"/>
          </a:xfrm>
          <a:prstGeom xmlns:a="http://schemas.openxmlformats.org/drawingml/2006/main" prst="roundRect">
            <a:avLst>
              <a:gd name="adj" fmla="val 9600"/>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NEXT ACTION</a:t>
            </a:r>
            <a:r>
              <a:rPr sz="1425" b="1">
                <a:solidFill>
                  <a:srgbClr val="F4F7FB"/>
                </a:solidFill>
                <a:latin typeface="Bitstream Charter"/>
                <a:ea typeface="Bitstream Charter"/>
                <a:cs typeface="Bitstream Charter"/>
              </a:rPr>
              <a:t>  Route one skill—not your identity—and record what would change the decision.</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NON-CLAIM</a:t>
            </a:r>
            <a:r>
              <a:rPr sz="1425">
                <a:solidFill>
                  <a:srgbClr val="F4F7FB"/>
                </a:solidFill>
                <a:latin typeface="Bitstream Charter"/>
                <a:ea typeface="Bitstream Charter"/>
                <a:cs typeface="Bitstream Charter"/>
              </a:rPr>
              <a:t>  The card does not assign a permanent level, rank the learner, or lower the standard for any route.</a:t>
            </a:r>
          </a:p>
        </p:txBody>
      </p:sp>
    </p:spTree>
    <p:extLst>
      <p:ext uri="{BB962C8B-B14F-4D97-AF65-F5344CB8AC3E}">
        <p14:creationId xmlns:p14="http://schemas.microsoft.com/office/powerpoint/2010/main" val="14439556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2026-09-19T23:31:21.9470000Z</dcterms:created>
  <dcterms:modified xsi:type="dcterms:W3CDTF">2026-09-19T23:31:21.9470000Z</dcterms:modified>
</coreProperties>
</file>