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38ba9d234e5401b" /><Relationship Type="http://schemas.openxmlformats.org/officeDocument/2006/relationships/extended-properties" Target="/docProps/app.xml" Id="R558f8df5331a4cc4" /><Relationship Type="http://schemas.openxmlformats.org/officeDocument/2006/relationships/officeDocument" Target="/ppt/presentation.xml" Id="R4f125b6254704e70" /></Relationships>
</file>

<file path=ppt/presentation.xml><?xml version="1.0" encoding="utf-8"?>
<p:presentation xmlns:p="http://schemas.openxmlformats.org/presentationml/2006/main">
  <p:sldMasterIdLst>
    <p:sldMasterId xmlns:r="http://schemas.openxmlformats.org/officeDocument/2006/relationships" id="2147483648" r:id="R574d11218fd746be"/>
  </p:sldMasterIdLst>
  <p:notesMasterIdLst>
    <p:notesMasterId xmlns:r="http://schemas.openxmlformats.org/officeDocument/2006/relationships" r:id="Rb7366378999445ab"/>
  </p:notesMasterIdLst>
  <p:sldIdLst>
    <p:sldId xmlns:r="http://schemas.openxmlformats.org/officeDocument/2006/relationships" id="256" r:id="R2f906655fec14d05"/>
    <p:sldId xmlns:r="http://schemas.openxmlformats.org/officeDocument/2006/relationships" id="257" r:id="R1c21c49fdefc4912"/>
    <p:sldId xmlns:r="http://schemas.openxmlformats.org/officeDocument/2006/relationships" id="258" r:id="Rcc5b5235d8d64da5"/>
    <p:sldId xmlns:r="http://schemas.openxmlformats.org/officeDocument/2006/relationships" id="259" r:id="R54ce583e04c04b17"/>
    <p:sldId xmlns:r="http://schemas.openxmlformats.org/officeDocument/2006/relationships" id="260" r:id="Rceb9a10658574930"/>
    <p:sldId xmlns:r="http://schemas.openxmlformats.org/officeDocument/2006/relationships" id="261" r:id="R3c87ef66c5664223"/>
    <p:sldId xmlns:r="http://schemas.openxmlformats.org/officeDocument/2006/relationships" id="262" r:id="R91b4653ccbc0434e"/>
    <p:sldId xmlns:r="http://schemas.openxmlformats.org/officeDocument/2006/relationships" id="263" r:id="Ra1d4b05b6b0145b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946dafc0b99478f" /><Relationship Type="http://schemas.openxmlformats.org/officeDocument/2006/relationships/slideMaster" Target="/ppt/slideMasters/slideMaster1.xml" Id="R574d11218fd746be" /><Relationship Type="http://schemas.openxmlformats.org/officeDocument/2006/relationships/notesMaster" Target="/ppt/notesMasters/notesMaster1.xml" Id="Rb7366378999445ab" /><Relationship Type="http://schemas.openxmlformats.org/officeDocument/2006/relationships/presProps" Target="/ppt/presProps.xml" Id="R04c1c6d9ad1945ca" /><Relationship Type="http://schemas.openxmlformats.org/officeDocument/2006/relationships/tableStyles" Target="/ppt/tableStyles.xml" Id="R23d83caffd2b4615" /><Relationship Type="http://schemas.openxmlformats.org/officeDocument/2006/relationships/slide" Target="/ppt/slides/slide1.xml" Id="R2f906655fec14d05" /><Relationship Type="http://schemas.openxmlformats.org/officeDocument/2006/relationships/slide" Target="/ppt/slides/slide2.xml" Id="R1c21c49fdefc4912" /><Relationship Type="http://schemas.openxmlformats.org/officeDocument/2006/relationships/slide" Target="/ppt/slides/slide3.xml" Id="Rcc5b5235d8d64da5" /><Relationship Type="http://schemas.openxmlformats.org/officeDocument/2006/relationships/slide" Target="/ppt/slides/slide4.xml" Id="R54ce583e04c04b17" /><Relationship Type="http://schemas.openxmlformats.org/officeDocument/2006/relationships/slide" Target="/ppt/slides/slide5.xml" Id="Rceb9a10658574930" /><Relationship Type="http://schemas.openxmlformats.org/officeDocument/2006/relationships/slide" Target="/ppt/slides/slide6.xml" Id="R3c87ef66c5664223" /><Relationship Type="http://schemas.openxmlformats.org/officeDocument/2006/relationships/slide" Target="/ppt/slides/slide7.xml" Id="R91b4653ccbc0434e" /><Relationship Type="http://schemas.openxmlformats.org/officeDocument/2006/relationships/slide" Target="/ppt/slides/slide8.xml" Id="Ra1d4b05b6b0145b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18acba9f7f345f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03f3cdf234f4e6a" /><Relationship Type="http://schemas.openxmlformats.org/officeDocument/2006/relationships/notesMaster" Target="/ppt/notesMasters/notesMaster1.xml" Id="R2b479a5e799540f9" /></Relationships>
</file>

<file path=ppt/notesSlides/_rels/notesSlide2.xml.rels>&#65279;<?xml version="1.0" encoding="utf-8"?><Relationships xmlns="http://schemas.openxmlformats.org/package/2006/relationships"><Relationship Type="http://schemas.openxmlformats.org/officeDocument/2006/relationships/slide" Target="/ppt/slides/slide2.xml" Id="R95206a6393e14f45" /><Relationship Type="http://schemas.openxmlformats.org/officeDocument/2006/relationships/notesMaster" Target="/ppt/notesMasters/notesMaster1.xml" Id="R276dfe18ab214f91" /></Relationships>
</file>

<file path=ppt/notesSlides/_rels/notesSlide3.xml.rels>&#65279;<?xml version="1.0" encoding="utf-8"?><Relationships xmlns="http://schemas.openxmlformats.org/package/2006/relationships"><Relationship Type="http://schemas.openxmlformats.org/officeDocument/2006/relationships/slide" Target="/ppt/slides/slide3.xml" Id="Rdbfa908c25134541" /><Relationship Type="http://schemas.openxmlformats.org/officeDocument/2006/relationships/notesMaster" Target="/ppt/notesMasters/notesMaster1.xml" Id="Rbd06e0cdbba6466d" /></Relationships>
</file>

<file path=ppt/notesSlides/_rels/notesSlide4.xml.rels>&#65279;<?xml version="1.0" encoding="utf-8"?><Relationships xmlns="http://schemas.openxmlformats.org/package/2006/relationships"><Relationship Type="http://schemas.openxmlformats.org/officeDocument/2006/relationships/slide" Target="/ppt/slides/slide4.xml" Id="Re78213a97d9c4dc2" /><Relationship Type="http://schemas.openxmlformats.org/officeDocument/2006/relationships/notesMaster" Target="/ppt/notesMasters/notesMaster1.xml" Id="R58a323f8ef8f4202" /></Relationships>
</file>

<file path=ppt/notesSlides/_rels/notesSlide5.xml.rels>&#65279;<?xml version="1.0" encoding="utf-8"?><Relationships xmlns="http://schemas.openxmlformats.org/package/2006/relationships"><Relationship Type="http://schemas.openxmlformats.org/officeDocument/2006/relationships/slide" Target="/ppt/slides/slide5.xml" Id="R25c61e44fa434f3a" /><Relationship Type="http://schemas.openxmlformats.org/officeDocument/2006/relationships/notesMaster" Target="/ppt/notesMasters/notesMaster1.xml" Id="R1c0ab851dd2d4696" /></Relationships>
</file>

<file path=ppt/notesSlides/_rels/notesSlide6.xml.rels>&#65279;<?xml version="1.0" encoding="utf-8"?><Relationships xmlns="http://schemas.openxmlformats.org/package/2006/relationships"><Relationship Type="http://schemas.openxmlformats.org/officeDocument/2006/relationships/slide" Target="/ppt/slides/slide6.xml" Id="Rc95337f83df94a46" /><Relationship Type="http://schemas.openxmlformats.org/officeDocument/2006/relationships/notesMaster" Target="/ppt/notesMasters/notesMaster1.xml" Id="Raaffadd8d98547d0" /></Relationships>
</file>

<file path=ppt/notesSlides/_rels/notesSlide7.xml.rels>&#65279;<?xml version="1.0" encoding="utf-8"?><Relationships xmlns="http://schemas.openxmlformats.org/package/2006/relationships"><Relationship Type="http://schemas.openxmlformats.org/officeDocument/2006/relationships/slide" Target="/ppt/slides/slide7.xml" Id="R5f1bd009744a43d4" /><Relationship Type="http://schemas.openxmlformats.org/officeDocument/2006/relationships/notesMaster" Target="/ppt/notesMasters/notesMaster1.xml" Id="R940047b141d040fc" /></Relationships>
</file>

<file path=ppt/notesSlides/_rels/notesSlide8.xml.rels>&#65279;<?xml version="1.0" encoding="utf-8"?><Relationships xmlns="http://schemas.openxmlformats.org/package/2006/relationships"><Relationship Type="http://schemas.openxmlformats.org/officeDocument/2006/relationships/slide" Target="/ppt/slides/slide8.xml" Id="Rdbb16337733b4907" /><Relationship Type="http://schemas.openxmlformats.org/officeDocument/2006/relationships/notesMaster" Target="/ppt/notesMasters/notesMaster1.xml" Id="R304cb9fabfa34fc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ORI-004 — What Is Project-Based Programming Learning, and Why Does It Work Better?</a:t>
            </a:r>
          </a:p>
          <a:p xmlns:a="http://schemas.openxmlformats.org/drawingml/2006/main">
            <a:r>
              <a:t/>
            </a:r>
          </a:p>
          <a:p xmlns:a="http://schemas.openxmlformats.org/drawingml/2006/main">
            <a:r>
              <a:t>Open with the question: “Did the project create evidence—or only activity?” Ask learners to commit to a preliminary answer before you explain the model. Frame the session as a decision-and-evidence exercise, not a promotional overview. The intended output is the Learning Evidence Loop; the deck is only a teaching aid and never replaces the canonical lesson. Source: MAKNOW_LESSON_ORI-004_v1.0.0/content/en-US.md, opening and first-screen framing.</a:t>
            </a:r>
          </a:p>
          <a:p xmlns:a="http://schemas.openxmlformats.org/drawingml/2006/main">
            <a:r>
              <a:t/>
            </a:r>
          </a:p>
          <a:p xmlns:a="http://schemas.openxmlformats.org/drawingml/2006/main">
            <a:r>
              <a:t>Source package: FINAL_LESSONS/MAKNOW_LESSON_ORI-004_v1.0.0.zip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ORI-004 — What Is Project-Based Programming Learning, and Why Does It Work Better?</a:t>
            </a:r>
          </a:p>
          <a:p xmlns:a="http://schemas.openxmlformats.org/drawingml/2006/main">
            <a:r>
              <a:t/>
            </a:r>
          </a:p>
          <a:p xmlns:a="http://schemas.openxmlformats.org/drawingml/2006/main">
            <a:r>
              <a:t>State the bounded outcome in plain language, then name the artifact learners must produce. Emphasize that the boundary is part of the evidence, not a disclaimer added at the end. Read the evidence bar aloud: Bounded outcome + inspectable artifact + repair evidence + changed-context transfer. Ask which element would be easiest to omit and why that omission would weaken the decision. Sources: MAKNOW_LESSON_ORI-004_v1.0.0/lesson_bible.json (identity_scope and production_plan) and MAKNOW_LESSON_ORI-004_v1.0.0/content/en-US.md.</a:t>
            </a:r>
          </a:p>
          <a:p xmlns:a="http://schemas.openxmlformats.org/drawingml/2006/main">
            <a:r>
              <a:t/>
            </a:r>
          </a:p>
          <a:p xmlns:a="http://schemas.openxmlformats.org/drawingml/2006/main">
            <a:r>
              <a:t>Source package: FINAL_LESSONS/MAKNOW_LESSON_ORI-004_v1.0.0.zip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ORI-004 — What Is Project-Based Programming Learning, and Why Does It Work Better?</a:t>
            </a:r>
          </a:p>
          <a:p xmlns:a="http://schemas.openxmlformats.org/drawingml/2006/main">
            <a:r>
              <a:t/>
            </a:r>
          </a:p>
          <a:p xmlns:a="http://schemas.openxmlformats.org/drawingml/2006/main">
            <a:r>
              <a:t>Walk through the model in order and pause after each node. For every transition, ask what new information becomes available and what cannot yet be concluded. Use the guard statement—Keep the loop tied to one capability; theory is used when it explains decisions or repairs failure.—to stop learners from turning the model into an automatic scoring system. The diagram is editable so later facilitators can adapt examples without changing the invariant sequence. Source: MAKNOW_LESSON_ORI-004_v1.0.0/content/en-US.md, central model section.</a:t>
            </a:r>
          </a:p>
          <a:p xmlns:a="http://schemas.openxmlformats.org/drawingml/2006/main">
            <a:r>
              <a:t/>
            </a:r>
          </a:p>
          <a:p xmlns:a="http://schemas.openxmlformats.org/drawingml/2006/main">
            <a:r>
              <a:t>Source package: FINAL_LESSONS/MAKNOW_LESSON_ORI-004_v1.0.0.zip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ORI-004 — What Is Project-Based Programming Learning, and Why Does It Work Better?</a:t>
            </a:r>
          </a:p>
          <a:p xmlns:a="http://schemas.openxmlformats.org/drawingml/2006/main">
            <a:r>
              <a:t/>
            </a:r>
          </a:p>
          <a:p xmlns:a="http://schemas.openxmlformats.org/drawingml/2006/main">
            <a:r>
              <a:t>Treat the table as a decision surface, not a list to memorize. Compare two rows and ask which evidence signal actually changes the recommended action. Point out that every decision remains bounded; none of the rows supports a global claim about the learner or the whole technology. Invite learners to add a new row only if they can preserve the same evidence discipline. Source: MAKNOW_LESSON_ORI-004_v1.0.0/derived_text/tables/TBL-01.json.</a:t>
            </a:r>
          </a:p>
          <a:p xmlns:a="http://schemas.openxmlformats.org/drawingml/2006/main">
            <a:r>
              <a:t/>
            </a:r>
          </a:p>
          <a:p xmlns:a="http://schemas.openxmlformats.org/drawingml/2006/main">
            <a:r>
              <a:t>Source package: FINAL_LESSONS/MAKNOW_LESSON_ORI-004_v1.0.0.zip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ORI-004 — What Is Project-Based Programming Learning, and Why Does It Work Better?</a:t>
            </a:r>
          </a:p>
          <a:p xmlns:a="http://schemas.openxmlformats.org/drawingml/2006/main">
            <a:r>
              <a:t/>
            </a:r>
          </a:p>
          <a:p xmlns:a="http://schemas.openxmlformats.org/drawingml/2006/main">
            <a:r>
              <a:t>Narrate the case from left to right: scenario, evidence, then bounded decision. Do not jump directly from the learner description to the conclusion. Ask what additional evidence would overturn the decision and what the current evidence still cannot prove. The final boundary should feel operational: it tells the learner what must remain open. Sources: MAKNOW_LESSON_ORI-004_v1.0.0/content/en-US.md, worked example section, and MAKNOW_LESSON_ORI-004_v1.0.0/lesson_bible.json.</a:t>
            </a:r>
          </a:p>
          <a:p xmlns:a="http://schemas.openxmlformats.org/drawingml/2006/main">
            <a:r>
              <a:t/>
            </a:r>
          </a:p>
          <a:p xmlns:a="http://schemas.openxmlformats.org/drawingml/2006/main">
            <a:r>
              <a:t>Source package: FINAL_LESSONS/MAKNOW_LESSON_ORI-004_v1.0.0.zip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ORI-004 — What Is Project-Based Programming Learning, and Why Does It Work Better?</a:t>
            </a:r>
          </a:p>
          <a:p xmlns:a="http://schemas.openxmlformats.org/drawingml/2006/main">
            <a:r>
              <a:t/>
            </a:r>
          </a:p>
          <a:p xmlns:a="http://schemas.openxmlformats.org/drawingml/2006/main">
            <a:r>
              <a:t>Each shortcut is plausible because it reduces a hard judgment to an easy signal. Let learners explain why the shortcut is attractive before revealing the repair. The repair is deliberately small: it asks for claim-matched evidence, a narrower boundary, or a better probe. Close by asking which shortcut they personally use most often. Source: MAKNOW_LESSON_ORI-004_v1.0.0/content/en-US.md, failure modes and misconception repair.</a:t>
            </a:r>
          </a:p>
          <a:p xmlns:a="http://schemas.openxmlformats.org/drawingml/2006/main">
            <a:r>
              <a:t/>
            </a:r>
          </a:p>
          <a:p xmlns:a="http://schemas.openxmlformats.org/drawingml/2006/main">
            <a:r>
              <a:t>Source package: FINAL_LESSONS/MAKNOW_LESSON_ORI-004_v1.0.0.zip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ORI-004 — What Is Project-Based Programming Learning, and Why Does It Work Better?</a:t>
            </a:r>
          </a:p>
          <a:p xmlns:a="http://schemas.openxmlformats.org/drawingml/2006/main">
            <a:r>
              <a:t/>
            </a:r>
          </a:p>
          <a:p xmlns:a="http://schemas.openxmlformats.org/drawingml/2006/main">
            <a:r>
              <a:t>Give learners time to create the artifact rather than discussing it abstractly. Require all four capture fields and point to the acceptance evidence: Bounded outcome + inspectable artifact + repair evidence + changed-context transfer. If a learner cannot decide, allow a bounded defer or need-more-evidence state when the lesson model supports it; do not force false certainty. Source: MAKNOW_LESSON_ORI-004_v1.0.0/content/en-US.md, guided and independent practice.</a:t>
            </a:r>
          </a:p>
          <a:p xmlns:a="http://schemas.openxmlformats.org/drawingml/2006/main">
            <a:r>
              <a:t/>
            </a:r>
          </a:p>
          <a:p xmlns:a="http://schemas.openxmlformats.org/drawingml/2006/main">
            <a:r>
              <a:t>Source package: FINAL_LESSONS/MAKNOW_LESSON_ORI-004_v1.0.0.zip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ORI-004 — What Is Project-Based Programming Learning, and Why Does It Work Better?</a:t>
            </a:r>
          </a:p>
          <a:p xmlns:a="http://schemas.openxmlformats.org/drawingml/2006/main">
            <a:r>
              <a:t/>
            </a:r>
          </a:p>
          <a:p xmlns:a="http://schemas.openxmlformats.org/drawingml/2006/main">
            <a:r>
              <a:t>Use the changed-context challenge to test transfer. The learner should preserve the reasoning invariant while adapting the details, not copy the worked example. End with the next action: Shrink the next project until every part exposes the target capability. Re-state the non-claim so the final confidence stays proportional to the evidence. Sources: MAKNOW_LESSON_ORI-004_v1.0.0/content/en-US.md, assessment and transfer; Bible SHA-256 339156d394be4d1378f55d829e52a3db4595b014c01927b6d059411449e13e78.</a:t>
            </a:r>
          </a:p>
          <a:p xmlns:a="http://schemas.openxmlformats.org/drawingml/2006/main">
            <a:r>
              <a:t/>
            </a:r>
          </a:p>
          <a:p xmlns:a="http://schemas.openxmlformats.org/drawingml/2006/main">
            <a:r>
              <a:t>Source package: FINAL_LESSONS/MAKNOW_LESSON_ORI-004_v1.0.0.zip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506ab6c72564f1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da087382e114ad6" /><Relationship Type="http://schemas.openxmlformats.org/officeDocument/2006/relationships/slideLayout" Target="/ppt/slideLayouts/slideLayout1.xml" Id="Re352685472c44a0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352685472c44a0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c2fdb6f341e4159" /><Relationship Type="http://schemas.openxmlformats.org/officeDocument/2006/relationships/notesSlide" Target="/ppt/notesSlides/notesSlide1.xml" Id="R7a14ecf647f442ad"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4c714a28d764e73" /><Relationship Type="http://schemas.openxmlformats.org/officeDocument/2006/relationships/notesSlide" Target="/ppt/notesSlides/notesSlide2.xml" Id="R702bfa2acbc1476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1a76a3067174cbb" /><Relationship Type="http://schemas.openxmlformats.org/officeDocument/2006/relationships/notesSlide" Target="/ppt/notesSlides/notesSlide3.xml" Id="Rf2614fbc5e6c4114"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320c61cf5184907" /><Relationship Type="http://schemas.openxmlformats.org/officeDocument/2006/relationships/notesSlide" Target="/ppt/notesSlides/notesSlide4.xml" Id="Re1fa768f68784a3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5afa67a805a4e56" /><Relationship Type="http://schemas.openxmlformats.org/officeDocument/2006/relationships/notesSlide" Target="/ppt/notesSlides/notesSlide5.xml" Id="R0715c07b139c4b36"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8cf0c9a961564d9b" /><Relationship Type="http://schemas.openxmlformats.org/officeDocument/2006/relationships/notesSlide" Target="/ppt/notesSlides/notesSlide6.xml" Id="R85e8b87d51f040ca"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1031323c895b4e73" /><Relationship Type="http://schemas.openxmlformats.org/officeDocument/2006/relationships/notesSlide" Target="/ppt/notesSlides/notesSlide7.xml" Id="R3d9d31f71dd5428a"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0621e27ce909418d" /><Relationship Type="http://schemas.openxmlformats.org/officeDocument/2006/relationships/notesSlide" Target="/ppt/notesSlides/notesSlide8.xml" Id="Re3864f19534b4545" /></Relationships>
</file>

<file path=ppt/slides/slide1.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6" name="s1-kicker">
            <a:extLst xmlns:a="http://schemas.openxmlformats.org/drawingml/2006/main">
              <a:ext uri="{FF2B5EF4-FFF2-40B4-BE49-F238E27FC236}">
                <a16:creationId xmlns:a16="http://schemas.microsoft.com/office/drawing/2014/main" id="{9B9A91CB-11F5-48DE-9BB5-E0B0DA2A8E07}"/>
              </a:ext>
            </a:extLst>
          </p:cNvPr>
          <p:cNvSpPr>
            <a:spLocks xmlns:a="http://schemas.openxmlformats.org/drawingml/2006/main" noGrp="1"/>
          </p:cNvSpPr>
          <p:nvPr/>
        </p:nvSpPr>
        <p:spPr>
          <a:xfrm xmlns:a="http://schemas.openxmlformats.org/drawingml/2006/main">
            <a:off x="609600" y="514350"/>
            <a:ext cx="4000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125" b="1">
                <a:solidFill>
                  <a:srgbClr val="46D3E6"/>
                </a:solidFill>
                <a:latin typeface="Bitstream Charter"/>
                <a:ea typeface="Bitstream Charter"/>
                <a:cs typeface="Bitstream Charter"/>
              </a:defRPr>
            </a:pPr>
            <a:r>
              <a:rPr sz="1125" b="1">
                <a:solidFill>
                  <a:srgbClr val="46D3E6"/>
                </a:solidFill>
                <a:latin typeface="Bitstream Charter"/>
                <a:ea typeface="Bitstream Charter"/>
                <a:cs typeface="Bitstream Charter"/>
              </a:rPr>
              <a:t>ORI-004  •  MAKNOW ORIENTATION</a:t>
            </a:r>
          </a:p>
        </p:txBody>
      </p:sp>
      <p:sp>
        <p:nvSpPr>
          <p:cNvPr id="2" name="s1-title">
            <a:extLst xmlns:a="http://schemas.openxmlformats.org/drawingml/2006/main">
              <a:ext uri="{FF2B5EF4-FFF2-40B4-BE49-F238E27FC236}">
                <a16:creationId xmlns:a16="http://schemas.microsoft.com/office/drawing/2014/main" id="{F57A09C2-272B-4CB8-8F16-C94B751A556D}"/>
              </a:ext>
            </a:extLst>
          </p:cNvPr>
          <p:cNvSpPr>
            <a:spLocks xmlns:a="http://schemas.openxmlformats.org/drawingml/2006/main" noGrp="1"/>
          </p:cNvSpPr>
          <p:nvPr/>
        </p:nvSpPr>
        <p:spPr>
          <a:xfrm xmlns:a="http://schemas.openxmlformats.org/drawingml/2006/main">
            <a:off x="609600" y="1352550"/>
            <a:ext cx="8953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3450" b="1">
                <a:solidFill>
                  <a:srgbClr val="F4F7FB"/>
                </a:solidFill>
                <a:latin typeface="Bitstream Charter"/>
                <a:ea typeface="Bitstream Charter"/>
                <a:cs typeface="Bitstream Charter"/>
              </a:defRPr>
            </a:pPr>
            <a:r>
              <a:rPr sz="3450" b="1">
                <a:solidFill>
                  <a:srgbClr val="F4F7FB"/>
                </a:solidFill>
                <a:latin typeface="Bitstream Charter"/>
                <a:ea typeface="Bitstream Charter"/>
                <a:cs typeface="Bitstream Charter"/>
              </a:rPr>
              <a:t>What Is Project-Based Programming Learning, and Why Does It Work Better?</a:t>
            </a:r>
          </a:p>
        </p:txBody>
      </p:sp>
      <p:sp>
        <p:nvSpPr>
          <p:cNvPr id="3" name="s1-question">
            <a:extLst xmlns:a="http://schemas.openxmlformats.org/drawingml/2006/main">
              <a:ext uri="{FF2B5EF4-FFF2-40B4-BE49-F238E27FC236}">
                <a16:creationId xmlns:a16="http://schemas.microsoft.com/office/drawing/2014/main" id="{617475BA-914E-4C0E-ADFC-293E976AE3B4}"/>
              </a:ext>
            </a:extLst>
          </p:cNvPr>
          <p:cNvSpPr>
            <a:spLocks xmlns:a="http://schemas.openxmlformats.org/drawingml/2006/main" noGrp="1"/>
          </p:cNvSpPr>
          <p:nvPr/>
        </p:nvSpPr>
        <p:spPr>
          <a:xfrm xmlns:a="http://schemas.openxmlformats.org/drawingml/2006/main">
            <a:off x="647700" y="3524250"/>
            <a:ext cx="74295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1875" b="1">
                <a:solidFill>
                  <a:srgbClr val="F4B860"/>
                </a:solidFill>
                <a:latin typeface="Bitstream Charter"/>
                <a:ea typeface="Bitstream Charter"/>
                <a:cs typeface="Bitstream Charter"/>
              </a:defRPr>
            </a:pPr>
            <a:r>
              <a:rPr sz="1875" b="1">
                <a:solidFill>
                  <a:srgbClr val="F4B860"/>
                </a:solidFill>
                <a:latin typeface="Bitstream Charter"/>
                <a:ea typeface="Bitstream Charter"/>
                <a:cs typeface="Bitstream Charter"/>
              </a:rPr>
              <a:t>Did the project create evidence—or only activity?</a:t>
            </a:r>
          </a:p>
        </p:txBody>
      </p:sp>
      <p:sp>
        <p:nvSpPr>
          <p:cNvPr id="4" name="s1-artifact">
            <a:extLst xmlns:a="http://schemas.openxmlformats.org/drawingml/2006/main">
              <a:ext uri="{FF2B5EF4-FFF2-40B4-BE49-F238E27FC236}">
                <a16:creationId xmlns:a16="http://schemas.microsoft.com/office/drawing/2014/main" id="{D7A98690-93E6-4E83-876E-2FA46FD6FC3A}"/>
              </a:ext>
            </a:extLst>
          </p:cNvPr>
          <p:cNvSpPr>
            <a:spLocks xmlns:a="http://schemas.openxmlformats.org/drawingml/2006/main" noGrp="1"/>
          </p:cNvSpPr>
          <p:nvPr/>
        </p:nvSpPr>
        <p:spPr>
          <a:xfrm xmlns:a="http://schemas.openxmlformats.org/drawingml/2006/main">
            <a:off x="8715375" y="3429000"/>
            <a:ext cx="2857500" cy="2000250"/>
          </a:xfrm>
          <a:prstGeom xmlns:a="http://schemas.openxmlformats.org/drawingml/2006/main" prst="roundRect">
            <a:avLst>
              <a:gd name="adj" fmla="val 5714"/>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6"/>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725">
                <a:solidFill>
                  <a:srgbClr val="F4F7FB"/>
                </a:solidFill>
                <a:latin typeface="Bitstream Charter"/>
                <a:ea typeface="Bitstream Charter"/>
                <a:cs typeface="Bitstream Charter"/>
              </a:defRPr>
            </a:pPr>
            <a:r>
              <a:rPr sz="1725" b="1">
                <a:solidFill>
                  <a:srgbClr val="F4F7FB"/>
                </a:solidFill>
                <a:latin typeface="Bitstream Charter"/>
                <a:ea typeface="Bitstream Charter"/>
                <a:cs typeface="Bitstream Charter"/>
              </a:rPr>
              <a:t>BUILD THIS</a:t>
            </a:r>
          </a:p>
          <a:p xmlns:a="http://schemas.openxmlformats.org/drawingml/2006/main">
            <a:pPr algn="ctr">
              <a:defRPr sz="1725">
                <a:solidFill>
                  <a:srgbClr val="F4F7FB"/>
                </a:solidFill>
                <a:latin typeface="Bitstream Charter"/>
                <a:ea typeface="Bitstream Charter"/>
                <a:cs typeface="Bitstream Charter"/>
              </a:defRPr>
            </a:pPr>
            <a:r>
              <a:rPr sz="1725" b="1">
                <a:solidFill>
                  <a:srgbClr val="F4F7FB"/>
                </a:solidFill>
                <a:latin typeface="Bitstream Charter"/>
                <a:ea typeface="Bitstream Charter"/>
                <a:cs typeface="Bitstream Charter"/>
              </a:rPr>
              <a:t>Learning Evidence Loop</a:t>
            </a:r>
          </a:p>
        </p:txBody>
      </p:sp>
      <p:sp>
        <p:nvSpPr>
          <p:cNvPr id="5" name="s1-footer">
            <a:extLst xmlns:a="http://schemas.openxmlformats.org/drawingml/2006/main">
              <a:ext uri="{FF2B5EF4-FFF2-40B4-BE49-F238E27FC236}">
                <a16:creationId xmlns:a16="http://schemas.microsoft.com/office/drawing/2014/main" id="{32577A41-5246-46D0-9B97-00A320394118}"/>
              </a:ext>
            </a:extLst>
          </p:cNvPr>
          <p:cNvSpPr>
            <a:spLocks xmlns:a="http://schemas.openxmlformats.org/drawingml/2006/main" noGrp="1"/>
          </p:cNvSpPr>
          <p:nvPr/>
        </p:nvSpPr>
        <p:spPr>
          <a:xfrm xmlns:a="http://schemas.openxmlformats.org/drawingml/2006/main">
            <a:off x="609600" y="6191250"/>
            <a:ext cx="857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050" b="0">
                <a:solidFill>
                  <a:srgbClr val="A9B6CB"/>
                </a:solidFill>
                <a:latin typeface="Bitstream Charter"/>
                <a:ea typeface="Bitstream Charter"/>
                <a:cs typeface="Bitstream Charter"/>
              </a:defRPr>
            </a:pPr>
            <a:r>
              <a:rPr sz="1050" b="0">
                <a:solidFill>
                  <a:srgbClr val="A9B6CB"/>
                </a:solidFill>
                <a:latin typeface="Bitstream Charter"/>
                <a:ea typeface="Bitstream Charter"/>
                <a:cs typeface="Bitstream Charter"/>
              </a:rPr>
              <a:t>English teaching deck • 8 slides • derived from the validated lesson package</a:t>
            </a:r>
          </a:p>
        </p:txBody>
      </p:sp>
    </p:spTree>
    <p:extLst>
      <p:ext uri="{BB962C8B-B14F-4D97-AF65-F5344CB8AC3E}">
        <p14:creationId xmlns:p14="http://schemas.microsoft.com/office/powerpoint/2010/main" val="2047011884"/>
      </p:ext>
    </p:extLst>
  </p:cSld>
</p:sld>
</file>

<file path=ppt/slides/slide2.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0" name="s2-lesson-pill">
            <a:extLst xmlns:a="http://schemas.openxmlformats.org/drawingml/2006/main">
              <a:ext uri="{FF2B5EF4-FFF2-40B4-BE49-F238E27FC236}">
                <a16:creationId xmlns:a16="http://schemas.microsoft.com/office/drawing/2014/main" id="{1E524EBF-76C5-42D2-A86D-9BE33A148CD3}"/>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ORI-004  •  ORIENTATION</a:t>
            </a:r>
          </a:p>
        </p:txBody>
      </p:sp>
      <p:sp>
        <p:nvSpPr>
          <p:cNvPr id="2" name="s2-title">
            <a:extLst xmlns:a="http://schemas.openxmlformats.org/drawingml/2006/main">
              <a:ext uri="{FF2B5EF4-FFF2-40B4-BE49-F238E27FC236}">
                <a16:creationId xmlns:a16="http://schemas.microsoft.com/office/drawing/2014/main" id="{1A4EA1CE-58C7-435D-94FF-F8ADA34C9D44}"/>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Bounded outcome, artifact, and evidence bar</a:t>
            </a:r>
          </a:p>
        </p:txBody>
      </p:sp>
      <p:sp>
        <p:nvSpPr>
          <p:cNvPr id="3" name="s2-page">
            <a:extLst xmlns:a="http://schemas.openxmlformats.org/drawingml/2006/main">
              <a:ext uri="{FF2B5EF4-FFF2-40B4-BE49-F238E27FC236}">
                <a16:creationId xmlns:a16="http://schemas.microsoft.com/office/drawing/2014/main" id="{459B406C-666E-405D-A740-95BC7C10C57B}"/>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02 / 08</a:t>
            </a:r>
          </a:p>
        </p:txBody>
      </p:sp>
      <p:sp>
        <p:nvSpPr>
          <p:cNvPr id="4" name="s2-footer">
            <a:extLst xmlns:a="http://schemas.openxmlformats.org/drawingml/2006/main">
              <a:ext uri="{FF2B5EF4-FFF2-40B4-BE49-F238E27FC236}">
                <a16:creationId xmlns:a16="http://schemas.microsoft.com/office/drawing/2014/main" id="{713B85B7-6D8D-4DF0-848E-B28100E9FA95}"/>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2-footer-line">
            <a:extLst xmlns:a="http://schemas.openxmlformats.org/drawingml/2006/main">
              <a:ext uri="{FF2B5EF4-FFF2-40B4-BE49-F238E27FC236}">
                <a16:creationId xmlns:a16="http://schemas.microsoft.com/office/drawing/2014/main" id="{62E64D38-2C6E-4B67-A6AD-AFDED38C6AFE}"/>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2-card-1">
            <a:extLst xmlns:a="http://schemas.openxmlformats.org/drawingml/2006/main">
              <a:ext uri="{FF2B5EF4-FFF2-40B4-BE49-F238E27FC236}">
                <a16:creationId xmlns:a16="http://schemas.microsoft.com/office/drawing/2014/main" id="{2BEBF630-0EDE-4FD8-A7C4-18452B4B1DA4}"/>
              </a:ext>
            </a:extLst>
          </p:cNvPr>
          <p:cNvSpPr>
            <a:spLocks xmlns:a="http://schemas.openxmlformats.org/drawingml/2006/main" noGrp="1"/>
          </p:cNvSpPr>
          <p:nvPr/>
        </p:nvSpPr>
        <p:spPr>
          <a:xfrm xmlns:a="http://schemas.openxmlformats.org/drawingml/2006/main">
            <a:off x="590550" y="1695450"/>
            <a:ext cx="3429000" cy="2686050"/>
          </a:xfrm>
          <a:prstGeom xmlns:a="http://schemas.openxmlformats.org/drawingml/2006/main" prst="roundRect">
            <a:avLst>
              <a:gd name="adj" fmla="val 425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OUTCOME</a:t>
            </a:r>
          </a:p>
          <a:p xmlns:a="http://schemas.openxmlformats.org/drawingml/2006/main">
            <a:pPr algn="l">
              <a:defRPr sz="1575">
                <a:solidFill>
                  <a:srgbClr val="F4F7FB"/>
                </a:solidFill>
                <a:latin typeface="Bitstream Charter"/>
                <a:ea typeface="Bitstream Charter"/>
                <a:cs typeface="Bitstream Charter"/>
              </a:defRPr>
            </a:pPr>
            <a:r>
              <a:rPr sz="1575" b="0">
                <a:solidFill>
                  <a:srgbClr val="F4F7FB"/>
                </a:solidFill>
                <a:latin typeface="Bitstream Charter"/>
                <a:ea typeface="Bitstream Charter"/>
                <a:cs typeface="Bitstream Charter"/>
              </a:rPr>
              <a:t>Use a small project to make a bounded skill visible through feedback, targeted repair, and changed-context transfer.</a:t>
            </a:r>
          </a:p>
        </p:txBody>
      </p:sp>
      <p:sp>
        <p:nvSpPr>
          <p:cNvPr id="7" name="s2-card-2">
            <a:extLst xmlns:a="http://schemas.openxmlformats.org/drawingml/2006/main">
              <a:ext uri="{FF2B5EF4-FFF2-40B4-BE49-F238E27FC236}">
                <a16:creationId xmlns:a16="http://schemas.microsoft.com/office/drawing/2014/main" id="{A1D065A9-A2CB-404F-B053-F5B2CB871296}"/>
              </a:ext>
            </a:extLst>
          </p:cNvPr>
          <p:cNvSpPr>
            <a:spLocks xmlns:a="http://schemas.openxmlformats.org/drawingml/2006/main" noGrp="1"/>
          </p:cNvSpPr>
          <p:nvPr/>
        </p:nvSpPr>
        <p:spPr>
          <a:xfrm xmlns:a="http://schemas.openxmlformats.org/drawingml/2006/main">
            <a:off x="4400550" y="1695450"/>
            <a:ext cx="3429000" cy="2686050"/>
          </a:xfrm>
          <a:prstGeom xmlns:a="http://schemas.openxmlformats.org/drawingml/2006/main" prst="roundRect">
            <a:avLst>
              <a:gd name="adj" fmla="val 425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ARTIFACT</a:t>
            </a:r>
          </a:p>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Learning Evidence Loop</a:t>
            </a:r>
          </a:p>
        </p:txBody>
      </p:sp>
      <p:sp>
        <p:nvSpPr>
          <p:cNvPr id="8" name="s2-card-3">
            <a:extLst xmlns:a="http://schemas.openxmlformats.org/drawingml/2006/main">
              <a:ext uri="{FF2B5EF4-FFF2-40B4-BE49-F238E27FC236}">
                <a16:creationId xmlns:a16="http://schemas.microsoft.com/office/drawing/2014/main" id="{9ACEA8E6-773F-43FA-8CF7-CA92B620E45C}"/>
              </a:ext>
            </a:extLst>
          </p:cNvPr>
          <p:cNvSpPr>
            <a:spLocks xmlns:a="http://schemas.openxmlformats.org/drawingml/2006/main" noGrp="1"/>
          </p:cNvSpPr>
          <p:nvPr/>
        </p:nvSpPr>
        <p:spPr>
          <a:xfrm xmlns:a="http://schemas.openxmlformats.org/drawingml/2006/main">
            <a:off x="8210550" y="1695450"/>
            <a:ext cx="3429000" cy="2686050"/>
          </a:xfrm>
          <a:prstGeom xmlns:a="http://schemas.openxmlformats.org/drawingml/2006/main" prst="roundRect">
            <a:avLst>
              <a:gd name="adj" fmla="val 425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BOUNDARY</a:t>
            </a:r>
          </a:p>
          <a:p xmlns:a="http://schemas.openxmlformats.org/drawingml/2006/main">
            <a:pPr algn="l">
              <a:defRPr sz="1575">
                <a:solidFill>
                  <a:srgbClr val="F4F7FB"/>
                </a:solidFill>
                <a:latin typeface="Bitstream Charter"/>
                <a:ea typeface="Bitstream Charter"/>
                <a:cs typeface="Bitstream Charter"/>
              </a:defRPr>
            </a:pPr>
            <a:r>
              <a:rPr sz="1575" b="0">
                <a:solidFill>
                  <a:srgbClr val="F4F7FB"/>
                </a:solidFill>
                <a:latin typeface="Bitstream Charter"/>
                <a:ea typeface="Bitstream Charter"/>
                <a:cs typeface="Bitstream Charter"/>
              </a:rPr>
              <a:t>Project size and completion do not, by themselves, prove learning or mastery.</a:t>
            </a:r>
          </a:p>
        </p:txBody>
      </p:sp>
      <p:sp>
        <p:nvSpPr>
          <p:cNvPr id="9" name="s2-evidence-bar">
            <a:extLst xmlns:a="http://schemas.openxmlformats.org/drawingml/2006/main">
              <a:ext uri="{FF2B5EF4-FFF2-40B4-BE49-F238E27FC236}">
                <a16:creationId xmlns:a16="http://schemas.microsoft.com/office/drawing/2014/main" id="{8029CED0-1B5A-46BC-91D6-E1694391627F}"/>
              </a:ext>
            </a:extLst>
          </p:cNvPr>
          <p:cNvSpPr>
            <a:spLocks xmlns:a="http://schemas.openxmlformats.org/drawingml/2006/main" noGrp="1"/>
          </p:cNvSpPr>
          <p:nvPr/>
        </p:nvSpPr>
        <p:spPr>
          <a:xfrm xmlns:a="http://schemas.openxmlformats.org/drawingml/2006/main">
            <a:off x="590550" y="4743450"/>
            <a:ext cx="11049000" cy="1200150"/>
          </a:xfrm>
          <a:prstGeom xmlns:a="http://schemas.openxmlformats.org/drawingml/2006/main" prst="roundRect">
            <a:avLst>
              <a:gd name="adj" fmla="val 9524"/>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650">
                <a:solidFill>
                  <a:srgbClr val="F4F7FB"/>
                </a:solidFill>
                <a:latin typeface="Bitstream Charter"/>
                <a:ea typeface="Bitstream Charter"/>
                <a:cs typeface="Bitstream Charter"/>
              </a:defRPr>
            </a:pPr>
            <a:r>
              <a:rPr sz="1650" b="1">
                <a:solidFill>
                  <a:srgbClr val="F4F7FB"/>
                </a:solidFill>
                <a:latin typeface="Bitstream Charter"/>
                <a:ea typeface="Bitstream Charter"/>
                <a:cs typeface="Bitstream Charter"/>
              </a:rPr>
              <a:t>EVIDENCE BAR</a:t>
            </a:r>
          </a:p>
          <a:p xmlns:a="http://schemas.openxmlformats.org/drawingml/2006/main">
            <a:pPr algn="ctr">
              <a:defRPr sz="1650">
                <a:solidFill>
                  <a:srgbClr val="F4F7FB"/>
                </a:solidFill>
                <a:latin typeface="Bitstream Charter"/>
                <a:ea typeface="Bitstream Charter"/>
                <a:cs typeface="Bitstream Charter"/>
              </a:defRPr>
            </a:pPr>
            <a:r>
              <a:rPr sz="1650" b="1">
                <a:solidFill>
                  <a:srgbClr val="F4F7FB"/>
                </a:solidFill>
                <a:latin typeface="Bitstream Charter"/>
                <a:ea typeface="Bitstream Charter"/>
                <a:cs typeface="Bitstream Charter"/>
              </a:rPr>
              <a:t>Bounded outcome + inspectable artifact + repair evidence + changed-context transfer</a:t>
            </a:r>
          </a:p>
        </p:txBody>
      </p:sp>
    </p:spTree>
    <p:extLst>
      <p:ext uri="{BB962C8B-B14F-4D97-AF65-F5344CB8AC3E}">
        <p14:creationId xmlns:p14="http://schemas.microsoft.com/office/powerpoint/2010/main" val="1267109585"/>
      </p:ext>
    </p:extLst>
  </p:cSld>
</p:sld>
</file>

<file path=ppt/slides/slide3.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5" name="s3-lesson-pill">
            <a:extLst xmlns:a="http://schemas.openxmlformats.org/drawingml/2006/main">
              <a:ext uri="{FF2B5EF4-FFF2-40B4-BE49-F238E27FC236}">
                <a16:creationId xmlns:a16="http://schemas.microsoft.com/office/drawing/2014/main" id="{B02CD4F2-9AF4-4A38-A027-2E2FB68F4AF0}"/>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ORI-004  •  ORIENTATION</a:t>
            </a:r>
          </a:p>
        </p:txBody>
      </p:sp>
      <p:sp>
        <p:nvSpPr>
          <p:cNvPr id="2" name="s3-title">
            <a:extLst xmlns:a="http://schemas.openxmlformats.org/drawingml/2006/main">
              <a:ext uri="{FF2B5EF4-FFF2-40B4-BE49-F238E27FC236}">
                <a16:creationId xmlns:a16="http://schemas.microsoft.com/office/drawing/2014/main" id="{6DE46749-971D-4919-AD48-862F12DB0368}"/>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The Learning Evidence Loop</a:t>
            </a:r>
          </a:p>
        </p:txBody>
      </p:sp>
      <p:sp>
        <p:nvSpPr>
          <p:cNvPr id="3" name="s3-page">
            <a:extLst xmlns:a="http://schemas.openxmlformats.org/drawingml/2006/main">
              <a:ext uri="{FF2B5EF4-FFF2-40B4-BE49-F238E27FC236}">
                <a16:creationId xmlns:a16="http://schemas.microsoft.com/office/drawing/2014/main" id="{A71DB03A-55A5-4150-886B-E927D2327752}"/>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03 / 08</a:t>
            </a:r>
          </a:p>
        </p:txBody>
      </p:sp>
      <p:sp>
        <p:nvSpPr>
          <p:cNvPr id="4" name="s3-footer">
            <a:extLst xmlns:a="http://schemas.openxmlformats.org/drawingml/2006/main">
              <a:ext uri="{FF2B5EF4-FFF2-40B4-BE49-F238E27FC236}">
                <a16:creationId xmlns:a16="http://schemas.microsoft.com/office/drawing/2014/main" id="{4FC9DA56-41CD-4B46-9328-2790D3D10F93}"/>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3-footer-line">
            <a:extLst xmlns:a="http://schemas.openxmlformats.org/drawingml/2006/main">
              <a:ext uri="{FF2B5EF4-FFF2-40B4-BE49-F238E27FC236}">
                <a16:creationId xmlns:a16="http://schemas.microsoft.com/office/drawing/2014/main" id="{037FF81D-24A7-4E31-B90A-04BA938C7F7C}"/>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3-loop-1">
            <a:extLst xmlns:a="http://schemas.openxmlformats.org/drawingml/2006/main">
              <a:ext uri="{FF2B5EF4-FFF2-40B4-BE49-F238E27FC236}">
                <a16:creationId xmlns:a16="http://schemas.microsoft.com/office/drawing/2014/main" id="{79A3D725-E302-48F4-A7E2-D0EFD2D3C6F1}"/>
              </a:ext>
            </a:extLst>
          </p:cNvPr>
          <p:cNvSpPr>
            <a:spLocks xmlns:a="http://schemas.openxmlformats.org/drawingml/2006/main" noGrp="1"/>
          </p:cNvSpPr>
          <p:nvPr/>
        </p:nvSpPr>
        <p:spPr>
          <a:xfrm xmlns:a="http://schemas.openxmlformats.org/drawingml/2006/main">
            <a:off x="1143000" y="2571750"/>
            <a:ext cx="1809750" cy="1238250"/>
          </a:xfrm>
          <a:prstGeom xmlns:a="http://schemas.openxmlformats.org/drawingml/2006/main" prst="roundRect">
            <a:avLst>
              <a:gd name="adj" fmla="val 9231"/>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1</a:t>
            </a:r>
          </a:p>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Build</a:t>
            </a:r>
          </a:p>
        </p:txBody>
      </p:sp>
      <p:sp>
        <p:nvSpPr>
          <p:cNvPr id="7" name="s3-loop-2">
            <a:extLst xmlns:a="http://schemas.openxmlformats.org/drawingml/2006/main">
              <a:ext uri="{FF2B5EF4-FFF2-40B4-BE49-F238E27FC236}">
                <a16:creationId xmlns:a16="http://schemas.microsoft.com/office/drawing/2014/main" id="{254C4039-ECF4-422C-9FC0-5CA9910C6385}"/>
              </a:ext>
            </a:extLst>
          </p:cNvPr>
          <p:cNvSpPr>
            <a:spLocks xmlns:a="http://schemas.openxmlformats.org/drawingml/2006/main" noGrp="1"/>
          </p:cNvSpPr>
          <p:nvPr/>
        </p:nvSpPr>
        <p:spPr>
          <a:xfrm xmlns:a="http://schemas.openxmlformats.org/drawingml/2006/main">
            <a:off x="3714750" y="1714500"/>
            <a:ext cx="1809750" cy="1238250"/>
          </a:xfrm>
          <a:prstGeom xmlns:a="http://schemas.openxmlformats.org/drawingml/2006/main" prst="roundRect">
            <a:avLst>
              <a:gd name="adj" fmla="val 9231"/>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2</a:t>
            </a:r>
          </a:p>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Feedback</a:t>
            </a:r>
          </a:p>
        </p:txBody>
      </p:sp>
      <p:sp>
        <p:nvSpPr>
          <p:cNvPr id="8" name="s3-loop-3">
            <a:extLst xmlns:a="http://schemas.openxmlformats.org/drawingml/2006/main">
              <a:ext uri="{FF2B5EF4-FFF2-40B4-BE49-F238E27FC236}">
                <a16:creationId xmlns:a16="http://schemas.microsoft.com/office/drawing/2014/main" id="{2D19973B-7D06-4D44-B7B9-08F95D8523B3}"/>
              </a:ext>
            </a:extLst>
          </p:cNvPr>
          <p:cNvSpPr>
            <a:spLocks xmlns:a="http://schemas.openxmlformats.org/drawingml/2006/main" noGrp="1"/>
          </p:cNvSpPr>
          <p:nvPr/>
        </p:nvSpPr>
        <p:spPr>
          <a:xfrm xmlns:a="http://schemas.openxmlformats.org/drawingml/2006/main">
            <a:off x="6667500" y="1714500"/>
            <a:ext cx="1809750" cy="1238250"/>
          </a:xfrm>
          <a:prstGeom xmlns:a="http://schemas.openxmlformats.org/drawingml/2006/main" prst="roundRect">
            <a:avLst>
              <a:gd name="adj" fmla="val 9231"/>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3</a:t>
            </a:r>
          </a:p>
          <a:p xmlns:a="http://schemas.openxmlformats.org/drawingml/2006/main">
            <a:pPr algn="ctr">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Repair</a:t>
            </a:r>
          </a:p>
        </p:txBody>
      </p:sp>
      <p:sp>
        <p:nvSpPr>
          <p:cNvPr id="9" name="s3-loop-4">
            <a:extLst xmlns:a="http://schemas.openxmlformats.org/drawingml/2006/main">
              <a:ext uri="{FF2B5EF4-FFF2-40B4-BE49-F238E27FC236}">
                <a16:creationId xmlns:a16="http://schemas.microsoft.com/office/drawing/2014/main" id="{5AF471E4-8ECA-4166-A94A-F343BF3D2421}"/>
              </a:ext>
            </a:extLst>
          </p:cNvPr>
          <p:cNvSpPr>
            <a:spLocks xmlns:a="http://schemas.openxmlformats.org/drawingml/2006/main" noGrp="1"/>
          </p:cNvSpPr>
          <p:nvPr/>
        </p:nvSpPr>
        <p:spPr>
          <a:xfrm xmlns:a="http://schemas.openxmlformats.org/drawingml/2006/main">
            <a:off x="9239250" y="2571750"/>
            <a:ext cx="1809750" cy="1238250"/>
          </a:xfrm>
          <a:prstGeom xmlns:a="http://schemas.openxmlformats.org/drawingml/2006/main" prst="roundRect">
            <a:avLst>
              <a:gd name="adj" fmla="val 9231"/>
            </a:avLst>
          </a:prstGeom>
          <a:solidFill xmlns:a="http://schemas.openxmlformats.org/drawingml/2006/main">
            <a:srgbClr val="DDF8FC"/>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00">
                <a:solidFill>
                  <a:srgbClr val="14213D"/>
                </a:solidFill>
                <a:latin typeface="Bitstream Charter"/>
                <a:ea typeface="Bitstream Charter"/>
                <a:cs typeface="Bitstream Charter"/>
              </a:defRPr>
            </a:pPr>
            <a:r>
              <a:rPr sz="1500" b="1">
                <a:solidFill>
                  <a:srgbClr val="14213D"/>
                </a:solidFill>
                <a:latin typeface="Bitstream Charter"/>
                <a:ea typeface="Bitstream Charter"/>
                <a:cs typeface="Bitstream Charter"/>
              </a:rPr>
              <a:t>4</a:t>
            </a:r>
          </a:p>
          <a:p xmlns:a="http://schemas.openxmlformats.org/drawingml/2006/main">
            <a:pPr algn="ctr">
              <a:defRPr sz="1500">
                <a:solidFill>
                  <a:srgbClr val="14213D"/>
                </a:solidFill>
                <a:latin typeface="Bitstream Charter"/>
                <a:ea typeface="Bitstream Charter"/>
                <a:cs typeface="Bitstream Charter"/>
              </a:defRPr>
            </a:pPr>
            <a:r>
              <a:rPr sz="1500" b="1">
                <a:solidFill>
                  <a:srgbClr val="14213D"/>
                </a:solidFill>
                <a:latin typeface="Bitstream Charter"/>
                <a:ea typeface="Bitstream Charter"/>
                <a:cs typeface="Bitstream Charter"/>
              </a:rPr>
              <a:t>Transfer</a:t>
            </a:r>
          </a:p>
        </p:txBody>
      </p:sp>
      <p:cxnSp>
        <p:nvCxnSpPr>
          <p:cNvPr id="24" name=""/>
          <p:cNvCxnSpPr>
            <a:stCxn xmlns:a="http://schemas.openxmlformats.org/drawingml/2006/main" id="6" idx="3"/>
            <a:endCxn xmlns:a="http://schemas.openxmlformats.org/drawingml/2006/main" id="7" idx="1"/>
          </p:cNvCxnSpPr>
          <p:nvPr/>
        </p:nvCxnSpPr>
        <p:spPr>
          <a:xfrm xmlns:a="http://schemas.openxmlformats.org/drawingml/2006/main" rot="5400000">
            <a:off x="2905125" y="2381250"/>
            <a:ext cx="857250" cy="762000"/>
          </a:xfrm>
          <a:prstGeom xmlns:a="http://schemas.openxmlformats.org/drawingml/2006/main" prst="curvedConnector3">
            <a:avLst>
              <a:gd name="adj1" fmla="val 50000"/>
            </a:avLst>
          </a:prstGeom>
          <a:ln xmlns:a="http://schemas.openxmlformats.org/drawingml/2006/main" w="28575">
            <a:solidFill>
              <a:srgbClr val="46D3E6"/>
            </a:solidFill>
            <a:prstDash val="solid"/>
            <a:tailEnd type="triangle" w="sm" len="sm"/>
          </a:ln>
        </p:spPr>
      </p:cxnSp>
      <p:cxnSp>
        <p:nvCxnSpPr>
          <p:cNvPr id="25" name=""/>
          <p:cNvCxnSpPr>
            <a:stCxn xmlns:a="http://schemas.openxmlformats.org/drawingml/2006/main" id="7" idx="3"/>
            <a:endCxn xmlns:a="http://schemas.openxmlformats.org/drawingml/2006/main" id="8" idx="1"/>
          </p:cNvCxnSpPr>
          <p:nvPr/>
        </p:nvCxnSpPr>
        <p:spPr>
          <a:xfrm xmlns:a="http://schemas.openxmlformats.org/drawingml/2006/main">
            <a:off x="5524500" y="2333625"/>
            <a:ext cx="1143000" cy="0"/>
          </a:xfrm>
          <a:prstGeom xmlns:a="http://schemas.openxmlformats.org/drawingml/2006/main" prst="curvedConnector2">
            <a:avLst/>
          </a:prstGeom>
          <a:ln xmlns:a="http://schemas.openxmlformats.org/drawingml/2006/main" w="28575">
            <a:solidFill>
              <a:srgbClr val="46D3E6"/>
            </a:solidFill>
            <a:prstDash val="solid"/>
            <a:tailEnd type="triangle" w="sm" len="sm"/>
          </a:ln>
        </p:spPr>
      </p:cxnSp>
      <p:cxnSp>
        <p:nvCxnSpPr>
          <p:cNvPr id="26" name=""/>
          <p:cNvCxnSpPr>
            <a:stCxn xmlns:a="http://schemas.openxmlformats.org/drawingml/2006/main" id="8" idx="3"/>
            <a:endCxn xmlns:a="http://schemas.openxmlformats.org/drawingml/2006/main" id="9" idx="1"/>
          </p:cNvCxnSpPr>
          <p:nvPr/>
        </p:nvCxnSpPr>
        <p:spPr>
          <a:xfrm xmlns:a="http://schemas.openxmlformats.org/drawingml/2006/main" rot="16200000" flipH="1">
            <a:off x="8429625" y="2381250"/>
            <a:ext cx="857250" cy="762000"/>
          </a:xfrm>
          <a:prstGeom xmlns:a="http://schemas.openxmlformats.org/drawingml/2006/main" prst="curvedConnector3">
            <a:avLst>
              <a:gd name="adj1" fmla="val 50000"/>
            </a:avLst>
          </a:prstGeom>
          <a:ln xmlns:a="http://schemas.openxmlformats.org/drawingml/2006/main" w="28575">
            <a:solidFill>
              <a:srgbClr val="46D3E6"/>
            </a:solidFill>
            <a:prstDash val="solid"/>
            <a:tailEnd type="triangle" w="sm" len="sm"/>
          </a:ln>
        </p:spPr>
      </p:cxnSp>
      <p:cxnSp>
        <p:nvCxnSpPr>
          <p:cNvPr id="27" name=""/>
          <p:cNvCxnSpPr>
            <a:stCxn xmlns:a="http://schemas.openxmlformats.org/drawingml/2006/main" id="9" idx="2"/>
            <a:endCxn xmlns:a="http://schemas.openxmlformats.org/drawingml/2006/main" id="6" idx="2"/>
          </p:cNvCxnSpPr>
          <p:nvPr/>
        </p:nvCxnSpPr>
        <p:spPr>
          <a:xfrm xmlns:a="http://schemas.openxmlformats.org/drawingml/2006/main" flipH="1">
            <a:off x="2047875" y="3810000"/>
            <a:ext cx="8096250" cy="0"/>
          </a:xfrm>
          <a:prstGeom xmlns:a="http://schemas.openxmlformats.org/drawingml/2006/main" prst="curvedConnector2">
            <a:avLst/>
          </a:prstGeom>
          <a:ln xmlns:a="http://schemas.openxmlformats.org/drawingml/2006/main" w="28575">
            <a:solidFill>
              <a:srgbClr val="F4B860"/>
            </a:solidFill>
            <a:prstDash val="dash"/>
            <a:tailEnd type="triangle" w="sm" len="sm"/>
          </a:ln>
        </p:spPr>
      </p:cxnSp>
      <p:sp>
        <p:nvSpPr>
          <p:cNvPr id="14" name="s3-loop-guard">
            <a:extLst xmlns:a="http://schemas.openxmlformats.org/drawingml/2006/main">
              <a:ext uri="{FF2B5EF4-FFF2-40B4-BE49-F238E27FC236}">
                <a16:creationId xmlns:a16="http://schemas.microsoft.com/office/drawing/2014/main" id="{2882E084-1278-4F03-92FE-520AEC5C1702}"/>
              </a:ext>
            </a:extLst>
          </p:cNvPr>
          <p:cNvSpPr>
            <a:spLocks xmlns:a="http://schemas.openxmlformats.org/drawingml/2006/main" noGrp="1"/>
          </p:cNvSpPr>
          <p:nvPr/>
        </p:nvSpPr>
        <p:spPr>
          <a:xfrm xmlns:a="http://schemas.openxmlformats.org/drawingml/2006/main">
            <a:off x="2476500" y="4762500"/>
            <a:ext cx="7239000" cy="876300"/>
          </a:xfrm>
          <a:prstGeom xmlns:a="http://schemas.openxmlformats.org/drawingml/2006/main" prst="roundRect">
            <a:avLst>
              <a:gd name="adj" fmla="val 13043"/>
            </a:avLst>
          </a:prstGeom>
          <a:solidFill xmlns:a="http://schemas.openxmlformats.org/drawingml/2006/main">
            <a:srgbClr val="192744"/>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500">
                <a:solidFill>
                  <a:srgbClr val="F4B860"/>
                </a:solidFill>
                <a:latin typeface="Bitstream Charter"/>
                <a:ea typeface="Bitstream Charter"/>
                <a:cs typeface="Bitstream Charter"/>
              </a:defRPr>
            </a:pPr>
            <a:r>
              <a:rPr sz="1500" b="1">
                <a:solidFill>
                  <a:srgbClr val="F4B860"/>
                </a:solidFill>
                <a:latin typeface="Bitstream Charter"/>
                <a:ea typeface="Bitstream Charter"/>
                <a:cs typeface="Bitstream Charter"/>
              </a:rPr>
              <a:t>Keep the loop tied to one capability; theory is used when it explains decisions or repairs failure.</a:t>
            </a:r>
          </a:p>
        </p:txBody>
      </p:sp>
    </p:spTree>
    <p:extLst>
      <p:ext uri="{BB962C8B-B14F-4D97-AF65-F5344CB8AC3E}">
        <p14:creationId xmlns:p14="http://schemas.microsoft.com/office/powerpoint/2010/main" val="832913151"/>
      </p:ext>
    </p:extLst>
  </p:cSld>
</p:sld>
</file>

<file path=ppt/slides/slide4.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7" name="s4-lesson-pill">
            <a:extLst xmlns:a="http://schemas.openxmlformats.org/drawingml/2006/main">
              <a:ext uri="{FF2B5EF4-FFF2-40B4-BE49-F238E27FC236}">
                <a16:creationId xmlns:a16="http://schemas.microsoft.com/office/drawing/2014/main" id="{51EBF77C-85C0-41D3-A908-E0E9D5993DBF}"/>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ORI-004  •  ORIENTATION</a:t>
            </a:r>
          </a:p>
        </p:txBody>
      </p:sp>
      <p:sp>
        <p:nvSpPr>
          <p:cNvPr id="2" name="s4-title">
            <a:extLst xmlns:a="http://schemas.openxmlformats.org/drawingml/2006/main">
              <a:ext uri="{FF2B5EF4-FFF2-40B4-BE49-F238E27FC236}">
                <a16:creationId xmlns:a16="http://schemas.microsoft.com/office/drawing/2014/main" id="{E56E4406-FCA2-4300-831A-881B0822B9FC}"/>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Decision table: turn distinctions into visible choices</a:t>
            </a:r>
          </a:p>
        </p:txBody>
      </p:sp>
      <p:sp>
        <p:nvSpPr>
          <p:cNvPr id="3" name="s4-page">
            <a:extLst xmlns:a="http://schemas.openxmlformats.org/drawingml/2006/main">
              <a:ext uri="{FF2B5EF4-FFF2-40B4-BE49-F238E27FC236}">
                <a16:creationId xmlns:a16="http://schemas.microsoft.com/office/drawing/2014/main" id="{BD96EDAC-0691-4C84-935B-D298896DC070}"/>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04 / 08</a:t>
            </a:r>
          </a:p>
        </p:txBody>
      </p:sp>
      <p:sp>
        <p:nvSpPr>
          <p:cNvPr id="4" name="s4-footer">
            <a:extLst xmlns:a="http://schemas.openxmlformats.org/drawingml/2006/main">
              <a:ext uri="{FF2B5EF4-FFF2-40B4-BE49-F238E27FC236}">
                <a16:creationId xmlns:a16="http://schemas.microsoft.com/office/drawing/2014/main" id="{800021D9-B3C2-44B0-884E-343537640F85}"/>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4-footer-line">
            <a:extLst xmlns:a="http://schemas.openxmlformats.org/drawingml/2006/main">
              <a:ext uri="{FF2B5EF4-FFF2-40B4-BE49-F238E27FC236}">
                <a16:creationId xmlns:a16="http://schemas.microsoft.com/office/drawing/2014/main" id="{7BE70A65-E867-4B85-A6F5-0F1C55A67F1E}"/>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graphicFrame>
        <p:nvGraphicFramePr>
          <p:cNvPr id="12" name=""/>
          <p:cNvGraphicFramePr/>
          <p:nvPr/>
        </p:nvGraphicFramePr>
        <p:xfrm>
          <a:off xmlns:a="http://schemas.openxmlformats.org/drawingml/2006/main" x="590550" y="1657350"/>
          <a:ext xmlns:a="http://schemas.openxmlformats.org/drawingml/2006/main" cx="11049000" cy="4229100"/>
        </p:xfrm>
        <a:graphic xmlns:a="http://schemas.openxmlformats.org/drawingml/2006/main">
          <a:graphicData uri="http://schemas.openxmlformats.org/drawingml/2006/table">
            <a:tbl>
              <a:tblPr/>
              <a:tblGrid>
                <a:gridCol w="2190750"/>
                <a:gridCol w="2762250"/>
                <a:gridCol w="3048000"/>
                <a:gridCol w="3048000"/>
              </a:tblGrid>
              <a:tr h="845820">
                <a:tc>
                  <a:txBody>
                    <a:bodyPr/>
                    <a:lstStyle/>
                    <a:p>
                      <a:r>
                        <a:rPr sz="1275" b="1">
                          <a:solidFill>
                            <a:srgbClr val="FFFFFF"/>
                          </a:solidFill>
                          <a:latin typeface="Bitstream Charter"/>
                          <a:ea typeface="Bitstream Charter"/>
                          <a:cs typeface="Bitstream Charter"/>
                        </a:rPr>
                        <a:t>Stage</a:t>
                      </a:r>
                    </a:p>
                  </a:txBody>
                  <a:tcPr marL="95250" marR="95250" marT="76200" marB="76200" anchor="ctr">
                    <a:solidFill>
                      <a:srgbClr val="192744"/>
                    </a:solidFill>
                  </a:tcPr>
                </a:tc>
                <a:tc>
                  <a:txBody>
                    <a:bodyPr/>
                    <a:lstStyle/>
                    <a:p>
                      <a:r>
                        <a:rPr sz="1275" b="1">
                          <a:solidFill>
                            <a:srgbClr val="FFFFFF"/>
                          </a:solidFill>
                          <a:latin typeface="Bitstream Charter"/>
                          <a:ea typeface="Bitstream Charter"/>
                          <a:cs typeface="Bitstream Charter"/>
                        </a:rPr>
                        <a:t>Learner action</a:t>
                      </a:r>
                    </a:p>
                  </a:txBody>
                  <a:tcPr marL="95250" marR="95250" marT="76200" marB="76200" anchor="ctr">
                    <a:solidFill>
                      <a:srgbClr val="192744"/>
                    </a:solidFill>
                  </a:tcPr>
                </a:tc>
                <a:tc>
                  <a:txBody>
                    <a:bodyPr/>
                    <a:lstStyle/>
                    <a:p>
                      <a:r>
                        <a:rPr sz="1275" b="1">
                          <a:solidFill>
                            <a:srgbClr val="FFFFFF"/>
                          </a:solidFill>
                          <a:latin typeface="Bitstream Charter"/>
                          <a:ea typeface="Bitstream Charter"/>
                          <a:cs typeface="Bitstream Charter"/>
                        </a:rPr>
                        <a:t>Weak shortcut</a:t>
                      </a:r>
                    </a:p>
                  </a:txBody>
                  <a:tcPr marL="95250" marR="95250" marT="76200" marB="76200" anchor="ctr">
                    <a:solidFill>
                      <a:srgbClr val="192744"/>
                    </a:solidFill>
                  </a:tcPr>
                </a:tc>
                <a:tc>
                  <a:txBody>
                    <a:bodyPr/>
                    <a:lstStyle/>
                    <a:p>
                      <a:r>
                        <a:rPr sz="1275" b="1">
                          <a:solidFill>
                            <a:srgbClr val="FFFFFF"/>
                          </a:solidFill>
                          <a:latin typeface="Bitstream Charter"/>
                          <a:ea typeface="Bitstream Charter"/>
                          <a:cs typeface="Bitstream Charter"/>
                        </a:rPr>
                        <a:t>Acceptable evidence</a:t>
                      </a:r>
                    </a:p>
                  </a:txBody>
                  <a:tcPr marL="95250" marR="95250" marT="76200" marB="76200" anchor="ctr">
                    <a:solidFill>
                      <a:srgbClr val="192744"/>
                    </a:solidFill>
                  </a:tcPr>
                </a:tc>
              </a:tr>
              <a:tr h="845820">
                <a:tc>
                  <a:txBody>
                    <a:bodyPr/>
                    <a:lstStyle/>
                    <a:p>
                      <a:r>
                        <a:rPr sz="1200">
                          <a:solidFill>
                            <a:srgbClr val="14213D"/>
                          </a:solidFill>
                          <a:latin typeface="Bitstream Charter"/>
                          <a:ea typeface="Bitstream Charter"/>
                          <a:cs typeface="Bitstream Charter"/>
                        </a:rPr>
                        <a:t>Bound outcome</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Name one observable capability</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“I understand it”</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Specific performance</a:t>
                      </a:r>
                    </a:p>
                  </a:txBody>
                  <a:tcPr marL="85725" marR="85725" marT="66675" marB="66675" anchor="ctr">
                    <a:solidFill>
                      <a:srgbClr val="FFFFFF"/>
                    </a:solidFill>
                  </a:tcPr>
                </a:tc>
              </a:tr>
              <a:tr h="845820">
                <a:tc>
                  <a:txBody>
                    <a:bodyPr/>
                    <a:lstStyle/>
                    <a:p>
                      <a:r>
                        <a:rPr sz="1200">
                          <a:solidFill>
                            <a:srgbClr val="14213D"/>
                          </a:solidFill>
                          <a:latin typeface="Bitstream Charter"/>
                          <a:ea typeface="Bitstream Charter"/>
                          <a:cs typeface="Bitstream Charter"/>
                        </a:rPr>
                        <a:t>Build + check</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Create minimal artifact; compare to a basis</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Big project / looks right</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Claim-matched artifact and checks</a:t>
                      </a:r>
                    </a:p>
                  </a:txBody>
                  <a:tcPr marL="85725" marR="85725" marT="66675" marB="66675" anchor="ctr">
                    <a:solidFill>
                      <a:srgbClr val="EDF7FA"/>
                    </a:solidFill>
                  </a:tcPr>
                </a:tc>
              </a:tr>
              <a:tr h="845820">
                <a:tc>
                  <a:txBody>
                    <a:bodyPr/>
                    <a:lstStyle/>
                    <a:p>
                      <a:r>
                        <a:rPr sz="1200">
                          <a:solidFill>
                            <a:srgbClr val="14213D"/>
                          </a:solidFill>
                          <a:latin typeface="Bitstream Charter"/>
                          <a:ea typeface="Bitstream Charter"/>
                          <a:cs typeface="Bitstream Charter"/>
                        </a:rPr>
                        <a:t>Repair</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Change what the failure points to</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Restart or guess</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Targeted fix + rerun evidence</a:t>
                      </a:r>
                    </a:p>
                  </a:txBody>
                  <a:tcPr marL="85725" marR="85725" marT="66675" marB="66675" anchor="ctr">
                    <a:solidFill>
                      <a:srgbClr val="FFFFFF"/>
                    </a:solidFill>
                  </a:tcPr>
                </a:tc>
              </a:tr>
              <a:tr h="845820">
                <a:tc>
                  <a:txBody>
                    <a:bodyPr/>
                    <a:lstStyle/>
                    <a:p>
                      <a:r>
                        <a:rPr sz="1200">
                          <a:solidFill>
                            <a:srgbClr val="14213D"/>
                          </a:solidFill>
                          <a:latin typeface="Bitstream Charter"/>
                          <a:ea typeface="Bitstream Charter"/>
                          <a:cs typeface="Bitstream Charter"/>
                        </a:rPr>
                        <a:t>Transfer</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Change context; preserve the skill</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Rename variables</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Materially changed case</a:t>
                      </a:r>
                    </a:p>
                  </a:txBody>
                  <a:tcPr marL="85725" marR="85725" marT="66675" marB="66675" anchor="ctr">
                    <a:solidFill>
                      <a:srgbClr val="EDF7FA"/>
                    </a:solidFill>
                  </a:tcPr>
                </a:tc>
              </a:tr>
            </a:tbl>
          </a:graphicData>
        </a:graphic>
      </p:graphicFrame>
    </p:spTree>
    <p:extLst>
      <p:ext uri="{BB962C8B-B14F-4D97-AF65-F5344CB8AC3E}">
        <p14:creationId xmlns:p14="http://schemas.microsoft.com/office/powerpoint/2010/main" val="10012405"/>
      </p:ext>
    </p:extLst>
  </p:cSld>
</p:sld>
</file>

<file path=ppt/slides/slide5.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2" name="s5-lesson-pill">
            <a:extLst xmlns:a="http://schemas.openxmlformats.org/drawingml/2006/main">
              <a:ext uri="{FF2B5EF4-FFF2-40B4-BE49-F238E27FC236}">
                <a16:creationId xmlns:a16="http://schemas.microsoft.com/office/drawing/2014/main" id="{1E292141-F4AE-424C-9360-B270E44F7E34}"/>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ORI-004  •  ORIENTATION</a:t>
            </a:r>
          </a:p>
        </p:txBody>
      </p:sp>
      <p:sp>
        <p:nvSpPr>
          <p:cNvPr id="2" name="s5-title">
            <a:extLst xmlns:a="http://schemas.openxmlformats.org/drawingml/2006/main">
              <a:ext uri="{FF2B5EF4-FFF2-40B4-BE49-F238E27FC236}">
                <a16:creationId xmlns:a16="http://schemas.microsoft.com/office/drawing/2014/main" id="{5AC08D79-D5BE-449D-908F-C39707ACBFCA}"/>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Worked case: make the reasoning inspectable</a:t>
            </a:r>
          </a:p>
        </p:txBody>
      </p:sp>
      <p:sp>
        <p:nvSpPr>
          <p:cNvPr id="3" name="s5-page">
            <a:extLst xmlns:a="http://schemas.openxmlformats.org/drawingml/2006/main">
              <a:ext uri="{FF2B5EF4-FFF2-40B4-BE49-F238E27FC236}">
                <a16:creationId xmlns:a16="http://schemas.microsoft.com/office/drawing/2014/main" id="{494D6807-CE2F-42E1-A846-13BBEA78B57C}"/>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05 / 08</a:t>
            </a:r>
          </a:p>
        </p:txBody>
      </p:sp>
      <p:sp>
        <p:nvSpPr>
          <p:cNvPr id="4" name="s5-footer">
            <a:extLst xmlns:a="http://schemas.openxmlformats.org/drawingml/2006/main">
              <a:ext uri="{FF2B5EF4-FFF2-40B4-BE49-F238E27FC236}">
                <a16:creationId xmlns:a16="http://schemas.microsoft.com/office/drawing/2014/main" id="{43AC5E4B-7700-4304-8F4C-3B611CFD88B9}"/>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5-footer-line">
            <a:extLst xmlns:a="http://schemas.openxmlformats.org/drawingml/2006/main">
              <a:ext uri="{FF2B5EF4-FFF2-40B4-BE49-F238E27FC236}">
                <a16:creationId xmlns:a16="http://schemas.microsoft.com/office/drawing/2014/main" id="{917D65C7-E2CD-416A-B3CB-4EA6BC8BE765}"/>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5-scenario">
            <a:extLst xmlns:a="http://schemas.openxmlformats.org/drawingml/2006/main">
              <a:ext uri="{FF2B5EF4-FFF2-40B4-BE49-F238E27FC236}">
                <a16:creationId xmlns:a16="http://schemas.microsoft.com/office/drawing/2014/main" id="{BB8A5C28-5125-44B1-9CC0-7D15B46372A3}"/>
              </a:ext>
            </a:extLst>
          </p:cNvPr>
          <p:cNvSpPr>
            <a:spLocks xmlns:a="http://schemas.openxmlformats.org/drawingml/2006/main" noGrp="1"/>
          </p:cNvSpPr>
          <p:nvPr/>
        </p:nvSpPr>
        <p:spPr>
          <a:xfrm xmlns:a="http://schemas.openxmlformats.org/drawingml/2006/main">
            <a:off x="590550" y="1809750"/>
            <a:ext cx="3143250" cy="3429000"/>
          </a:xfrm>
          <a:prstGeom xmlns:a="http://schemas.openxmlformats.org/drawingml/2006/main" prst="roundRect">
            <a:avLst>
              <a:gd name="adj" fmla="val 3636"/>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SCENARIO</a:t>
            </a:r>
          </a:p>
          <a:p xmlns:a="http://schemas.openxmlformats.org/drawingml/2006/main">
            <a:pPr algn="l">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Target: recognize three valid and invalid text-input cases and return predictable results.</a:t>
            </a:r>
          </a:p>
        </p:txBody>
      </p:sp>
      <p:sp>
        <p:nvSpPr>
          <p:cNvPr id="7" name="s5-evidence">
            <a:extLst xmlns:a="http://schemas.openxmlformats.org/drawingml/2006/main">
              <a:ext uri="{FF2B5EF4-FFF2-40B4-BE49-F238E27FC236}">
                <a16:creationId xmlns:a16="http://schemas.microsoft.com/office/drawing/2014/main" id="{E75C4D12-8519-4AB8-8037-F664324C60D1}"/>
              </a:ext>
            </a:extLst>
          </p:cNvPr>
          <p:cNvSpPr>
            <a:spLocks xmlns:a="http://schemas.openxmlformats.org/drawingml/2006/main" noGrp="1"/>
          </p:cNvSpPr>
          <p:nvPr/>
        </p:nvSpPr>
        <p:spPr>
          <a:xfrm xmlns:a="http://schemas.openxmlformats.org/drawingml/2006/main">
            <a:off x="4524375" y="1809750"/>
            <a:ext cx="3143250" cy="3429000"/>
          </a:xfrm>
          <a:prstGeom xmlns:a="http://schemas.openxmlformats.org/drawingml/2006/main" prst="roundRect">
            <a:avLst>
              <a:gd name="adj" fmla="val 3636"/>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EVIDENCE</a:t>
            </a:r>
          </a:p>
          <a:p xmlns:a="http://schemas.openxmlformats.org/drawingml/2006/main">
            <a:pPr marL="266700" indent="-139700" algn="l">
              <a:spcAft>
                <a:spcPts val="550"/>
              </a:spcAft>
              <a:buChar char="•"/>
              <a:defRPr sz="1425">
                <a:solidFill>
                  <a:srgbClr val="F4F7FB"/>
                </a:solidFill>
                <a:latin typeface="Bitstream Charter"/>
                <a:ea typeface="Bitstream Charter"/>
                <a:cs typeface="Bitstream Charter"/>
              </a:defRPr>
            </a:pPr>
            <a:r>
              <a:rPr sz="1425">
                <a:solidFill>
                  <a:srgbClr val="F4F7FB"/>
                </a:solidFill>
                <a:latin typeface="Bitstream Charter"/>
                <a:ea typeface="Bitstream Charter"/>
                <a:cs typeface="Bitstream Charter"/>
              </a:rPr>
              <a:t>Build a small validator and run the agreed cases.</a:t>
            </a:r>
          </a:p>
          <a:p xmlns:a="http://schemas.openxmlformats.org/drawingml/2006/main">
            <a:pPr marL="266700" indent="-139700" algn="l">
              <a:spcAft>
                <a:spcPts val="550"/>
              </a:spcAft>
              <a:buChar char="•"/>
              <a:defRPr sz="1425">
                <a:solidFill>
                  <a:srgbClr val="F4F7FB"/>
                </a:solidFill>
                <a:latin typeface="Bitstream Charter"/>
                <a:ea typeface="Bitstream Charter"/>
                <a:cs typeface="Bitstream Charter"/>
              </a:defRPr>
            </a:pPr>
            <a:r>
              <a:rPr sz="1425">
                <a:solidFill>
                  <a:srgbClr val="F4F7FB"/>
                </a:solidFill>
                <a:latin typeface="Bitstream Charter"/>
                <a:ea typeface="Bitstream Charter"/>
                <a:cs typeface="Bitstream Charter"/>
              </a:rPr>
              <a:t>Repair the exact failed rule, then rerun and change the input context.</a:t>
            </a:r>
          </a:p>
        </p:txBody>
      </p:sp>
      <p:sp>
        <p:nvSpPr>
          <p:cNvPr id="8" name="s5-decision">
            <a:extLst xmlns:a="http://schemas.openxmlformats.org/drawingml/2006/main">
              <a:ext uri="{FF2B5EF4-FFF2-40B4-BE49-F238E27FC236}">
                <a16:creationId xmlns:a16="http://schemas.microsoft.com/office/drawing/2014/main" id="{C5601CB7-CEE8-484F-9958-5FC66E2E8751}"/>
              </a:ext>
            </a:extLst>
          </p:cNvPr>
          <p:cNvSpPr>
            <a:spLocks xmlns:a="http://schemas.openxmlformats.org/drawingml/2006/main" noGrp="1"/>
          </p:cNvSpPr>
          <p:nvPr/>
        </p:nvSpPr>
        <p:spPr>
          <a:xfrm xmlns:a="http://schemas.openxmlformats.org/drawingml/2006/main">
            <a:off x="8458200" y="1809750"/>
            <a:ext cx="3143250" cy="3429000"/>
          </a:xfrm>
          <a:prstGeom xmlns:a="http://schemas.openxmlformats.org/drawingml/2006/main" prst="roundRect">
            <a:avLst>
              <a:gd name="adj" fmla="val 3636"/>
            </a:avLst>
          </a:prstGeom>
          <a:solidFill xmlns:a="http://schemas.openxmlformats.org/drawingml/2006/main">
            <a:srgbClr val="DDF8FC"/>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425">
                <a:solidFill>
                  <a:srgbClr val="14213D"/>
                </a:solidFill>
                <a:latin typeface="Bitstream Charter"/>
                <a:ea typeface="Bitstream Charter"/>
                <a:cs typeface="Bitstream Charter"/>
              </a:defRPr>
            </a:pPr>
            <a:r>
              <a:rPr sz="1425" b="1">
                <a:solidFill>
                  <a:srgbClr val="14213D"/>
                </a:solidFill>
                <a:latin typeface="Bitstream Charter"/>
                <a:ea typeface="Bitstream Charter"/>
                <a:cs typeface="Bitstream Charter"/>
              </a:rPr>
              <a:t>BOUNDED DECISION</a:t>
            </a:r>
          </a:p>
          <a:p xmlns:a="http://schemas.openxmlformats.org/drawingml/2006/main">
            <a:pPr algn="l">
              <a:defRPr sz="1425">
                <a:solidFill>
                  <a:srgbClr val="14213D"/>
                </a:solidFill>
                <a:latin typeface="Bitstream Charter"/>
                <a:ea typeface="Bitstream Charter"/>
                <a:cs typeface="Bitstream Charter"/>
              </a:defRPr>
            </a:pPr>
            <a:r>
              <a:rPr sz="1425" b="1">
                <a:solidFill>
                  <a:srgbClr val="14213D"/>
                </a:solidFill>
                <a:latin typeface="Bitstream Charter"/>
                <a:ea typeface="Bitstream Charter"/>
                <a:cs typeface="Bitstream Charter"/>
              </a:rPr>
              <a:t>The loop supports the bounded validation claim only after repair and transfer evidence.</a:t>
            </a:r>
          </a:p>
          <a:p xmlns:a="http://schemas.openxmlformats.org/drawingml/2006/main">
            <a:pPr algn="l">
              <a:defRPr sz="1425">
                <a:solidFill>
                  <a:srgbClr val="14213D"/>
                </a:solidFill>
                <a:latin typeface="Bitstream Charter"/>
                <a:ea typeface="Bitstream Charter"/>
                <a:cs typeface="Bitstream Charter"/>
              </a:defRPr>
            </a:pPr>
            <a:r>
              <a:rPr sz="1425" b="1">
                <a:solidFill>
                  <a:srgbClr val="14213D"/>
                </a:solidFill>
                <a:latin typeface="Bitstream Charter"/>
                <a:ea typeface="Bitstream Charter"/>
                <a:cs typeface="Bitstream Charter"/>
              </a:rPr>
              <a:t>BOUNDARY</a:t>
            </a:r>
          </a:p>
          <a:p xmlns:a="http://schemas.openxmlformats.org/drawingml/2006/main">
            <a:pPr algn="l">
              <a:defRPr sz="1425">
                <a:solidFill>
                  <a:srgbClr val="14213D"/>
                </a:solidFill>
                <a:latin typeface="Bitstream Charter"/>
                <a:ea typeface="Bitstream Charter"/>
                <a:cs typeface="Bitstream Charter"/>
              </a:defRPr>
            </a:pPr>
            <a:r>
              <a:rPr sz="1425">
                <a:solidFill>
                  <a:srgbClr val="14213D"/>
                </a:solidFill>
                <a:latin typeface="Bitstream Charter"/>
                <a:ea typeface="Bitstream Charter"/>
                <a:cs typeface="Bitstream Charter"/>
              </a:rPr>
              <a:t>A finished mini-project does not establish mastery of all validation or software engineering.</a:t>
            </a:r>
          </a:p>
        </p:txBody>
      </p:sp>
      <p:cxnSp>
        <p:nvCxnSpPr>
          <p:cNvPr id="20" name=""/>
          <p:cNvCxnSpPr>
            <a:stCxn xmlns:a="http://schemas.openxmlformats.org/drawingml/2006/main" id="6" idx="3"/>
            <a:endCxn xmlns:a="http://schemas.openxmlformats.org/drawingml/2006/main" id="7" idx="1"/>
          </p:cNvCxnSpPr>
          <p:nvPr/>
        </p:nvCxnSpPr>
        <p:spPr>
          <a:xfrm xmlns:a="http://schemas.openxmlformats.org/drawingml/2006/main">
            <a:off x="3733800" y="3524250"/>
            <a:ext cx="790575"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cxnSp>
        <p:nvCxnSpPr>
          <p:cNvPr id="21" name=""/>
          <p:cNvCxnSpPr>
            <a:stCxn xmlns:a="http://schemas.openxmlformats.org/drawingml/2006/main" id="7" idx="3"/>
            <a:endCxn xmlns:a="http://schemas.openxmlformats.org/drawingml/2006/main" id="8" idx="1"/>
          </p:cNvCxnSpPr>
          <p:nvPr/>
        </p:nvCxnSpPr>
        <p:spPr>
          <a:xfrm xmlns:a="http://schemas.openxmlformats.org/drawingml/2006/main">
            <a:off x="7667625" y="3524250"/>
            <a:ext cx="790575"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11" name="s5-evidence-bar">
            <a:extLst xmlns:a="http://schemas.openxmlformats.org/drawingml/2006/main">
              <a:ext uri="{FF2B5EF4-FFF2-40B4-BE49-F238E27FC236}">
                <a16:creationId xmlns:a16="http://schemas.microsoft.com/office/drawing/2014/main" id="{F726A318-3813-4CC1-8F88-CEBA1092FD6C}"/>
              </a:ext>
            </a:extLst>
          </p:cNvPr>
          <p:cNvSpPr>
            <a:spLocks xmlns:a="http://schemas.openxmlformats.org/drawingml/2006/main" noGrp="1"/>
          </p:cNvSpPr>
          <p:nvPr/>
        </p:nvSpPr>
        <p:spPr>
          <a:xfrm xmlns:a="http://schemas.openxmlformats.org/drawingml/2006/main">
            <a:off x="2190750" y="5562600"/>
            <a:ext cx="7810500" cy="514350"/>
          </a:xfrm>
          <a:prstGeom xmlns:a="http://schemas.openxmlformats.org/drawingml/2006/main" prst="roundRect">
            <a:avLst>
              <a:gd name="adj" fmla="val 50000"/>
            </a:avLst>
          </a:prstGeom>
          <a:solidFill xmlns:a="http://schemas.openxmlformats.org/drawingml/2006/main">
            <a:srgbClr val="192744"/>
          </a:solidFill>
          <a:ln xmlns:a="http://schemas.openxmlformats.org/drawingml/2006/main" w="9525">
            <a:solidFill>
              <a:srgbClr val="F4B860"/>
            </a:solid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ctr">
              <a:defRPr sz="1350" b="1">
                <a:solidFill>
                  <a:srgbClr val="F4B860"/>
                </a:solidFill>
                <a:latin typeface="Bitstream Charter"/>
                <a:ea typeface="Bitstream Charter"/>
                <a:cs typeface="Bitstream Charter"/>
              </a:defRPr>
            </a:pPr>
            <a:r>
              <a:rPr sz="1350" b="1">
                <a:solidFill>
                  <a:srgbClr val="F4B860"/>
                </a:solidFill>
                <a:latin typeface="Bitstream Charter"/>
                <a:ea typeface="Bitstream Charter"/>
                <a:cs typeface="Bitstream Charter"/>
              </a:rPr>
              <a:t>Bounded outcome + inspectable artifact + repair evidence + changed-context transfer</a:t>
            </a:r>
          </a:p>
        </p:txBody>
      </p:sp>
    </p:spTree>
    <p:extLst>
      <p:ext uri="{BB962C8B-B14F-4D97-AF65-F5344CB8AC3E}">
        <p14:creationId xmlns:p14="http://schemas.microsoft.com/office/powerpoint/2010/main" val="488737879"/>
      </p:ext>
    </p:extLst>
  </p:cSld>
</p:sld>
</file>

<file path=ppt/slides/slide6.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5" name="s6-lesson-pill">
            <a:extLst xmlns:a="http://schemas.openxmlformats.org/drawingml/2006/main">
              <a:ext uri="{FF2B5EF4-FFF2-40B4-BE49-F238E27FC236}">
                <a16:creationId xmlns:a16="http://schemas.microsoft.com/office/drawing/2014/main" id="{708D06DB-8476-4A88-9451-901ABE397A71}"/>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ORI-004  •  ORIENTATION</a:t>
            </a:r>
          </a:p>
        </p:txBody>
      </p:sp>
      <p:sp>
        <p:nvSpPr>
          <p:cNvPr id="2" name="s6-title">
            <a:extLst xmlns:a="http://schemas.openxmlformats.org/drawingml/2006/main">
              <a:ext uri="{FF2B5EF4-FFF2-40B4-BE49-F238E27FC236}">
                <a16:creationId xmlns:a16="http://schemas.microsoft.com/office/drawing/2014/main" id="{1F5F95BE-4BAD-4C41-969A-2829380E1A29}"/>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Plausible shortcuts—and the repair move</a:t>
            </a:r>
          </a:p>
        </p:txBody>
      </p:sp>
      <p:sp>
        <p:nvSpPr>
          <p:cNvPr id="3" name="s6-page">
            <a:extLst xmlns:a="http://schemas.openxmlformats.org/drawingml/2006/main">
              <a:ext uri="{FF2B5EF4-FFF2-40B4-BE49-F238E27FC236}">
                <a16:creationId xmlns:a16="http://schemas.microsoft.com/office/drawing/2014/main" id="{FE505C4E-6077-4DE2-A511-16B4E28372D9}"/>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06 / 08</a:t>
            </a:r>
          </a:p>
        </p:txBody>
      </p:sp>
      <p:sp>
        <p:nvSpPr>
          <p:cNvPr id="4" name="s6-footer">
            <a:extLst xmlns:a="http://schemas.openxmlformats.org/drawingml/2006/main">
              <a:ext uri="{FF2B5EF4-FFF2-40B4-BE49-F238E27FC236}">
                <a16:creationId xmlns:a16="http://schemas.microsoft.com/office/drawing/2014/main" id="{E479D8DD-3EBF-4B60-A1C5-E4209334A91C}"/>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6-footer-line">
            <a:extLst xmlns:a="http://schemas.openxmlformats.org/drawingml/2006/main">
              <a:ext uri="{FF2B5EF4-FFF2-40B4-BE49-F238E27FC236}">
                <a16:creationId xmlns:a16="http://schemas.microsoft.com/office/drawing/2014/main" id="{33B70CAB-09D3-4AC4-8EAA-FB9FF0E2D269}"/>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6-shortcut-1">
            <a:extLst xmlns:a="http://schemas.openxmlformats.org/drawingml/2006/main">
              <a:ext uri="{FF2B5EF4-FFF2-40B4-BE49-F238E27FC236}">
                <a16:creationId xmlns:a16="http://schemas.microsoft.com/office/drawing/2014/main" id="{AEDA341F-8511-4FE8-AB83-2B5943D5C2AB}"/>
              </a:ext>
            </a:extLst>
          </p:cNvPr>
          <p:cNvSpPr>
            <a:spLocks xmlns:a="http://schemas.openxmlformats.org/drawingml/2006/main" noGrp="1"/>
          </p:cNvSpPr>
          <p:nvPr/>
        </p:nvSpPr>
        <p:spPr>
          <a:xfrm xmlns:a="http://schemas.openxmlformats.org/drawingml/2006/main">
            <a:off x="590550" y="1657350"/>
            <a:ext cx="4095750" cy="1066800"/>
          </a:xfrm>
          <a:prstGeom xmlns:a="http://schemas.openxmlformats.org/drawingml/2006/main" prst="roundRect">
            <a:avLst>
              <a:gd name="adj" fmla="val 10714"/>
            </a:avLst>
          </a:prstGeom>
          <a:solidFill xmlns:a="http://schemas.openxmlformats.org/drawingml/2006/main">
            <a:srgbClr val="FFE4E4"/>
          </a:solidFill>
          <a:ln xmlns:a="http://schemas.openxmlformats.org/drawingml/2006/main" w="9525">
            <a:solidFill>
              <a:srgbClr val="FF747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SHORTCUT 1</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The bigger the project, the more I learned.</a:t>
            </a:r>
          </a:p>
        </p:txBody>
      </p:sp>
      <p:sp>
        <p:nvSpPr>
          <p:cNvPr id="7" name="s6-repair-1">
            <a:extLst xmlns:a="http://schemas.openxmlformats.org/drawingml/2006/main">
              <a:ext uri="{FF2B5EF4-FFF2-40B4-BE49-F238E27FC236}">
                <a16:creationId xmlns:a16="http://schemas.microsoft.com/office/drawing/2014/main" id="{37989D75-1885-4AFE-9D8D-E6B983B9D1BD}"/>
              </a:ext>
            </a:extLst>
          </p:cNvPr>
          <p:cNvSpPr>
            <a:spLocks xmlns:a="http://schemas.openxmlformats.org/drawingml/2006/main" noGrp="1"/>
          </p:cNvSpPr>
          <p:nvPr/>
        </p:nvSpPr>
        <p:spPr>
          <a:xfrm xmlns:a="http://schemas.openxmlformats.org/drawingml/2006/main">
            <a:off x="6286500" y="1657350"/>
            <a:ext cx="5314950" cy="1066800"/>
          </a:xfrm>
          <a:prstGeom xmlns:a="http://schemas.openxmlformats.org/drawingml/2006/main" prst="roundRect">
            <a:avLst>
              <a:gd name="adj" fmla="val 10714"/>
            </a:avLst>
          </a:prstGeom>
          <a:solidFill xmlns:a="http://schemas.openxmlformats.org/drawingml/2006/main">
            <a:srgbClr val="DFF8EF"/>
          </a:solidFill>
          <a:ln xmlns:a="http://schemas.openxmlformats.org/drawingml/2006/main" w="9525">
            <a:solidFill>
              <a:srgbClr val="4DD3A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REPAIR</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Reduce unrelated scope; preserve the target skill.</a:t>
            </a:r>
          </a:p>
        </p:txBody>
      </p:sp>
      <p:cxnSp>
        <p:nvCxnSpPr>
          <p:cNvPr id="22" name=""/>
          <p:cNvCxnSpPr>
            <a:stCxn xmlns:a="http://schemas.openxmlformats.org/drawingml/2006/main" id="6" idx="3"/>
            <a:endCxn xmlns:a="http://schemas.openxmlformats.org/drawingml/2006/main" id="7" idx="1"/>
          </p:cNvCxnSpPr>
          <p:nvPr/>
        </p:nvCxnSpPr>
        <p:spPr>
          <a:xfrm xmlns:a="http://schemas.openxmlformats.org/drawingml/2006/main">
            <a:off x="4686300" y="2190750"/>
            <a:ext cx="1600200" cy="0"/>
          </a:xfrm>
          <a:prstGeom xmlns:a="http://schemas.openxmlformats.org/drawingml/2006/main" prst="straightConnector1">
            <a:avLst/>
          </a:prstGeom>
          <a:ln xmlns:a="http://schemas.openxmlformats.org/drawingml/2006/main" w="28575">
            <a:solidFill>
              <a:srgbClr val="A9B6CB"/>
            </a:solidFill>
            <a:prstDash val="solid"/>
            <a:tailEnd type="triangle" w="sm" len="sm"/>
          </a:ln>
        </p:spPr>
      </p:cxnSp>
      <p:sp>
        <p:nvSpPr>
          <p:cNvPr id="9" name="s6-shortcut-2">
            <a:extLst xmlns:a="http://schemas.openxmlformats.org/drawingml/2006/main">
              <a:ext uri="{FF2B5EF4-FFF2-40B4-BE49-F238E27FC236}">
                <a16:creationId xmlns:a16="http://schemas.microsoft.com/office/drawing/2014/main" id="{751CB312-4C53-4FA4-AC65-EB3772D2C1A2}"/>
              </a:ext>
            </a:extLst>
          </p:cNvPr>
          <p:cNvSpPr>
            <a:spLocks xmlns:a="http://schemas.openxmlformats.org/drawingml/2006/main" noGrp="1"/>
          </p:cNvSpPr>
          <p:nvPr/>
        </p:nvSpPr>
        <p:spPr>
          <a:xfrm xmlns:a="http://schemas.openxmlformats.org/drawingml/2006/main">
            <a:off x="590550" y="3133725"/>
            <a:ext cx="4095750" cy="1066800"/>
          </a:xfrm>
          <a:prstGeom xmlns:a="http://schemas.openxmlformats.org/drawingml/2006/main" prst="roundRect">
            <a:avLst>
              <a:gd name="adj" fmla="val 10714"/>
            </a:avLst>
          </a:prstGeom>
          <a:solidFill xmlns:a="http://schemas.openxmlformats.org/drawingml/2006/main">
            <a:srgbClr val="FFE4E4"/>
          </a:solidFill>
          <a:ln xmlns:a="http://schemas.openxmlformats.org/drawingml/2006/main" w="9525">
            <a:solidFill>
              <a:srgbClr val="FF747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SHORTCUT 2</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The project is finished, so I have mastery.</a:t>
            </a:r>
          </a:p>
        </p:txBody>
      </p:sp>
      <p:sp>
        <p:nvSpPr>
          <p:cNvPr id="10" name="s6-repair-2">
            <a:extLst xmlns:a="http://schemas.openxmlformats.org/drawingml/2006/main">
              <a:ext uri="{FF2B5EF4-FFF2-40B4-BE49-F238E27FC236}">
                <a16:creationId xmlns:a16="http://schemas.microsoft.com/office/drawing/2014/main" id="{2A82BA7B-7F18-4204-8A31-2391F166B130}"/>
              </a:ext>
            </a:extLst>
          </p:cNvPr>
          <p:cNvSpPr>
            <a:spLocks xmlns:a="http://schemas.openxmlformats.org/drawingml/2006/main" noGrp="1"/>
          </p:cNvSpPr>
          <p:nvPr/>
        </p:nvSpPr>
        <p:spPr>
          <a:xfrm xmlns:a="http://schemas.openxmlformats.org/drawingml/2006/main">
            <a:off x="6286500" y="3133725"/>
            <a:ext cx="5314950" cy="1066800"/>
          </a:xfrm>
          <a:prstGeom xmlns:a="http://schemas.openxmlformats.org/drawingml/2006/main" prst="roundRect">
            <a:avLst>
              <a:gd name="adj" fmla="val 10714"/>
            </a:avLst>
          </a:prstGeom>
          <a:solidFill xmlns:a="http://schemas.openxmlformats.org/drawingml/2006/main">
            <a:srgbClr val="DFF8EF"/>
          </a:solidFill>
          <a:ln xmlns:a="http://schemas.openxmlformats.org/drawingml/2006/main" w="9525">
            <a:solidFill>
              <a:srgbClr val="4DD3A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REPAIR</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Inspect decision, verification, repair, and transfer.</a:t>
            </a:r>
          </a:p>
        </p:txBody>
      </p:sp>
      <p:cxnSp>
        <p:nvCxnSpPr>
          <p:cNvPr id="25" name=""/>
          <p:cNvCxnSpPr>
            <a:stCxn xmlns:a="http://schemas.openxmlformats.org/drawingml/2006/main" id="9" idx="3"/>
            <a:endCxn xmlns:a="http://schemas.openxmlformats.org/drawingml/2006/main" id="10" idx="1"/>
          </p:cNvCxnSpPr>
          <p:nvPr/>
        </p:nvCxnSpPr>
        <p:spPr>
          <a:xfrm xmlns:a="http://schemas.openxmlformats.org/drawingml/2006/main">
            <a:off x="4686300" y="3667125"/>
            <a:ext cx="1600200" cy="0"/>
          </a:xfrm>
          <a:prstGeom xmlns:a="http://schemas.openxmlformats.org/drawingml/2006/main" prst="straightConnector1">
            <a:avLst/>
          </a:prstGeom>
          <a:ln xmlns:a="http://schemas.openxmlformats.org/drawingml/2006/main" w="28575">
            <a:solidFill>
              <a:srgbClr val="A9B6CB"/>
            </a:solidFill>
            <a:prstDash val="solid"/>
            <a:tailEnd type="triangle" w="sm" len="sm"/>
          </a:ln>
        </p:spPr>
      </p:cxnSp>
      <p:sp>
        <p:nvSpPr>
          <p:cNvPr id="12" name="s6-shortcut-3">
            <a:extLst xmlns:a="http://schemas.openxmlformats.org/drawingml/2006/main">
              <a:ext uri="{FF2B5EF4-FFF2-40B4-BE49-F238E27FC236}">
                <a16:creationId xmlns:a16="http://schemas.microsoft.com/office/drawing/2014/main" id="{1B3AFA85-C9AC-4FAD-9EEC-BABB35F1540C}"/>
              </a:ext>
            </a:extLst>
          </p:cNvPr>
          <p:cNvSpPr>
            <a:spLocks xmlns:a="http://schemas.openxmlformats.org/drawingml/2006/main" noGrp="1"/>
          </p:cNvSpPr>
          <p:nvPr/>
        </p:nvSpPr>
        <p:spPr>
          <a:xfrm xmlns:a="http://schemas.openxmlformats.org/drawingml/2006/main">
            <a:off x="590550" y="4610100"/>
            <a:ext cx="4095750" cy="1066800"/>
          </a:xfrm>
          <a:prstGeom xmlns:a="http://schemas.openxmlformats.org/drawingml/2006/main" prst="roundRect">
            <a:avLst>
              <a:gd name="adj" fmla="val 10714"/>
            </a:avLst>
          </a:prstGeom>
          <a:solidFill xmlns:a="http://schemas.openxmlformats.org/drawingml/2006/main">
            <a:srgbClr val="FFE4E4"/>
          </a:solidFill>
          <a:ln xmlns:a="http://schemas.openxmlformats.org/drawingml/2006/main" w="9525">
            <a:solidFill>
              <a:srgbClr val="FF747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SHORTCUT 3</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Project-based means theory is unnecessary.</a:t>
            </a:r>
          </a:p>
        </p:txBody>
      </p:sp>
      <p:sp>
        <p:nvSpPr>
          <p:cNvPr id="13" name="s6-repair-3">
            <a:extLst xmlns:a="http://schemas.openxmlformats.org/drawingml/2006/main">
              <a:ext uri="{FF2B5EF4-FFF2-40B4-BE49-F238E27FC236}">
                <a16:creationId xmlns:a16="http://schemas.microsoft.com/office/drawing/2014/main" id="{D90A7FDD-8EA6-4C81-A6EB-8A9FA9358139}"/>
              </a:ext>
            </a:extLst>
          </p:cNvPr>
          <p:cNvSpPr>
            <a:spLocks xmlns:a="http://schemas.openxmlformats.org/drawingml/2006/main" noGrp="1"/>
          </p:cNvSpPr>
          <p:nvPr/>
        </p:nvSpPr>
        <p:spPr>
          <a:xfrm xmlns:a="http://schemas.openxmlformats.org/drawingml/2006/main">
            <a:off x="6286500" y="4610100"/>
            <a:ext cx="5314950" cy="1066800"/>
          </a:xfrm>
          <a:prstGeom xmlns:a="http://schemas.openxmlformats.org/drawingml/2006/main" prst="roundRect">
            <a:avLst>
              <a:gd name="adj" fmla="val 10714"/>
            </a:avLst>
          </a:prstGeom>
          <a:solidFill xmlns:a="http://schemas.openxmlformats.org/drawingml/2006/main">
            <a:srgbClr val="DFF8EF"/>
          </a:solidFill>
          <a:ln xmlns:a="http://schemas.openxmlformats.org/drawingml/2006/main" w="9525">
            <a:solidFill>
              <a:srgbClr val="4DD3A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REPAIR</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Use theory to explain behavior and guide repair.</a:t>
            </a:r>
          </a:p>
        </p:txBody>
      </p:sp>
      <p:cxnSp>
        <p:nvCxnSpPr>
          <p:cNvPr id="28" name=""/>
          <p:cNvCxnSpPr>
            <a:stCxn xmlns:a="http://schemas.openxmlformats.org/drawingml/2006/main" id="12" idx="3"/>
            <a:endCxn xmlns:a="http://schemas.openxmlformats.org/drawingml/2006/main" id="13" idx="1"/>
          </p:cNvCxnSpPr>
          <p:nvPr/>
        </p:nvCxnSpPr>
        <p:spPr>
          <a:xfrm xmlns:a="http://schemas.openxmlformats.org/drawingml/2006/main">
            <a:off x="4686300" y="5143500"/>
            <a:ext cx="1600200" cy="0"/>
          </a:xfrm>
          <a:prstGeom xmlns:a="http://schemas.openxmlformats.org/drawingml/2006/main" prst="straightConnector1">
            <a:avLst/>
          </a:prstGeom>
          <a:ln xmlns:a="http://schemas.openxmlformats.org/drawingml/2006/main" w="28575">
            <a:solidFill>
              <a:srgbClr val="A9B6CB"/>
            </a:solidFill>
            <a:prstDash val="solid"/>
            <a:tailEnd type="triangle" w="sm" len="sm"/>
          </a:ln>
        </p:spPr>
      </p:cxnSp>
    </p:spTree>
    <p:extLst>
      <p:ext uri="{BB962C8B-B14F-4D97-AF65-F5344CB8AC3E}">
        <p14:creationId xmlns:p14="http://schemas.microsoft.com/office/powerpoint/2010/main" val="856166236"/>
      </p:ext>
    </p:extLst>
  </p:cSld>
</p:sld>
</file>

<file path=ppt/slides/slide7.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9" name="s7-lesson-pill">
            <a:extLst xmlns:a="http://schemas.openxmlformats.org/drawingml/2006/main">
              <a:ext uri="{FF2B5EF4-FFF2-40B4-BE49-F238E27FC236}">
                <a16:creationId xmlns:a16="http://schemas.microsoft.com/office/drawing/2014/main" id="{C6A67643-E36E-4A1D-B52D-62020C949567}"/>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ORI-004  •  ORIENTATION</a:t>
            </a:r>
          </a:p>
        </p:txBody>
      </p:sp>
      <p:sp>
        <p:nvSpPr>
          <p:cNvPr id="2" name="s7-title">
            <a:extLst xmlns:a="http://schemas.openxmlformats.org/drawingml/2006/main">
              <a:ext uri="{FF2B5EF4-FFF2-40B4-BE49-F238E27FC236}">
                <a16:creationId xmlns:a16="http://schemas.microsoft.com/office/drawing/2014/main" id="{CDCCC36B-D960-40FC-ACED-039461CFBDA3}"/>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Practice: produce the evidence artifact</a:t>
            </a:r>
          </a:p>
        </p:txBody>
      </p:sp>
      <p:sp>
        <p:nvSpPr>
          <p:cNvPr id="3" name="s7-page">
            <a:extLst xmlns:a="http://schemas.openxmlformats.org/drawingml/2006/main">
              <a:ext uri="{FF2B5EF4-FFF2-40B4-BE49-F238E27FC236}">
                <a16:creationId xmlns:a16="http://schemas.microsoft.com/office/drawing/2014/main" id="{43407C97-6D33-4CC5-8A60-21AEF7990BF2}"/>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07 / 08</a:t>
            </a:r>
          </a:p>
        </p:txBody>
      </p:sp>
      <p:sp>
        <p:nvSpPr>
          <p:cNvPr id="4" name="s7-footer">
            <a:extLst xmlns:a="http://schemas.openxmlformats.org/drawingml/2006/main">
              <a:ext uri="{FF2B5EF4-FFF2-40B4-BE49-F238E27FC236}">
                <a16:creationId xmlns:a16="http://schemas.microsoft.com/office/drawing/2014/main" id="{F0EA3D10-E1DA-4B4E-8898-F5162C92C22F}"/>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7-footer-line">
            <a:extLst xmlns:a="http://schemas.openxmlformats.org/drawingml/2006/main">
              <a:ext uri="{FF2B5EF4-FFF2-40B4-BE49-F238E27FC236}">
                <a16:creationId xmlns:a16="http://schemas.microsoft.com/office/drawing/2014/main" id="{CF935FE9-C6BD-472C-B808-8B9F7329BE31}"/>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7-prompt">
            <a:extLst xmlns:a="http://schemas.openxmlformats.org/drawingml/2006/main">
              <a:ext uri="{FF2B5EF4-FFF2-40B4-BE49-F238E27FC236}">
                <a16:creationId xmlns:a16="http://schemas.microsoft.com/office/drawing/2014/main" id="{C999F69D-F761-467C-8618-D31BA6B2E7AC}"/>
              </a:ext>
            </a:extLst>
          </p:cNvPr>
          <p:cNvSpPr>
            <a:spLocks xmlns:a="http://schemas.openxmlformats.org/drawingml/2006/main" noGrp="1"/>
          </p:cNvSpPr>
          <p:nvPr/>
        </p:nvSpPr>
        <p:spPr>
          <a:xfrm xmlns:a="http://schemas.openxmlformats.org/drawingml/2006/main">
            <a:off x="590550" y="1695450"/>
            <a:ext cx="4572000" cy="3619500"/>
          </a:xfrm>
          <a:prstGeom xmlns:a="http://schemas.openxmlformats.org/drawingml/2006/main" prst="roundRect">
            <a:avLst>
              <a:gd name="adj" fmla="val 3158"/>
            </a:avLst>
          </a:prstGeom>
          <a:solidFill xmlns:a="http://schemas.openxmlformats.org/drawingml/2006/main">
            <a:srgbClr val="121C32"/>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YOUR TASK</a:t>
            </a:r>
          </a:p>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Design one Learning Evidence Loop for a small programming capability.</a:t>
            </a:r>
          </a:p>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Artifact</a:t>
            </a:r>
          </a:p>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Learning Evidence Loop</a:t>
            </a:r>
          </a:p>
        </p:txBody>
      </p:sp>
      <p:sp>
        <p:nvSpPr>
          <p:cNvPr id="7" name="s7-fields">
            <a:extLst xmlns:a="http://schemas.openxmlformats.org/drawingml/2006/main">
              <a:ext uri="{FF2B5EF4-FFF2-40B4-BE49-F238E27FC236}">
                <a16:creationId xmlns:a16="http://schemas.microsoft.com/office/drawing/2014/main" id="{5566706C-CA69-4E8F-8DB3-6D46C4436918}"/>
              </a:ext>
            </a:extLst>
          </p:cNvPr>
          <p:cNvSpPr>
            <a:spLocks xmlns:a="http://schemas.openxmlformats.org/drawingml/2006/main" noGrp="1"/>
          </p:cNvSpPr>
          <p:nvPr/>
        </p:nvSpPr>
        <p:spPr>
          <a:xfrm xmlns:a="http://schemas.openxmlformats.org/drawingml/2006/main">
            <a:off x="5695950" y="1695450"/>
            <a:ext cx="5905500" cy="3619500"/>
          </a:xfrm>
          <a:prstGeom xmlns:a="http://schemas.openxmlformats.org/drawingml/2006/main" prst="roundRect">
            <a:avLst>
              <a:gd name="adj" fmla="val 3158"/>
            </a:avLst>
          </a:prstGeom>
          <a:solidFill xmlns:a="http://schemas.openxmlformats.org/drawingml/2006/main">
            <a:srgbClr val="FFFFFF"/>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14213D"/>
                </a:solidFill>
                <a:latin typeface="Bitstream Charter"/>
                <a:ea typeface="Bitstream Charter"/>
                <a:cs typeface="Bitstream Charter"/>
              </a:defRPr>
            </a:pPr>
            <a:r>
              <a:rPr sz="1575" b="1">
                <a:solidFill>
                  <a:srgbClr val="14213D"/>
                </a:solidFill>
                <a:latin typeface="Bitstream Charter"/>
                <a:ea typeface="Bitstream Charter"/>
                <a:cs typeface="Bitstream Charter"/>
              </a:rPr>
              <a:t>CAPTURE THESE FIELDS</a:t>
            </a:r>
          </a:p>
          <a:p xmlns:a="http://schemas.openxmlformats.org/drawingml/2006/main">
            <a:pPr marL="266700" indent="-139700" algn="l">
              <a:spcAft>
                <a:spcPts val="550"/>
              </a:spcAft>
              <a:buChar char="•"/>
              <a:defRPr sz="1575">
                <a:solidFill>
                  <a:srgbClr val="14213D"/>
                </a:solidFill>
                <a:latin typeface="Bitstream Charter"/>
                <a:ea typeface="Bitstream Charter"/>
                <a:cs typeface="Bitstream Charter"/>
              </a:defRPr>
            </a:pPr>
            <a:r>
              <a:rPr sz="1575">
                <a:solidFill>
                  <a:srgbClr val="14213D"/>
                </a:solidFill>
                <a:latin typeface="Bitstream Charter"/>
                <a:ea typeface="Bitstream Charter"/>
                <a:cs typeface="Bitstream Charter"/>
              </a:rPr>
              <a:t>One observable outcome</a:t>
            </a:r>
          </a:p>
          <a:p xmlns:a="http://schemas.openxmlformats.org/drawingml/2006/main">
            <a:pPr marL="266700" indent="-139700" algn="l">
              <a:spcAft>
                <a:spcPts val="550"/>
              </a:spcAft>
              <a:buChar char="•"/>
              <a:defRPr sz="1575">
                <a:solidFill>
                  <a:srgbClr val="14213D"/>
                </a:solidFill>
                <a:latin typeface="Bitstream Charter"/>
                <a:ea typeface="Bitstream Charter"/>
                <a:cs typeface="Bitstream Charter"/>
              </a:defRPr>
            </a:pPr>
            <a:r>
              <a:rPr sz="1575">
                <a:solidFill>
                  <a:srgbClr val="14213D"/>
                </a:solidFill>
                <a:latin typeface="Bitstream Charter"/>
                <a:ea typeface="Bitstream Charter"/>
                <a:cs typeface="Bitstream Charter"/>
              </a:rPr>
              <a:t>Minimal artifact</a:t>
            </a:r>
          </a:p>
          <a:p xmlns:a="http://schemas.openxmlformats.org/drawingml/2006/main">
            <a:pPr marL="266700" indent="-139700" algn="l">
              <a:spcAft>
                <a:spcPts val="550"/>
              </a:spcAft>
              <a:buChar char="•"/>
              <a:defRPr sz="1575">
                <a:solidFill>
                  <a:srgbClr val="14213D"/>
                </a:solidFill>
                <a:latin typeface="Bitstream Charter"/>
                <a:ea typeface="Bitstream Charter"/>
                <a:cs typeface="Bitstream Charter"/>
              </a:defRPr>
            </a:pPr>
            <a:r>
              <a:rPr sz="1575">
                <a:solidFill>
                  <a:srgbClr val="14213D"/>
                </a:solidFill>
                <a:latin typeface="Bitstream Charter"/>
                <a:ea typeface="Bitstream Charter"/>
                <a:cs typeface="Bitstream Charter"/>
              </a:rPr>
              <a:t>Feedback and likely failure</a:t>
            </a:r>
          </a:p>
          <a:p xmlns:a="http://schemas.openxmlformats.org/drawingml/2006/main">
            <a:pPr marL="266700" indent="-139700" algn="l">
              <a:spcAft>
                <a:spcPts val="550"/>
              </a:spcAft>
              <a:buChar char="•"/>
              <a:defRPr sz="1575">
                <a:solidFill>
                  <a:srgbClr val="14213D"/>
                </a:solidFill>
                <a:latin typeface="Bitstream Charter"/>
                <a:ea typeface="Bitstream Charter"/>
                <a:cs typeface="Bitstream Charter"/>
              </a:defRPr>
            </a:pPr>
            <a:r>
              <a:rPr sz="1575">
                <a:solidFill>
                  <a:srgbClr val="14213D"/>
                </a:solidFill>
                <a:latin typeface="Bitstream Charter"/>
                <a:ea typeface="Bitstream Charter"/>
                <a:cs typeface="Bitstream Charter"/>
              </a:rPr>
              <a:t>Repair plus changed-context transfer</a:t>
            </a:r>
          </a:p>
        </p:txBody>
      </p:sp>
      <p:sp>
        <p:nvSpPr>
          <p:cNvPr id="8" name="s7-bar">
            <a:extLst xmlns:a="http://schemas.openxmlformats.org/drawingml/2006/main">
              <a:ext uri="{FF2B5EF4-FFF2-40B4-BE49-F238E27FC236}">
                <a16:creationId xmlns:a16="http://schemas.microsoft.com/office/drawing/2014/main" id="{2593FD3F-CEE8-4A46-8FB8-15B234456E2C}"/>
              </a:ext>
            </a:extLst>
          </p:cNvPr>
          <p:cNvSpPr>
            <a:spLocks xmlns:a="http://schemas.openxmlformats.org/drawingml/2006/main" noGrp="1"/>
          </p:cNvSpPr>
          <p:nvPr/>
        </p:nvSpPr>
        <p:spPr>
          <a:xfrm xmlns:a="http://schemas.openxmlformats.org/drawingml/2006/main">
            <a:off x="1524000" y="5562600"/>
            <a:ext cx="9144000" cy="628650"/>
          </a:xfrm>
          <a:prstGeom xmlns:a="http://schemas.openxmlformats.org/drawingml/2006/main" prst="roundRect">
            <a:avLst>
              <a:gd name="adj" fmla="val 18182"/>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Acceptance evidence: Bounded outcome + inspectable artifact + repair evidence + changed-context transfer</a:t>
            </a:r>
          </a:p>
        </p:txBody>
      </p:sp>
    </p:spTree>
    <p:extLst>
      <p:ext uri="{BB962C8B-B14F-4D97-AF65-F5344CB8AC3E}">
        <p14:creationId xmlns:p14="http://schemas.microsoft.com/office/powerpoint/2010/main" val="1930482873"/>
      </p:ext>
    </p:extLst>
  </p:cSld>
</p:sld>
</file>

<file path=ppt/slides/slide8.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1" name="s8-lesson-pill">
            <a:extLst xmlns:a="http://schemas.openxmlformats.org/drawingml/2006/main">
              <a:ext uri="{FF2B5EF4-FFF2-40B4-BE49-F238E27FC236}">
                <a16:creationId xmlns:a16="http://schemas.microsoft.com/office/drawing/2014/main" id="{9BA42BBE-7DF0-4DFF-9E70-92C24D5CB6F9}"/>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ORI-004  •  ORIENTATION</a:t>
            </a:r>
          </a:p>
        </p:txBody>
      </p:sp>
      <p:sp>
        <p:nvSpPr>
          <p:cNvPr id="2" name="s8-title">
            <a:extLst xmlns:a="http://schemas.openxmlformats.org/drawingml/2006/main">
              <a:ext uri="{FF2B5EF4-FFF2-40B4-BE49-F238E27FC236}">
                <a16:creationId xmlns:a16="http://schemas.microsoft.com/office/drawing/2014/main" id="{8597EAF9-F6B0-4CD1-B7E5-3B0C44F3DE5A}"/>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Transfer, limits, and next action</a:t>
            </a:r>
          </a:p>
        </p:txBody>
      </p:sp>
      <p:sp>
        <p:nvSpPr>
          <p:cNvPr id="3" name="s8-page">
            <a:extLst xmlns:a="http://schemas.openxmlformats.org/drawingml/2006/main">
              <a:ext uri="{FF2B5EF4-FFF2-40B4-BE49-F238E27FC236}">
                <a16:creationId xmlns:a16="http://schemas.microsoft.com/office/drawing/2014/main" id="{6D41D6B3-8EB6-4A44-9D12-F5CC9D8D2921}"/>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08 / 08</a:t>
            </a:r>
          </a:p>
        </p:txBody>
      </p:sp>
      <p:sp>
        <p:nvSpPr>
          <p:cNvPr id="4" name="s8-footer">
            <a:extLst xmlns:a="http://schemas.openxmlformats.org/drawingml/2006/main">
              <a:ext uri="{FF2B5EF4-FFF2-40B4-BE49-F238E27FC236}">
                <a16:creationId xmlns:a16="http://schemas.microsoft.com/office/drawing/2014/main" id="{155295A0-4464-4757-B8AD-61B71E716533}"/>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8-footer-line">
            <a:extLst xmlns:a="http://schemas.openxmlformats.org/drawingml/2006/main">
              <a:ext uri="{FF2B5EF4-FFF2-40B4-BE49-F238E27FC236}">
                <a16:creationId xmlns:a16="http://schemas.microsoft.com/office/drawing/2014/main" id="{D13D06EF-D5AC-4A42-9B77-10BC81202DDD}"/>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8-transfer">
            <a:extLst xmlns:a="http://schemas.openxmlformats.org/drawingml/2006/main">
              <a:ext uri="{FF2B5EF4-FFF2-40B4-BE49-F238E27FC236}">
                <a16:creationId xmlns:a16="http://schemas.microsoft.com/office/drawing/2014/main" id="{072C5970-26CC-4106-A059-92D61A5DB7C5}"/>
              </a:ext>
            </a:extLst>
          </p:cNvPr>
          <p:cNvSpPr>
            <a:spLocks xmlns:a="http://schemas.openxmlformats.org/drawingml/2006/main" noGrp="1"/>
          </p:cNvSpPr>
          <p:nvPr/>
        </p:nvSpPr>
        <p:spPr>
          <a:xfrm xmlns:a="http://schemas.openxmlformats.org/drawingml/2006/main">
            <a:off x="857250" y="1666875"/>
            <a:ext cx="10477500" cy="1428750"/>
          </a:xfrm>
          <a:prstGeom xmlns:a="http://schemas.openxmlformats.org/drawingml/2006/main" prst="roundRect">
            <a:avLst>
              <a:gd name="adj" fmla="val 8000"/>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650">
                <a:solidFill>
                  <a:srgbClr val="F4F7FB"/>
                </a:solidFill>
                <a:latin typeface="Bitstream Charter"/>
                <a:ea typeface="Bitstream Charter"/>
                <a:cs typeface="Bitstream Charter"/>
              </a:defRPr>
            </a:pPr>
            <a:r>
              <a:rPr sz="1650" b="1">
                <a:solidFill>
                  <a:srgbClr val="F4F7FB"/>
                </a:solidFill>
                <a:latin typeface="Bitstream Charter"/>
                <a:ea typeface="Bitstream Charter"/>
                <a:cs typeface="Bitstream Charter"/>
              </a:rPr>
              <a:t>CHANGED-CONTEXT CHALLENGE</a:t>
            </a:r>
          </a:p>
          <a:p xmlns:a="http://schemas.openxmlformats.org/drawingml/2006/main">
            <a:pPr algn="ctr">
              <a:defRPr sz="1650">
                <a:solidFill>
                  <a:srgbClr val="F4F7FB"/>
                </a:solidFill>
                <a:latin typeface="Bitstream Charter"/>
                <a:ea typeface="Bitstream Charter"/>
                <a:cs typeface="Bitstream Charter"/>
              </a:defRPr>
            </a:pPr>
            <a:r>
              <a:rPr sz="1650" b="1">
                <a:solidFill>
                  <a:srgbClr val="F4F7FB"/>
                </a:solidFill>
                <a:latin typeface="Bitstream Charter"/>
                <a:ea typeface="Bitstream Charter"/>
                <a:cs typeface="Bitstream Charter"/>
              </a:rPr>
              <a:t>Move the same skill to new data, constraints, or context without copying the worked example.</a:t>
            </a:r>
          </a:p>
        </p:txBody>
      </p:sp>
      <p:sp>
        <p:nvSpPr>
          <p:cNvPr id="7" name="s8-q-1">
            <a:extLst xmlns:a="http://schemas.openxmlformats.org/drawingml/2006/main">
              <a:ext uri="{FF2B5EF4-FFF2-40B4-BE49-F238E27FC236}">
                <a16:creationId xmlns:a16="http://schemas.microsoft.com/office/drawing/2014/main" id="{28FD8889-9F0D-4A56-B701-E8186A9518EE}"/>
              </a:ext>
            </a:extLst>
          </p:cNvPr>
          <p:cNvSpPr>
            <a:spLocks xmlns:a="http://schemas.openxmlformats.org/drawingml/2006/main" noGrp="1"/>
          </p:cNvSpPr>
          <p:nvPr/>
        </p:nvSpPr>
        <p:spPr>
          <a:xfrm xmlns:a="http://schemas.openxmlformats.org/drawingml/2006/main">
            <a:off x="904875" y="3524250"/>
            <a:ext cx="3333750" cy="781050"/>
          </a:xfrm>
          <a:prstGeom xmlns:a="http://schemas.openxmlformats.org/drawingml/2006/main" prst="roundRect">
            <a:avLst>
              <a:gd name="adj" fmla="val 50000"/>
            </a:avLst>
          </a:prstGeom>
          <a:solidFill xmlns:a="http://schemas.openxmlformats.org/drawingml/2006/main">
            <a:srgbClr val="DDF8FC"/>
          </a:solidFill>
          <a:ln xmlns:a="http://schemas.openxmlformats.org/drawingml/2006/main" w="9525">
            <a:solidFill>
              <a:srgbClr val="46D3E6"/>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stays invariant?</a:t>
            </a:r>
          </a:p>
        </p:txBody>
      </p:sp>
      <p:sp>
        <p:nvSpPr>
          <p:cNvPr id="8" name="s8-q-2">
            <a:extLst xmlns:a="http://schemas.openxmlformats.org/drawingml/2006/main">
              <a:ext uri="{FF2B5EF4-FFF2-40B4-BE49-F238E27FC236}">
                <a16:creationId xmlns:a16="http://schemas.microsoft.com/office/drawing/2014/main" id="{E2B40627-586E-47EE-9F38-BEC5D86EBDEF}"/>
              </a:ext>
            </a:extLst>
          </p:cNvPr>
          <p:cNvSpPr>
            <a:spLocks xmlns:a="http://schemas.openxmlformats.org/drawingml/2006/main" noGrp="1"/>
          </p:cNvSpPr>
          <p:nvPr/>
        </p:nvSpPr>
        <p:spPr>
          <a:xfrm xmlns:a="http://schemas.openxmlformats.org/drawingml/2006/main">
            <a:off x="4619625" y="3524250"/>
            <a:ext cx="3333750" cy="781050"/>
          </a:xfrm>
          <a:prstGeom xmlns:a="http://schemas.openxmlformats.org/drawingml/2006/main" prst="roundRect">
            <a:avLst>
              <a:gd name="adj" fmla="val 50000"/>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changes materially?</a:t>
            </a:r>
          </a:p>
        </p:txBody>
      </p:sp>
      <p:sp>
        <p:nvSpPr>
          <p:cNvPr id="9" name="s8-q-3">
            <a:extLst xmlns:a="http://schemas.openxmlformats.org/drawingml/2006/main">
              <a:ext uri="{FF2B5EF4-FFF2-40B4-BE49-F238E27FC236}">
                <a16:creationId xmlns:a16="http://schemas.microsoft.com/office/drawing/2014/main" id="{39E7D4CF-3870-40CA-A1B1-4D671F38F397}"/>
              </a:ext>
            </a:extLst>
          </p:cNvPr>
          <p:cNvSpPr>
            <a:spLocks xmlns:a="http://schemas.openxmlformats.org/drawingml/2006/main" noGrp="1"/>
          </p:cNvSpPr>
          <p:nvPr/>
        </p:nvSpPr>
        <p:spPr>
          <a:xfrm xmlns:a="http://schemas.openxmlformats.org/drawingml/2006/main">
            <a:off x="8334375" y="3524250"/>
            <a:ext cx="3333750" cy="781050"/>
          </a:xfrm>
          <a:prstGeom xmlns:a="http://schemas.openxmlformats.org/drawingml/2006/main" prst="roundRect">
            <a:avLst>
              <a:gd name="adj" fmla="val 50000"/>
            </a:avLst>
          </a:prstGeom>
          <a:solidFill xmlns:a="http://schemas.openxmlformats.org/drawingml/2006/main">
            <a:srgbClr val="DDF8FC"/>
          </a:solidFill>
          <a:ln xmlns:a="http://schemas.openxmlformats.org/drawingml/2006/main" w="9525">
            <a:solidFill>
              <a:srgbClr val="46D3E6"/>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evidence closes the loop?</a:t>
            </a:r>
          </a:p>
        </p:txBody>
      </p:sp>
      <p:sp>
        <p:nvSpPr>
          <p:cNvPr id="10" name="s8-next">
            <a:extLst xmlns:a="http://schemas.openxmlformats.org/drawingml/2006/main">
              <a:ext uri="{FF2B5EF4-FFF2-40B4-BE49-F238E27FC236}">
                <a16:creationId xmlns:a16="http://schemas.microsoft.com/office/drawing/2014/main" id="{E062C384-884D-4E1F-BCB3-CDB2D8A90197}"/>
              </a:ext>
            </a:extLst>
          </p:cNvPr>
          <p:cNvSpPr>
            <a:spLocks xmlns:a="http://schemas.openxmlformats.org/drawingml/2006/main" noGrp="1"/>
          </p:cNvSpPr>
          <p:nvPr/>
        </p:nvSpPr>
        <p:spPr>
          <a:xfrm xmlns:a="http://schemas.openxmlformats.org/drawingml/2006/main">
            <a:off x="857250" y="4857750"/>
            <a:ext cx="10477500" cy="1190625"/>
          </a:xfrm>
          <a:prstGeom xmlns:a="http://schemas.openxmlformats.org/drawingml/2006/main" prst="roundRect">
            <a:avLst>
              <a:gd name="adj" fmla="val 9600"/>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NEXT ACTION</a:t>
            </a:r>
            <a:r>
              <a:rPr sz="1425" b="1">
                <a:solidFill>
                  <a:srgbClr val="F4F7FB"/>
                </a:solidFill>
                <a:latin typeface="Bitstream Charter"/>
                <a:ea typeface="Bitstream Charter"/>
                <a:cs typeface="Bitstream Charter"/>
              </a:rPr>
              <a:t>  Shrink the next project until every part exposes the target capability.</a:t>
            </a:r>
          </a:p>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NON-CLAIM</a:t>
            </a:r>
            <a:r>
              <a:rPr sz="1425">
                <a:solidFill>
                  <a:srgbClr val="F4F7FB"/>
                </a:solidFill>
                <a:latin typeface="Bitstream Charter"/>
                <a:ea typeface="Bitstream Charter"/>
                <a:cs typeface="Bitstream Charter"/>
              </a:rPr>
              <a:t>  Project size and completion do not, by themselves, prove learning or mastery.</a:t>
            </a:r>
          </a:p>
        </p:txBody>
      </p:sp>
    </p:spTree>
    <p:extLst>
      <p:ext uri="{BB962C8B-B14F-4D97-AF65-F5344CB8AC3E}">
        <p14:creationId xmlns:p14="http://schemas.microsoft.com/office/powerpoint/2010/main" val="112638131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2026-09-19T23:31:17.2910000Z</dcterms:created>
  <dcterms:modified xsi:type="dcterms:W3CDTF">2026-09-19T23:31:17.2910000Z</dcterms:modified>
</coreProperties>
</file>