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252370f78474ff3" /><Relationship Type="http://schemas.openxmlformats.org/officeDocument/2006/relationships/extended-properties" Target="/docProps/app.xml" Id="R904cf0060c8144af" /><Relationship Type="http://schemas.openxmlformats.org/officeDocument/2006/relationships/officeDocument" Target="/ppt/presentation.xml" Id="Rf0a07c5fbf2a4fc4" /></Relationships>
</file>

<file path=ppt/presentation.xml><?xml version="1.0" encoding="utf-8"?>
<p:presentation xmlns:p="http://schemas.openxmlformats.org/presentationml/2006/main">
  <p:sldMasterIdLst>
    <p:sldMasterId xmlns:r="http://schemas.openxmlformats.org/officeDocument/2006/relationships" id="2147483648" r:id="Rdc186067b6b64b1c"/>
  </p:sldMasterIdLst>
  <p:notesMasterIdLst>
    <p:notesMasterId xmlns:r="http://schemas.openxmlformats.org/officeDocument/2006/relationships" r:id="R2f1eab524153498f"/>
  </p:notesMasterIdLst>
  <p:sldIdLst>
    <p:sldId xmlns:r="http://schemas.openxmlformats.org/officeDocument/2006/relationships" id="256" r:id="Rea9edbb5865a4708"/>
    <p:sldId xmlns:r="http://schemas.openxmlformats.org/officeDocument/2006/relationships" id="257" r:id="Rbd1aa5ad31bf44b8"/>
    <p:sldId xmlns:r="http://schemas.openxmlformats.org/officeDocument/2006/relationships" id="258" r:id="Rb8867bf8513544ae"/>
    <p:sldId xmlns:r="http://schemas.openxmlformats.org/officeDocument/2006/relationships" id="259" r:id="R1bc2cdacc33d44d2"/>
    <p:sldId xmlns:r="http://schemas.openxmlformats.org/officeDocument/2006/relationships" id="260" r:id="Rc01184cfdb50437b"/>
    <p:sldId xmlns:r="http://schemas.openxmlformats.org/officeDocument/2006/relationships" id="261" r:id="R2b538bd976b54d96"/>
    <p:sldId xmlns:r="http://schemas.openxmlformats.org/officeDocument/2006/relationships" id="262" r:id="Rf26f523508b74561"/>
    <p:sldId xmlns:r="http://schemas.openxmlformats.org/officeDocument/2006/relationships" id="263" r:id="R671240fb22984a2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3271dbf37e54d7e" /><Relationship Type="http://schemas.openxmlformats.org/officeDocument/2006/relationships/slideMaster" Target="/ppt/slideMasters/slideMaster1.xml" Id="Rdc186067b6b64b1c" /><Relationship Type="http://schemas.openxmlformats.org/officeDocument/2006/relationships/notesMaster" Target="/ppt/notesMasters/notesMaster1.xml" Id="R2f1eab524153498f" /><Relationship Type="http://schemas.openxmlformats.org/officeDocument/2006/relationships/presProps" Target="/ppt/presProps.xml" Id="R5fee39b9e88c4066" /><Relationship Type="http://schemas.openxmlformats.org/officeDocument/2006/relationships/tableStyles" Target="/ppt/tableStyles.xml" Id="Rdfd0d7d9b2624dc7" /><Relationship Type="http://schemas.openxmlformats.org/officeDocument/2006/relationships/slide" Target="/ppt/slides/slide1.xml" Id="Rea9edbb5865a4708" /><Relationship Type="http://schemas.openxmlformats.org/officeDocument/2006/relationships/slide" Target="/ppt/slides/slide2.xml" Id="Rbd1aa5ad31bf44b8" /><Relationship Type="http://schemas.openxmlformats.org/officeDocument/2006/relationships/slide" Target="/ppt/slides/slide3.xml" Id="Rb8867bf8513544ae" /><Relationship Type="http://schemas.openxmlformats.org/officeDocument/2006/relationships/slide" Target="/ppt/slides/slide4.xml" Id="R1bc2cdacc33d44d2" /><Relationship Type="http://schemas.openxmlformats.org/officeDocument/2006/relationships/slide" Target="/ppt/slides/slide5.xml" Id="Rc01184cfdb50437b" /><Relationship Type="http://schemas.openxmlformats.org/officeDocument/2006/relationships/slide" Target="/ppt/slides/slide6.xml" Id="R2b538bd976b54d96" /><Relationship Type="http://schemas.openxmlformats.org/officeDocument/2006/relationships/slide" Target="/ppt/slides/slide7.xml" Id="Rf26f523508b74561" /><Relationship Type="http://schemas.openxmlformats.org/officeDocument/2006/relationships/slide" Target="/ppt/slides/slide8.xml" Id="R671240fb22984a2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d39e7fa2b346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2173b2216be409b" /><Relationship Type="http://schemas.openxmlformats.org/officeDocument/2006/relationships/notesMaster" Target="/ppt/notesMasters/notesMaster1.xml" Id="R0a64098b166a42bf" /></Relationships>
</file>

<file path=ppt/notesSlides/_rels/notesSlide2.xml.rels>&#65279;<?xml version="1.0" encoding="utf-8"?><Relationships xmlns="http://schemas.openxmlformats.org/package/2006/relationships"><Relationship Type="http://schemas.openxmlformats.org/officeDocument/2006/relationships/slide" Target="/ppt/slides/slide2.xml" Id="R63eff4a9ab664ef9" /><Relationship Type="http://schemas.openxmlformats.org/officeDocument/2006/relationships/notesMaster" Target="/ppt/notesMasters/notesMaster1.xml" Id="R31acd57b17784e9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3f12b5665474c08" /><Relationship Type="http://schemas.openxmlformats.org/officeDocument/2006/relationships/notesMaster" Target="/ppt/notesMasters/notesMaster1.xml" Id="Rfd8eb292851d41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7acfb43a094658" /><Relationship Type="http://schemas.openxmlformats.org/officeDocument/2006/relationships/notesMaster" Target="/ppt/notesMasters/notesMaster1.xml" Id="Rb421e196932148ed" /></Relationships>
</file>

<file path=ppt/notesSlides/_rels/notesSlide5.xml.rels>&#65279;<?xml version="1.0" encoding="utf-8"?><Relationships xmlns="http://schemas.openxmlformats.org/package/2006/relationships"><Relationship Type="http://schemas.openxmlformats.org/officeDocument/2006/relationships/slide" Target="/ppt/slides/slide5.xml" Id="Rf652fe5ff8b441c6" /><Relationship Type="http://schemas.openxmlformats.org/officeDocument/2006/relationships/notesMaster" Target="/ppt/notesMasters/notesMaster1.xml" Id="R322d89548f9d4015" /></Relationships>
</file>

<file path=ppt/notesSlides/_rels/notesSlide6.xml.rels>&#65279;<?xml version="1.0" encoding="utf-8"?><Relationships xmlns="http://schemas.openxmlformats.org/package/2006/relationships"><Relationship Type="http://schemas.openxmlformats.org/officeDocument/2006/relationships/slide" Target="/ppt/slides/slide6.xml" Id="Rba9792aaabdd4ad4" /><Relationship Type="http://schemas.openxmlformats.org/officeDocument/2006/relationships/notesMaster" Target="/ppt/notesMasters/notesMaster1.xml" Id="R2f1cfdd4def84760" /></Relationships>
</file>

<file path=ppt/notesSlides/_rels/notesSlide7.xml.rels>&#65279;<?xml version="1.0" encoding="utf-8"?><Relationships xmlns="http://schemas.openxmlformats.org/package/2006/relationships"><Relationship Type="http://schemas.openxmlformats.org/officeDocument/2006/relationships/slide" Target="/ppt/slides/slide7.xml" Id="R83c22c8b93ee4996" /><Relationship Type="http://schemas.openxmlformats.org/officeDocument/2006/relationships/notesMaster" Target="/ppt/notesMasters/notesMaster1.xml" Id="Rf6619af22a304fda" /></Relationships>
</file>

<file path=ppt/notesSlides/_rels/notesSlide8.xml.rels>&#65279;<?xml version="1.0" encoding="utf-8"?><Relationships xmlns="http://schemas.openxmlformats.org/package/2006/relationships"><Relationship Type="http://schemas.openxmlformats.org/officeDocument/2006/relationships/slide" Target="/ppt/slides/slide8.xml" Id="Rf1e4a3a7432a4f72" /><Relationship Type="http://schemas.openxmlformats.org/officeDocument/2006/relationships/notesMaster" Target="/ppt/notesMasters/notesMaster1.xml" Id="Rac7da437c7794d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Open with the question: “Can AI propose the work without owning correctness or the decision?” Ask learners to commit to a preliminary answer before you explain the model. Frame the session as a decision-and-evidence exercise, not a promotional overview. The intended output is the AI Delegation Boundary; the deck is only a teaching aid and never replaces the canonical lesson. Source: MAKNOW_LESSON_ORI-003_v1.0.0/content/en-US.md, opening and first-screen framing.</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State the bounded outcome in plain language, then name the artifact learners must produce. Emphasize that the boundary is part of the evidence, not a disclaimer added at the end. Read the evidence bar aloud: Bounded task + access rule + independent oracle + accountable human decision. Ask which element would be easiest to omit and why that omission would weaken the decision. Sources: MAKNOW_LESSON_ORI-003_v1.0.0/lesson_bible.json (identity_scope and production_plan) and MAKNOW_LESSON_ORI-003_v1.0.0/content/en-US.md.</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Walk through the model in order and pause after each node. For every transition, ask what new information becomes available and what cannot yet be concluded. Use the guard statement—A fluent answer, generated test, or tool action remains a candidate until checked against an independent basis.—to stop learners from turning the model into an automatic scoring system. The diagram is editable so later facilitators can adapt examples without changing the invariant sequence. Source: MAKNOW_LESSON_ORI-003_v1.0.0/content/en-US.md, central model section.</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Treat the table as a decision surface, not a list to memorize. Compare two rows and ask which evidence signal actually changes the recommended action. Point out that every decision remains bounded; none of the rows supports a global claim about the learner or the whole technology. Invite learners to add a new row only if they can preserve the same evidence discipline. Source: MAKNOW_LESSON_ORI-003_v1.0.0/derived_text/tables/TBL-01.json.</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Narrate the case from left to right: scenario, evidence, then bounded decision. Do not jump directly from the learner description to the conclusion. Ask what additional evidence would overturn the decision and what the current evidence still cannot prove. The final boundary should feel operational: it tells the learner what must remain open. Sources: MAKNOW_LESSON_ORI-003_v1.0.0/content/en-US.md, worked example section, and MAKNOW_LESSON_ORI-003_v1.0.0/lesson_bible.json.</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Each shortcut is plausible because it reduces a hard judgment to an easy signal. Let learners explain why the shortcut is attractive before revealing the repair. The repair is deliberately small: it asks for claim-matched evidence, a narrower boundary, or a better probe. Close by asking which shortcut they personally use most often. Source: MAKNOW_LESSON_ORI-003_v1.0.0/content/en-US.md, failure modes and misconception repair.</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Give learners time to create the artifact rather than discussing it abstractly. Require all four capture fields and point to the acceptance evidence: Bounded task + access rule + independent oracle + accountable human decision. If a learner cannot decide, allow a bounded defer or need-more-evidence state when the lesson model supports it; do not force false certainty. Source: MAKNOW_LESSON_ORI-003_v1.0.0/content/en-US.md, guided and independent practice.</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MAKNOW ORI-003 — What Can AI Do in Programming—and What Should You Not Delegate to It?</a:t>
            </a:r>
          </a:p>
          <a:p xmlns:a="http://schemas.openxmlformats.org/drawingml/2006/main">
            <a:r>
              <a:t/>
            </a:r>
          </a:p>
          <a:p xmlns:a="http://schemas.openxmlformats.org/drawingml/2006/main">
            <a:r>
              <a:t>Use the changed-context challenge to test transfer. The learner should preserve the reasoning invariant while adapting the details, not copy the worked example. End with the next action: Write the boundary before giving the tool broad context or write capability. Re-state the non-claim so the final confidence stays proportional to the evidence. Sources: MAKNOW_LESSON_ORI-003_v1.0.0/content/en-US.md, assessment and transfer; Bible SHA-256 1b5343fe9c4927571ea28ef8f50b6c2f8a3699a3fa07c1ce893a62e659d29e3e.</a:t>
            </a:r>
          </a:p>
          <a:p xmlns:a="http://schemas.openxmlformats.org/drawingml/2006/main">
            <a:r>
              <a:t/>
            </a:r>
          </a:p>
          <a:p xmlns:a="http://schemas.openxmlformats.org/drawingml/2006/main">
            <a:r>
              <a:t>Source package: FINAL_LESSONS/MAKNOW_LESSON_ORI-003_v1.0.0.zip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796c8ace3649f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ef39c1f2ac44b12" /><Relationship Type="http://schemas.openxmlformats.org/officeDocument/2006/relationships/slideLayout" Target="/ppt/slideLayouts/slideLayout1.xml" Id="R99c983322762406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9c983322762406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7bb3c6a2bca455e" /><Relationship Type="http://schemas.openxmlformats.org/officeDocument/2006/relationships/notesSlide" Target="/ppt/notesSlides/notesSlide1.xml" Id="R3c0f73ad82d745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628cd55430c4bfb" /><Relationship Type="http://schemas.openxmlformats.org/officeDocument/2006/relationships/notesSlide" Target="/ppt/notesSlides/notesSlide2.xml" Id="R02c48b228ba045b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764001d30744dfb" /><Relationship Type="http://schemas.openxmlformats.org/officeDocument/2006/relationships/notesSlide" Target="/ppt/notesSlides/notesSlide3.xml" Id="R1825b7fe8d7f4b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8196112d0724d53" /><Relationship Type="http://schemas.openxmlformats.org/officeDocument/2006/relationships/notesSlide" Target="/ppt/notesSlides/notesSlide4.xml" Id="R99abe237eb9c44b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895a424064e4729" /><Relationship Type="http://schemas.openxmlformats.org/officeDocument/2006/relationships/notesSlide" Target="/ppt/notesSlides/notesSlide5.xml" Id="R380bf7f73f67497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831afc261024067" /><Relationship Type="http://schemas.openxmlformats.org/officeDocument/2006/relationships/notesSlide" Target="/ppt/notesSlides/notesSlide6.xml" Id="Rd8658e9e241441d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4f410df6da34869" /><Relationship Type="http://schemas.openxmlformats.org/officeDocument/2006/relationships/notesSlide" Target="/ppt/notesSlides/notesSlide7.xml" Id="Rc981af660adb4be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901f7d759e341a8" /><Relationship Type="http://schemas.openxmlformats.org/officeDocument/2006/relationships/notesSlide" Target="/ppt/notesSlides/notesSlide8.xml" Id="Re6a9b30a628d4e87" /></Relationships>
</file>

<file path=ppt/slides/slide1.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6" name="s1-kicker">
            <a:extLst xmlns:a="http://schemas.openxmlformats.org/drawingml/2006/main">
              <a:ext uri="{FF2B5EF4-FFF2-40B4-BE49-F238E27FC236}">
                <a16:creationId xmlns:a16="http://schemas.microsoft.com/office/drawing/2014/main" id="{BD3EEB21-E85E-4C52-A6B0-FF756E5A3A03}"/>
              </a:ext>
            </a:extLst>
          </p:cNvPr>
          <p:cNvSpPr>
            <a:spLocks xmlns:a="http://schemas.openxmlformats.org/drawingml/2006/main" noGrp="1"/>
          </p:cNvSpPr>
          <p:nvPr/>
        </p:nvSpPr>
        <p:spPr>
          <a:xfrm xmlns:a="http://schemas.openxmlformats.org/drawingml/2006/main">
            <a:off x="609600" y="514350"/>
            <a:ext cx="4000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125" b="1">
                <a:solidFill>
                  <a:srgbClr val="46D3E6"/>
                </a:solidFill>
                <a:latin typeface="Bitstream Charter"/>
                <a:ea typeface="Bitstream Charter"/>
                <a:cs typeface="Bitstream Charter"/>
              </a:defRPr>
            </a:pPr>
            <a:r>
              <a:rPr sz="1125" b="1">
                <a:solidFill>
                  <a:srgbClr val="46D3E6"/>
                </a:solidFill>
                <a:latin typeface="Bitstream Charter"/>
                <a:ea typeface="Bitstream Charter"/>
                <a:cs typeface="Bitstream Charter"/>
              </a:rPr>
              <a:t>ORI-003  •  MAKNOW ORIENTATION</a:t>
            </a:r>
          </a:p>
        </p:txBody>
      </p:sp>
      <p:sp>
        <p:nvSpPr>
          <p:cNvPr id="2" name="s1-title">
            <a:extLst xmlns:a="http://schemas.openxmlformats.org/drawingml/2006/main">
              <a:ext uri="{FF2B5EF4-FFF2-40B4-BE49-F238E27FC236}">
                <a16:creationId xmlns:a16="http://schemas.microsoft.com/office/drawing/2014/main" id="{4BFCAB40-D6C5-4F76-9ABD-BEB7B16C8C35}"/>
              </a:ext>
            </a:extLst>
          </p:cNvPr>
          <p:cNvSpPr>
            <a:spLocks xmlns:a="http://schemas.openxmlformats.org/drawingml/2006/main" noGrp="1"/>
          </p:cNvSpPr>
          <p:nvPr/>
        </p:nvSpPr>
        <p:spPr>
          <a:xfrm xmlns:a="http://schemas.openxmlformats.org/drawingml/2006/main">
            <a:off x="609600" y="1352550"/>
            <a:ext cx="8953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3450" b="1">
                <a:solidFill>
                  <a:srgbClr val="F4F7FB"/>
                </a:solidFill>
                <a:latin typeface="Bitstream Charter"/>
                <a:ea typeface="Bitstream Charter"/>
                <a:cs typeface="Bitstream Charter"/>
              </a:defRPr>
            </a:pPr>
            <a:r>
              <a:rPr sz="3450" b="1">
                <a:solidFill>
                  <a:srgbClr val="F4F7FB"/>
                </a:solidFill>
                <a:latin typeface="Bitstream Charter"/>
                <a:ea typeface="Bitstream Charter"/>
                <a:cs typeface="Bitstream Charter"/>
              </a:rPr>
              <a:t>What Can AI Do in Programming—and What Should You Not Delegate to It?</a:t>
            </a:r>
          </a:p>
        </p:txBody>
      </p:sp>
      <p:sp>
        <p:nvSpPr>
          <p:cNvPr id="3" name="s1-question">
            <a:extLst xmlns:a="http://schemas.openxmlformats.org/drawingml/2006/main">
              <a:ext uri="{FF2B5EF4-FFF2-40B4-BE49-F238E27FC236}">
                <a16:creationId xmlns:a16="http://schemas.microsoft.com/office/drawing/2014/main" id="{359D648C-53A1-450C-8BEF-C1B2391C8284}"/>
              </a:ext>
            </a:extLst>
          </p:cNvPr>
          <p:cNvSpPr>
            <a:spLocks xmlns:a="http://schemas.openxmlformats.org/drawingml/2006/main" noGrp="1"/>
          </p:cNvSpPr>
          <p:nvPr/>
        </p:nvSpPr>
        <p:spPr>
          <a:xfrm xmlns:a="http://schemas.openxmlformats.org/drawingml/2006/main">
            <a:off x="647700" y="3524250"/>
            <a:ext cx="742950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1875" b="1">
                <a:solidFill>
                  <a:srgbClr val="F4B860"/>
                </a:solidFill>
                <a:latin typeface="Bitstream Charter"/>
                <a:ea typeface="Bitstream Charter"/>
                <a:cs typeface="Bitstream Charter"/>
              </a:defRPr>
            </a:pPr>
            <a:r>
              <a:rPr sz="1875" b="1">
                <a:solidFill>
                  <a:srgbClr val="F4B860"/>
                </a:solidFill>
                <a:latin typeface="Bitstream Charter"/>
                <a:ea typeface="Bitstream Charter"/>
                <a:cs typeface="Bitstream Charter"/>
              </a:rPr>
              <a:t>Can AI propose the work without owning correctness or the decision?</a:t>
            </a:r>
          </a:p>
        </p:txBody>
      </p:sp>
      <p:sp>
        <p:nvSpPr>
          <p:cNvPr id="4" name="s1-artifact">
            <a:extLst xmlns:a="http://schemas.openxmlformats.org/drawingml/2006/main">
              <a:ext uri="{FF2B5EF4-FFF2-40B4-BE49-F238E27FC236}">
                <a16:creationId xmlns:a16="http://schemas.microsoft.com/office/drawing/2014/main" id="{E1CDA998-8422-48F3-929F-5A3EF35E21CE}"/>
              </a:ext>
            </a:extLst>
          </p:cNvPr>
          <p:cNvSpPr>
            <a:spLocks xmlns:a="http://schemas.openxmlformats.org/drawingml/2006/main" noGrp="1"/>
          </p:cNvSpPr>
          <p:nvPr/>
        </p:nvSpPr>
        <p:spPr>
          <a:xfrm xmlns:a="http://schemas.openxmlformats.org/drawingml/2006/main">
            <a:off x="8715375" y="3429000"/>
            <a:ext cx="2857500" cy="2000250"/>
          </a:xfrm>
          <a:prstGeom xmlns:a="http://schemas.openxmlformats.org/drawingml/2006/main" prst="roundRect">
            <a:avLst>
              <a:gd name="adj" fmla="val 571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6"/>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BUILD THIS</a:t>
            </a:r>
          </a:p>
          <a:p xmlns:a="http://schemas.openxmlformats.org/drawingml/2006/main">
            <a:pPr algn="ctr">
              <a:defRPr sz="1725">
                <a:solidFill>
                  <a:srgbClr val="F4F7FB"/>
                </a:solidFill>
                <a:latin typeface="Bitstream Charter"/>
                <a:ea typeface="Bitstream Charter"/>
                <a:cs typeface="Bitstream Charter"/>
              </a:defRPr>
            </a:pPr>
            <a:r>
              <a:rPr sz="1725" b="1">
                <a:solidFill>
                  <a:srgbClr val="F4F7FB"/>
                </a:solidFill>
                <a:latin typeface="Bitstream Charter"/>
                <a:ea typeface="Bitstream Charter"/>
                <a:cs typeface="Bitstream Charter"/>
              </a:rPr>
              <a:t>AI Delegation Boundary</a:t>
            </a:r>
          </a:p>
        </p:txBody>
      </p:sp>
      <p:sp>
        <p:nvSpPr>
          <p:cNvPr id="5" name="s1-footer">
            <a:extLst xmlns:a="http://schemas.openxmlformats.org/drawingml/2006/main">
              <a:ext uri="{FF2B5EF4-FFF2-40B4-BE49-F238E27FC236}">
                <a16:creationId xmlns:a16="http://schemas.microsoft.com/office/drawing/2014/main" id="{90DB74F0-6DD7-4F74-9CBE-B362E1489BE6}"/>
              </a:ext>
            </a:extLst>
          </p:cNvPr>
          <p:cNvSpPr>
            <a:spLocks xmlns:a="http://schemas.openxmlformats.org/drawingml/2006/main" noGrp="1"/>
          </p:cNvSpPr>
          <p:nvPr/>
        </p:nvSpPr>
        <p:spPr>
          <a:xfrm xmlns:a="http://schemas.openxmlformats.org/drawingml/2006/main">
            <a:off x="609600" y="6191250"/>
            <a:ext cx="857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1050" b="0">
                <a:solidFill>
                  <a:srgbClr val="A9B6CB"/>
                </a:solidFill>
                <a:latin typeface="Bitstream Charter"/>
                <a:ea typeface="Bitstream Charter"/>
                <a:cs typeface="Bitstream Charter"/>
              </a:defRPr>
            </a:pPr>
            <a:r>
              <a:rPr sz="1050" b="0">
                <a:solidFill>
                  <a:srgbClr val="A9B6CB"/>
                </a:solidFill>
                <a:latin typeface="Bitstream Charter"/>
                <a:ea typeface="Bitstream Charter"/>
                <a:cs typeface="Bitstream Charter"/>
              </a:rPr>
              <a:t>English teaching deck • 8 slides • derived from the validated lesson package</a:t>
            </a:r>
          </a:p>
        </p:txBody>
      </p:sp>
    </p:spTree>
    <p:extLst>
      <p:ext uri="{BB962C8B-B14F-4D97-AF65-F5344CB8AC3E}">
        <p14:creationId xmlns:p14="http://schemas.microsoft.com/office/powerpoint/2010/main" val="401863797"/>
      </p:ext>
    </p:extLst>
  </p:cSld>
</p:sld>
</file>

<file path=ppt/slides/slide2.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0" name="s2-lesson-pill">
            <a:extLst xmlns:a="http://schemas.openxmlformats.org/drawingml/2006/main">
              <a:ext uri="{FF2B5EF4-FFF2-40B4-BE49-F238E27FC236}">
                <a16:creationId xmlns:a16="http://schemas.microsoft.com/office/drawing/2014/main" id="{D8C6B5C0-DA49-4ED7-8CA1-F778712CD3C8}"/>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ORI-003  •  ORIENTATION</a:t>
            </a:r>
          </a:p>
        </p:txBody>
      </p:sp>
      <p:sp>
        <p:nvSpPr>
          <p:cNvPr id="2" name="s2-title">
            <a:extLst xmlns:a="http://schemas.openxmlformats.org/drawingml/2006/main">
              <a:ext uri="{FF2B5EF4-FFF2-40B4-BE49-F238E27FC236}">
                <a16:creationId xmlns:a16="http://schemas.microsoft.com/office/drawing/2014/main" id="{CF163A7F-C087-4D6B-8EE0-AD3DB07885D4}"/>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Bounded outcome, artifact, and evidence bar</a:t>
            </a:r>
          </a:p>
        </p:txBody>
      </p:sp>
      <p:sp>
        <p:nvSpPr>
          <p:cNvPr id="3" name="s2-page">
            <a:extLst xmlns:a="http://schemas.openxmlformats.org/drawingml/2006/main">
              <a:ext uri="{FF2B5EF4-FFF2-40B4-BE49-F238E27FC236}">
                <a16:creationId xmlns:a16="http://schemas.microsoft.com/office/drawing/2014/main" id="{489D5C60-E295-418A-B5DF-1E38B612779E}"/>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02 / 08</a:t>
            </a:r>
          </a:p>
        </p:txBody>
      </p:sp>
      <p:sp>
        <p:nvSpPr>
          <p:cNvPr id="4" name="s2-footer">
            <a:extLst xmlns:a="http://schemas.openxmlformats.org/drawingml/2006/main">
              <a:ext uri="{FF2B5EF4-FFF2-40B4-BE49-F238E27FC236}">
                <a16:creationId xmlns:a16="http://schemas.microsoft.com/office/drawing/2014/main" id="{21067693-00B5-4267-86EA-869378CF43C8}"/>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2-footer-line">
            <a:extLst xmlns:a="http://schemas.openxmlformats.org/drawingml/2006/main">
              <a:ext uri="{FF2B5EF4-FFF2-40B4-BE49-F238E27FC236}">
                <a16:creationId xmlns:a16="http://schemas.microsoft.com/office/drawing/2014/main" id="{C75FCF43-8F56-4900-829E-967AEB1F2942}"/>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2-card-1">
            <a:extLst xmlns:a="http://schemas.openxmlformats.org/drawingml/2006/main">
              <a:ext uri="{FF2B5EF4-FFF2-40B4-BE49-F238E27FC236}">
                <a16:creationId xmlns:a16="http://schemas.microsoft.com/office/drawing/2014/main" id="{03039430-2F33-4EB1-9E79-5907FAFF9B04}"/>
              </a:ext>
            </a:extLst>
          </p:cNvPr>
          <p:cNvSpPr>
            <a:spLocks xmlns:a="http://schemas.openxmlformats.org/drawingml/2006/main" noGrp="1"/>
          </p:cNvSpPr>
          <p:nvPr/>
        </p:nvSpPr>
        <p:spPr>
          <a:xfrm xmlns:a="http://schemas.openxmlformats.org/drawingml/2006/main">
            <a:off x="59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OUTCOME</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Define what AI may do, see, and change; separate its candidate from independent evidence and human acceptance.</a:t>
            </a:r>
          </a:p>
        </p:txBody>
      </p:sp>
      <p:sp>
        <p:nvSpPr>
          <p:cNvPr id="7" name="s2-card-2">
            <a:extLst xmlns:a="http://schemas.openxmlformats.org/drawingml/2006/main">
              <a:ext uri="{FF2B5EF4-FFF2-40B4-BE49-F238E27FC236}">
                <a16:creationId xmlns:a16="http://schemas.microsoft.com/office/drawing/2014/main" id="{FE6E14FF-64AF-4195-AEA9-E4C2D3E0BCDB}"/>
              </a:ext>
            </a:extLst>
          </p:cNvPr>
          <p:cNvSpPr>
            <a:spLocks xmlns:a="http://schemas.openxmlformats.org/drawingml/2006/main" noGrp="1"/>
          </p:cNvSpPr>
          <p:nvPr/>
        </p:nvSpPr>
        <p:spPr>
          <a:xfrm xmlns:a="http://schemas.openxmlformats.org/drawingml/2006/main">
            <a:off x="440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AI Delegation Boundary</a:t>
            </a:r>
          </a:p>
        </p:txBody>
      </p:sp>
      <p:sp>
        <p:nvSpPr>
          <p:cNvPr id="8" name="s2-card-3">
            <a:extLst xmlns:a="http://schemas.openxmlformats.org/drawingml/2006/main">
              <a:ext uri="{FF2B5EF4-FFF2-40B4-BE49-F238E27FC236}">
                <a16:creationId xmlns:a16="http://schemas.microsoft.com/office/drawing/2014/main" id="{11B5B221-D184-42FE-B116-27B8DAA48717}"/>
              </a:ext>
            </a:extLst>
          </p:cNvPr>
          <p:cNvSpPr>
            <a:spLocks xmlns:a="http://schemas.openxmlformats.org/drawingml/2006/main" noGrp="1"/>
          </p:cNvSpPr>
          <p:nvPr/>
        </p:nvSpPr>
        <p:spPr>
          <a:xfrm xmlns:a="http://schemas.openxmlformats.org/drawingml/2006/main">
            <a:off x="8210550" y="1695450"/>
            <a:ext cx="3429000" cy="2686050"/>
          </a:xfrm>
          <a:prstGeom xmlns:a="http://schemas.openxmlformats.org/drawingml/2006/main" prst="roundRect">
            <a:avLst>
              <a:gd name="adj" fmla="val 425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BOUNDARY</a:t>
            </a:r>
          </a:p>
          <a:p xmlns:a="http://schemas.openxmlformats.org/drawingml/2006/main">
            <a:pPr algn="l">
              <a:defRPr sz="1575">
                <a:solidFill>
                  <a:srgbClr val="F4F7FB"/>
                </a:solidFill>
                <a:latin typeface="Bitstream Charter"/>
                <a:ea typeface="Bitstream Charter"/>
                <a:cs typeface="Bitstream Charter"/>
              </a:defRPr>
            </a:pPr>
            <a:r>
              <a:rPr sz="1575" b="0">
                <a:solidFill>
                  <a:srgbClr val="F4F7FB"/>
                </a:solidFill>
                <a:latin typeface="Bitstream Charter"/>
                <a:ea typeface="Bitstream Charter"/>
                <a:cs typeface="Bitstream Charter"/>
              </a:rPr>
              <a:t>AI assistance does not transfer accountability, permissions, or acceptance authority.</a:t>
            </a:r>
          </a:p>
        </p:txBody>
      </p:sp>
      <p:sp>
        <p:nvSpPr>
          <p:cNvPr id="9" name="s2-evidence-bar">
            <a:extLst xmlns:a="http://schemas.openxmlformats.org/drawingml/2006/main">
              <a:ext uri="{FF2B5EF4-FFF2-40B4-BE49-F238E27FC236}">
                <a16:creationId xmlns:a16="http://schemas.microsoft.com/office/drawing/2014/main" id="{CAEE138D-12EA-470F-A469-7F3E8AEEEA82}"/>
              </a:ext>
            </a:extLst>
          </p:cNvPr>
          <p:cNvSpPr>
            <a:spLocks xmlns:a="http://schemas.openxmlformats.org/drawingml/2006/main" noGrp="1"/>
          </p:cNvSpPr>
          <p:nvPr/>
        </p:nvSpPr>
        <p:spPr>
          <a:xfrm xmlns:a="http://schemas.openxmlformats.org/drawingml/2006/main">
            <a:off x="590550" y="4743450"/>
            <a:ext cx="11049000" cy="1200150"/>
          </a:xfrm>
          <a:prstGeom xmlns:a="http://schemas.openxmlformats.org/drawingml/2006/main" prst="roundRect">
            <a:avLst>
              <a:gd name="adj" fmla="val 9524"/>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EVIDENCE BAR</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Bounded task + access rule + independent oracle + accountable human decision</a:t>
            </a:r>
          </a:p>
        </p:txBody>
      </p:sp>
    </p:spTree>
    <p:extLst>
      <p:ext uri="{BB962C8B-B14F-4D97-AF65-F5344CB8AC3E}">
        <p14:creationId xmlns:p14="http://schemas.microsoft.com/office/powerpoint/2010/main" val="1688280633"/>
      </p:ext>
    </p:extLst>
  </p:cSld>
</p:sld>
</file>

<file path=ppt/slides/slide3.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8" name="s3-lesson-pill">
            <a:extLst xmlns:a="http://schemas.openxmlformats.org/drawingml/2006/main">
              <a:ext uri="{FF2B5EF4-FFF2-40B4-BE49-F238E27FC236}">
                <a16:creationId xmlns:a16="http://schemas.microsoft.com/office/drawing/2014/main" id="{40CAA594-375A-4810-B506-CAC9F42CE703}"/>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ORI-003  •  ORIENTATION</a:t>
            </a:r>
          </a:p>
        </p:txBody>
      </p:sp>
      <p:sp>
        <p:nvSpPr>
          <p:cNvPr id="2" name="s3-title">
            <a:extLst xmlns:a="http://schemas.openxmlformats.org/drawingml/2006/main">
              <a:ext uri="{FF2B5EF4-FFF2-40B4-BE49-F238E27FC236}">
                <a16:creationId xmlns:a16="http://schemas.microsoft.com/office/drawing/2014/main" id="{AB99BA35-948F-4C7C-AF83-D6F316BE4F84}"/>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The decision model</a:t>
            </a:r>
          </a:p>
        </p:txBody>
      </p:sp>
      <p:sp>
        <p:nvSpPr>
          <p:cNvPr id="3" name="s3-page">
            <a:extLst xmlns:a="http://schemas.openxmlformats.org/drawingml/2006/main">
              <a:ext uri="{FF2B5EF4-FFF2-40B4-BE49-F238E27FC236}">
                <a16:creationId xmlns:a16="http://schemas.microsoft.com/office/drawing/2014/main" id="{0540AAA7-3AB3-4132-9775-DE80F7E4EACE}"/>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03 / 08</a:t>
            </a:r>
          </a:p>
        </p:txBody>
      </p:sp>
      <p:sp>
        <p:nvSpPr>
          <p:cNvPr id="4" name="s3-footer">
            <a:extLst xmlns:a="http://schemas.openxmlformats.org/drawingml/2006/main">
              <a:ext uri="{FF2B5EF4-FFF2-40B4-BE49-F238E27FC236}">
                <a16:creationId xmlns:a16="http://schemas.microsoft.com/office/drawing/2014/main" id="{4AB05D8E-DBFF-4E8C-9CB0-4A27B5EFF834}"/>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3-footer-line">
            <a:extLst xmlns:a="http://schemas.openxmlformats.org/drawingml/2006/main">
              <a:ext uri="{FF2B5EF4-FFF2-40B4-BE49-F238E27FC236}">
                <a16:creationId xmlns:a16="http://schemas.microsoft.com/office/drawing/2014/main" id="{9B263902-D17C-40A6-96E4-1FBD550C722C}"/>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3-step-1">
            <a:extLst xmlns:a="http://schemas.openxmlformats.org/drawingml/2006/main">
              <a:ext uri="{FF2B5EF4-FFF2-40B4-BE49-F238E27FC236}">
                <a16:creationId xmlns:a16="http://schemas.microsoft.com/office/drawing/2014/main" id="{E560C0E8-2CEC-4F41-AF71-CE8887EBC5FF}"/>
              </a:ext>
            </a:extLst>
          </p:cNvPr>
          <p:cNvSpPr>
            <a:spLocks xmlns:a="http://schemas.openxmlformats.org/drawingml/2006/main" noGrp="1"/>
          </p:cNvSpPr>
          <p:nvPr/>
        </p:nvSpPr>
        <p:spPr>
          <a:xfrm xmlns:a="http://schemas.openxmlformats.org/drawingml/2006/main">
            <a:off x="1238250" y="17621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1</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Task</a:t>
            </a:r>
          </a:p>
        </p:txBody>
      </p:sp>
      <p:sp>
        <p:nvSpPr>
          <p:cNvPr id="7" name="s3-step-2">
            <a:extLst xmlns:a="http://schemas.openxmlformats.org/drawingml/2006/main">
              <a:ext uri="{FF2B5EF4-FFF2-40B4-BE49-F238E27FC236}">
                <a16:creationId xmlns:a16="http://schemas.microsoft.com/office/drawing/2014/main" id="{799A7E97-E920-4DAC-88A5-C77736CFB20D}"/>
              </a:ext>
            </a:extLst>
          </p:cNvPr>
          <p:cNvSpPr>
            <a:spLocks xmlns:a="http://schemas.openxmlformats.org/drawingml/2006/main" noGrp="1"/>
          </p:cNvSpPr>
          <p:nvPr/>
        </p:nvSpPr>
        <p:spPr>
          <a:xfrm xmlns:a="http://schemas.openxmlformats.org/drawingml/2006/main">
            <a:off x="4667250" y="17621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2</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AI role</a:t>
            </a:r>
          </a:p>
        </p:txBody>
      </p:sp>
      <p:cxnSp>
        <p:nvCxnSpPr>
          <p:cNvPr id="25" name=""/>
          <p:cNvCxnSpPr>
            <a:stCxn xmlns:a="http://schemas.openxmlformats.org/drawingml/2006/main" id="6" idx="3"/>
            <a:endCxn xmlns:a="http://schemas.openxmlformats.org/drawingml/2006/main" id="7" idx="1"/>
          </p:cNvCxnSpPr>
          <p:nvPr/>
        </p:nvCxnSpPr>
        <p:spPr>
          <a:xfrm xmlns:a="http://schemas.openxmlformats.org/drawingml/2006/main">
            <a:off x="4095750" y="23717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9" name="s3-step-3">
            <a:extLst xmlns:a="http://schemas.openxmlformats.org/drawingml/2006/main">
              <a:ext uri="{FF2B5EF4-FFF2-40B4-BE49-F238E27FC236}">
                <a16:creationId xmlns:a16="http://schemas.microsoft.com/office/drawing/2014/main" id="{63601F3F-4F63-45B9-B47A-E9BC068EF9E1}"/>
              </a:ext>
            </a:extLst>
          </p:cNvPr>
          <p:cNvSpPr>
            <a:spLocks xmlns:a="http://schemas.openxmlformats.org/drawingml/2006/main" noGrp="1"/>
          </p:cNvSpPr>
          <p:nvPr/>
        </p:nvSpPr>
        <p:spPr>
          <a:xfrm xmlns:a="http://schemas.openxmlformats.org/drawingml/2006/main">
            <a:off x="8096250" y="17621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3</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Access</a:t>
            </a:r>
          </a:p>
        </p:txBody>
      </p:sp>
      <p:cxnSp>
        <p:nvCxnSpPr>
          <p:cNvPr id="27" name=""/>
          <p:cNvCxnSpPr>
            <a:stCxn xmlns:a="http://schemas.openxmlformats.org/drawingml/2006/main" id="7" idx="3"/>
            <a:endCxn xmlns:a="http://schemas.openxmlformats.org/drawingml/2006/main" id="9" idx="1"/>
          </p:cNvCxnSpPr>
          <p:nvPr/>
        </p:nvCxnSpPr>
        <p:spPr>
          <a:xfrm xmlns:a="http://schemas.openxmlformats.org/drawingml/2006/main">
            <a:off x="7524750" y="23717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3-step-4">
            <a:extLst xmlns:a="http://schemas.openxmlformats.org/drawingml/2006/main">
              <a:ext uri="{FF2B5EF4-FFF2-40B4-BE49-F238E27FC236}">
                <a16:creationId xmlns:a16="http://schemas.microsoft.com/office/drawing/2014/main" id="{A2ACE894-84CB-4BF9-93FE-0267515DCFB2}"/>
              </a:ext>
            </a:extLst>
          </p:cNvPr>
          <p:cNvSpPr>
            <a:spLocks xmlns:a="http://schemas.openxmlformats.org/drawingml/2006/main" noGrp="1"/>
          </p:cNvSpPr>
          <p:nvPr/>
        </p:nvSpPr>
        <p:spPr>
          <a:xfrm xmlns:a="http://schemas.openxmlformats.org/drawingml/2006/main">
            <a:off x="8096250" y="38576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4</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Candidate</a:t>
            </a:r>
          </a:p>
        </p:txBody>
      </p:sp>
      <p:cxnSp>
        <p:nvCxnSpPr>
          <p:cNvPr id="29" name=""/>
          <p:cNvCxnSpPr>
            <a:stCxn xmlns:a="http://schemas.openxmlformats.org/drawingml/2006/main" id="9" idx="2"/>
            <a:endCxn xmlns:a="http://schemas.openxmlformats.org/drawingml/2006/main" id="11" idx="0"/>
          </p:cNvCxnSpPr>
          <p:nvPr/>
        </p:nvCxnSpPr>
        <p:spPr>
          <a:xfrm xmlns:a="http://schemas.openxmlformats.org/drawingml/2006/main">
            <a:off x="9525000" y="2981325"/>
            <a:ext cx="0" cy="87630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3" name="s3-step-5">
            <a:extLst xmlns:a="http://schemas.openxmlformats.org/drawingml/2006/main">
              <a:ext uri="{FF2B5EF4-FFF2-40B4-BE49-F238E27FC236}">
                <a16:creationId xmlns:a16="http://schemas.microsoft.com/office/drawing/2014/main" id="{4494AD04-4FF6-4936-8B4D-72677AF556C0}"/>
              </a:ext>
            </a:extLst>
          </p:cNvPr>
          <p:cNvSpPr>
            <a:spLocks xmlns:a="http://schemas.openxmlformats.org/drawingml/2006/main" noGrp="1"/>
          </p:cNvSpPr>
          <p:nvPr/>
        </p:nvSpPr>
        <p:spPr>
          <a:xfrm xmlns:a="http://schemas.openxmlformats.org/drawingml/2006/main">
            <a:off x="4667250" y="3857625"/>
            <a:ext cx="2857500" cy="1219200"/>
          </a:xfrm>
          <a:prstGeom xmlns:a="http://schemas.openxmlformats.org/drawingml/2006/main" prst="roundRect">
            <a:avLst>
              <a:gd name="adj" fmla="val 9375"/>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5</a:t>
            </a:r>
          </a:p>
          <a:p xmlns:a="http://schemas.openxmlformats.org/drawingml/2006/main">
            <a:pPr algn="ctr">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Evidence / oracle</a:t>
            </a:r>
          </a:p>
        </p:txBody>
      </p:sp>
      <p:cxnSp>
        <p:nvCxnSpPr>
          <p:cNvPr id="31" name=""/>
          <p:cNvCxnSpPr>
            <a:stCxn xmlns:a="http://schemas.openxmlformats.org/drawingml/2006/main" id="11" idx="1"/>
            <a:endCxn xmlns:a="http://schemas.openxmlformats.org/drawingml/2006/main" id="13" idx="3"/>
          </p:cNvCxnSpPr>
          <p:nvPr/>
        </p:nvCxnSpPr>
        <p:spPr>
          <a:xfrm xmlns:a="http://schemas.openxmlformats.org/drawingml/2006/main" flipH="1">
            <a:off x="7524750" y="44672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5" name="s3-step-6">
            <a:extLst xmlns:a="http://schemas.openxmlformats.org/drawingml/2006/main">
              <a:ext uri="{FF2B5EF4-FFF2-40B4-BE49-F238E27FC236}">
                <a16:creationId xmlns:a16="http://schemas.microsoft.com/office/drawing/2014/main" id="{C6BE8C58-4709-4F2A-8AEA-D2C3427E6CD1}"/>
              </a:ext>
            </a:extLst>
          </p:cNvPr>
          <p:cNvSpPr>
            <a:spLocks xmlns:a="http://schemas.openxmlformats.org/drawingml/2006/main" noGrp="1"/>
          </p:cNvSpPr>
          <p:nvPr/>
        </p:nvSpPr>
        <p:spPr>
          <a:xfrm xmlns:a="http://schemas.openxmlformats.org/drawingml/2006/main">
            <a:off x="1238250" y="3857625"/>
            <a:ext cx="2857500" cy="1219200"/>
          </a:xfrm>
          <a:prstGeom xmlns:a="http://schemas.openxmlformats.org/drawingml/2006/main" prst="roundRect">
            <a:avLst>
              <a:gd name="adj" fmla="val 9375"/>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6</a:t>
            </a:r>
          </a:p>
          <a:p xmlns:a="http://schemas.openxmlformats.org/drawingml/2006/main">
            <a:pPr algn="ctr">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Human decision</a:t>
            </a:r>
          </a:p>
        </p:txBody>
      </p:sp>
      <p:cxnSp>
        <p:nvCxnSpPr>
          <p:cNvPr id="33" name=""/>
          <p:cNvCxnSpPr>
            <a:stCxn xmlns:a="http://schemas.openxmlformats.org/drawingml/2006/main" id="13" idx="1"/>
            <a:endCxn xmlns:a="http://schemas.openxmlformats.org/drawingml/2006/main" id="15" idx="3"/>
          </p:cNvCxnSpPr>
          <p:nvPr/>
        </p:nvCxnSpPr>
        <p:spPr>
          <a:xfrm xmlns:a="http://schemas.openxmlformats.org/drawingml/2006/main" flipH="1">
            <a:off x="4095750" y="4467225"/>
            <a:ext cx="571500"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7" name="s3-model-guard">
            <a:extLst xmlns:a="http://schemas.openxmlformats.org/drawingml/2006/main">
              <a:ext uri="{FF2B5EF4-FFF2-40B4-BE49-F238E27FC236}">
                <a16:creationId xmlns:a16="http://schemas.microsoft.com/office/drawing/2014/main" id="{C28E9BE2-4FFE-4B8F-8D69-47796660FB88}"/>
              </a:ext>
            </a:extLst>
          </p:cNvPr>
          <p:cNvSpPr>
            <a:spLocks xmlns:a="http://schemas.openxmlformats.org/drawingml/2006/main" noGrp="1"/>
          </p:cNvSpPr>
          <p:nvPr/>
        </p:nvSpPr>
        <p:spPr>
          <a:xfrm xmlns:a="http://schemas.openxmlformats.org/drawingml/2006/main">
            <a:off x="1190625" y="5381625"/>
            <a:ext cx="9810750" cy="723900"/>
          </a:xfrm>
          <a:prstGeom xmlns:a="http://schemas.openxmlformats.org/drawingml/2006/main" prst="roundRect">
            <a:avLst>
              <a:gd name="adj" fmla="val 15789"/>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97856"/>
          </a:bodyPr>
          <a:lstStyle xmlns:a="http://schemas.openxmlformats.org/drawingml/2006/main"/>
          <a:p xmlns:a="http://schemas.openxmlformats.org/drawingml/2006/main">
            <a:pPr algn="ctr">
              <a:defRPr sz="1500">
                <a:solidFill>
                  <a:srgbClr val="F4B860"/>
                </a:solidFill>
                <a:latin typeface="Bitstream Charter"/>
                <a:ea typeface="Bitstream Charter"/>
                <a:cs typeface="Bitstream Charter"/>
              </a:defRPr>
            </a:pPr>
            <a:r>
              <a:rPr sz="1500" b="1">
                <a:solidFill>
                  <a:srgbClr val="F4B860"/>
                </a:solidFill>
                <a:latin typeface="Bitstream Charter"/>
                <a:ea typeface="Bitstream Charter"/>
                <a:cs typeface="Bitstream Charter"/>
              </a:rPr>
              <a:t>A fluent answer, generated test, or tool action remains a candidate until checked against an independent basis.</a:t>
            </a:r>
          </a:p>
        </p:txBody>
      </p:sp>
    </p:spTree>
    <p:extLst>
      <p:ext uri="{BB962C8B-B14F-4D97-AF65-F5344CB8AC3E}">
        <p14:creationId xmlns:p14="http://schemas.microsoft.com/office/powerpoint/2010/main" val="2112650268"/>
      </p:ext>
    </p:extLst>
  </p:cSld>
</p:sld>
</file>

<file path=ppt/slides/slide4.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7" name="s4-lesson-pill">
            <a:extLst xmlns:a="http://schemas.openxmlformats.org/drawingml/2006/main">
              <a:ext uri="{FF2B5EF4-FFF2-40B4-BE49-F238E27FC236}">
                <a16:creationId xmlns:a16="http://schemas.microsoft.com/office/drawing/2014/main" id="{463B06EE-6DF6-4B08-99CE-6CD52391BE04}"/>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ORI-003  •  ORIENTATION</a:t>
            </a:r>
          </a:p>
        </p:txBody>
      </p:sp>
      <p:sp>
        <p:nvSpPr>
          <p:cNvPr id="2" name="s4-title">
            <a:extLst xmlns:a="http://schemas.openxmlformats.org/drawingml/2006/main">
              <a:ext uri="{FF2B5EF4-FFF2-40B4-BE49-F238E27FC236}">
                <a16:creationId xmlns:a16="http://schemas.microsoft.com/office/drawing/2014/main" id="{1B3F1EF3-E5D9-49A5-AD2B-CC5CFD8F20D8}"/>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Decision table: turn distinctions into visible choices</a:t>
            </a:r>
          </a:p>
        </p:txBody>
      </p:sp>
      <p:sp>
        <p:nvSpPr>
          <p:cNvPr id="3" name="s4-page">
            <a:extLst xmlns:a="http://schemas.openxmlformats.org/drawingml/2006/main">
              <a:ext uri="{FF2B5EF4-FFF2-40B4-BE49-F238E27FC236}">
                <a16:creationId xmlns:a16="http://schemas.microsoft.com/office/drawing/2014/main" id="{CA64554C-DBBA-42DD-872E-C49C00C66AF8}"/>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04 / 08</a:t>
            </a:r>
          </a:p>
        </p:txBody>
      </p:sp>
      <p:sp>
        <p:nvSpPr>
          <p:cNvPr id="4" name="s4-footer">
            <a:extLst xmlns:a="http://schemas.openxmlformats.org/drawingml/2006/main">
              <a:ext uri="{FF2B5EF4-FFF2-40B4-BE49-F238E27FC236}">
                <a16:creationId xmlns:a16="http://schemas.microsoft.com/office/drawing/2014/main" id="{DA75505D-CC9C-4E05-8511-03DA59D249DA}"/>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4-footer-line">
            <a:extLst xmlns:a="http://schemas.openxmlformats.org/drawingml/2006/main">
              <a:ext uri="{FF2B5EF4-FFF2-40B4-BE49-F238E27FC236}">
                <a16:creationId xmlns:a16="http://schemas.microsoft.com/office/drawing/2014/main" id="{5729A0ED-17D1-45AC-AD20-1F5C182805EB}"/>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graphicFrame>
        <p:nvGraphicFramePr>
          <p:cNvPr id="12" name=""/>
          <p:cNvGraphicFramePr/>
          <p:nvPr/>
        </p:nvGraphicFramePr>
        <p:xfrm>
          <a:off xmlns:a="http://schemas.openxmlformats.org/drawingml/2006/main" x="590550" y="1657350"/>
          <a:ext xmlns:a="http://schemas.openxmlformats.org/drawingml/2006/main" cx="11049000" cy="4229100"/>
        </p:xfrm>
        <a:graphic xmlns:a="http://schemas.openxmlformats.org/drawingml/2006/main">
          <a:graphicData uri="http://schemas.openxmlformats.org/drawingml/2006/table">
            <a:tbl>
              <a:tblPr/>
              <a:tblGrid>
                <a:gridCol w="2190750"/>
                <a:gridCol w="2762250"/>
                <a:gridCol w="3048000"/>
                <a:gridCol w="3048000"/>
              </a:tblGrid>
              <a:tr h="845820">
                <a:tc>
                  <a:txBody>
                    <a:bodyPr/>
                    <a:lstStyle/>
                    <a:p>
                      <a:r>
                        <a:rPr sz="1275" b="1">
                          <a:solidFill>
                            <a:srgbClr val="FFFFFF"/>
                          </a:solidFill>
                          <a:latin typeface="Bitstream Charter"/>
                          <a:ea typeface="Bitstream Charter"/>
                          <a:cs typeface="Bitstream Charter"/>
                        </a:rPr>
                        <a:t>Layer</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AI may</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Must remain explicit</a:t>
                      </a:r>
                    </a:p>
                  </a:txBody>
                  <a:tcPr marL="95250" marR="95250" marT="76200" marB="76200" anchor="ctr">
                    <a:solidFill>
                      <a:srgbClr val="192744"/>
                    </a:solidFill>
                  </a:tcPr>
                </a:tc>
                <a:tc>
                  <a:txBody>
                    <a:bodyPr/>
                    <a:lstStyle/>
                    <a:p>
                      <a:r>
                        <a:rPr sz="1275" b="1">
                          <a:solidFill>
                            <a:srgbClr val="FFFFFF"/>
                          </a:solidFill>
                          <a:latin typeface="Bitstream Charter"/>
                          <a:ea typeface="Bitstream Charter"/>
                          <a:cs typeface="Bitstream Charter"/>
                        </a:rPr>
                        <a:t>Control question</a:t>
                      </a:r>
                    </a:p>
                  </a:txBody>
                  <a:tcPr marL="95250" marR="95250" marT="76200" marB="76200" anchor="ctr">
                    <a:solidFill>
                      <a:srgbClr val="192744"/>
                    </a:solidFill>
                  </a:tcPr>
                </a:tc>
              </a:tr>
              <a:tr h="845820">
                <a:tc>
                  <a:txBody>
                    <a:bodyPr/>
                    <a:lstStyle/>
                    <a:p>
                      <a:r>
                        <a:rPr sz="1200">
                          <a:solidFill>
                            <a:srgbClr val="14213D"/>
                          </a:solidFill>
                          <a:latin typeface="Bitstream Charter"/>
                          <a:ea typeface="Bitstream Charter"/>
                          <a:cs typeface="Bitstream Charter"/>
                        </a:rPr>
                        <a:t>Task + access</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Clarify options; inspect approved context</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Requirement and permission boundary</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What may it see or change?</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Candidate</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Generate code, tests, or alternatives</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Proposal status</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What is still unaccepted?</a:t>
                      </a:r>
                    </a:p>
                  </a:txBody>
                  <a:tcPr marL="85725" marR="85725" marT="66675" marB="66675" anchor="ctr">
                    <a:solidFill>
                      <a:srgbClr val="EDF7FA"/>
                    </a:solidFill>
                  </a:tcPr>
                </a:tc>
              </a:tr>
              <a:tr h="845820">
                <a:tc>
                  <a:txBody>
                    <a:bodyPr/>
                    <a:lstStyle/>
                    <a:p>
                      <a:r>
                        <a:rPr sz="1200">
                          <a:solidFill>
                            <a:srgbClr val="14213D"/>
                          </a:solidFill>
                          <a:latin typeface="Bitstream Charter"/>
                          <a:ea typeface="Bitstream Charter"/>
                          <a:cs typeface="Bitstream Charter"/>
                        </a:rPr>
                        <a:t>Evidence / oracle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Suggest checks; summarize evidence</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Independent correctness basis</a:t>
                      </a:r>
                    </a:p>
                  </a:txBody>
                  <a:tcPr marL="85725" marR="85725" marT="66675" marB="66675" anchor="ctr">
                    <a:solidFill>
                      <a:srgbClr val="FFFFFF"/>
                    </a:solidFill>
                  </a:tcPr>
                </a:tc>
                <a:tc>
                  <a:txBody>
                    <a:bodyPr/>
                    <a:lstStyle/>
                    <a:p>
                      <a:r>
                        <a:rPr sz="1200">
                          <a:solidFill>
                            <a:srgbClr val="14213D"/>
                          </a:solidFill>
                          <a:latin typeface="Bitstream Charter"/>
                          <a:ea typeface="Bitstream Charter"/>
                          <a:cs typeface="Bitstream Charter"/>
                        </a:rPr>
                        <a:t>What can falsify the claim?</a:t>
                      </a:r>
                    </a:p>
                  </a:txBody>
                  <a:tcPr marL="85725" marR="85725" marT="66675" marB="66675" anchor="ctr">
                    <a:solidFill>
                      <a:srgbClr val="FFFFFF"/>
                    </a:solidFill>
                  </a:tcPr>
                </a:tc>
              </a:tr>
              <a:tr h="845820">
                <a:tc>
                  <a:txBody>
                    <a:bodyPr/>
                    <a:lstStyle/>
                    <a:p>
                      <a:r>
                        <a:rPr sz="1200">
                          <a:solidFill>
                            <a:srgbClr val="14213D"/>
                          </a:solidFill>
                          <a:latin typeface="Bitstream Charter"/>
                          <a:ea typeface="Bitstream Charter"/>
                          <a:cs typeface="Bitstream Charter"/>
                        </a:rPr>
                        <a:t>Decision</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Critique; surface counterexamples</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Accountable human owner</a:t>
                      </a:r>
                    </a:p>
                  </a:txBody>
                  <a:tcPr marL="85725" marR="85725" marT="66675" marB="66675" anchor="ctr">
                    <a:solidFill>
                      <a:srgbClr val="EDF7FA"/>
                    </a:solidFill>
                  </a:tcPr>
                </a:tc>
                <a:tc>
                  <a:txBody>
                    <a:bodyPr/>
                    <a:lstStyle/>
                    <a:p>
                      <a:r>
                        <a:rPr sz="1200">
                          <a:solidFill>
                            <a:srgbClr val="14213D"/>
                          </a:solidFill>
                          <a:latin typeface="Bitstream Charter"/>
                          <a:ea typeface="Bitstream Charter"/>
                          <a:cs typeface="Bitstream Charter"/>
                        </a:rPr>
                        <a:t>Who accepts, modifies, or defers?</a:t>
                      </a:r>
                    </a:p>
                  </a:txBody>
                  <a:tcPr marL="85725" marR="85725" marT="66675" marB="66675" anchor="ctr">
                    <a:solidFill>
                      <a:srgbClr val="EDF7FA"/>
                    </a:solidFill>
                  </a:tcPr>
                </a:tc>
              </a:tr>
            </a:tbl>
          </a:graphicData>
        </a:graphic>
      </p:graphicFrame>
    </p:spTree>
    <p:extLst>
      <p:ext uri="{BB962C8B-B14F-4D97-AF65-F5344CB8AC3E}">
        <p14:creationId xmlns:p14="http://schemas.microsoft.com/office/powerpoint/2010/main" val="896010071"/>
      </p:ext>
    </p:extLst>
  </p:cSld>
</p:sld>
</file>

<file path=ppt/slides/slide5.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2" name="s5-lesson-pill">
            <a:extLst xmlns:a="http://schemas.openxmlformats.org/drawingml/2006/main">
              <a:ext uri="{FF2B5EF4-FFF2-40B4-BE49-F238E27FC236}">
                <a16:creationId xmlns:a16="http://schemas.microsoft.com/office/drawing/2014/main" id="{E6F157CA-8A4A-4308-B9B0-B606540B320D}"/>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ORI-003  •  ORIENTATION</a:t>
            </a:r>
          </a:p>
        </p:txBody>
      </p:sp>
      <p:sp>
        <p:nvSpPr>
          <p:cNvPr id="2" name="s5-title">
            <a:extLst xmlns:a="http://schemas.openxmlformats.org/drawingml/2006/main">
              <a:ext uri="{FF2B5EF4-FFF2-40B4-BE49-F238E27FC236}">
                <a16:creationId xmlns:a16="http://schemas.microsoft.com/office/drawing/2014/main" id="{9457FEA8-3810-465F-AA21-4CB22877878B}"/>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Worked case: make the reasoning inspectable</a:t>
            </a:r>
          </a:p>
        </p:txBody>
      </p:sp>
      <p:sp>
        <p:nvSpPr>
          <p:cNvPr id="3" name="s5-page">
            <a:extLst xmlns:a="http://schemas.openxmlformats.org/drawingml/2006/main">
              <a:ext uri="{FF2B5EF4-FFF2-40B4-BE49-F238E27FC236}">
                <a16:creationId xmlns:a16="http://schemas.microsoft.com/office/drawing/2014/main" id="{A7408894-1394-4766-B1F2-FEFAF3963AF4}"/>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05 / 08</a:t>
            </a:r>
          </a:p>
        </p:txBody>
      </p:sp>
      <p:sp>
        <p:nvSpPr>
          <p:cNvPr id="4" name="s5-footer">
            <a:extLst xmlns:a="http://schemas.openxmlformats.org/drawingml/2006/main">
              <a:ext uri="{FF2B5EF4-FFF2-40B4-BE49-F238E27FC236}">
                <a16:creationId xmlns:a16="http://schemas.microsoft.com/office/drawing/2014/main" id="{5E31DD69-81C8-448E-8073-A63FFDA77956}"/>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5-footer-line">
            <a:extLst xmlns:a="http://schemas.openxmlformats.org/drawingml/2006/main">
              <a:ext uri="{FF2B5EF4-FFF2-40B4-BE49-F238E27FC236}">
                <a16:creationId xmlns:a16="http://schemas.microsoft.com/office/drawing/2014/main" id="{B554093D-A4FD-4979-BDA9-0494487420E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5-scenario">
            <a:extLst xmlns:a="http://schemas.openxmlformats.org/drawingml/2006/main">
              <a:ext uri="{FF2B5EF4-FFF2-40B4-BE49-F238E27FC236}">
                <a16:creationId xmlns:a16="http://schemas.microsoft.com/office/drawing/2014/main" id="{02C66288-4498-4225-9C9C-D338CFB34851}"/>
              </a:ext>
            </a:extLst>
          </p:cNvPr>
          <p:cNvSpPr>
            <a:spLocks xmlns:a="http://schemas.openxmlformats.org/drawingml/2006/main" noGrp="1"/>
          </p:cNvSpPr>
          <p:nvPr/>
        </p:nvSpPr>
        <p:spPr>
          <a:xfrm xmlns:a="http://schemas.openxmlformats.org/drawingml/2006/main">
            <a:off x="590550"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SCENARIO</a:t>
            </a:r>
          </a:p>
          <a:p xmlns:a="http://schemas.openxmlformats.org/drawingml/2006/main">
            <a:pPr algn="l">
              <a:defRPr sz="1500">
                <a:solidFill>
                  <a:srgbClr val="F4F7FB"/>
                </a:solidFill>
                <a:latin typeface="Bitstream Charter"/>
                <a:ea typeface="Bitstream Charter"/>
                <a:cs typeface="Bitstream Charter"/>
              </a:defRPr>
            </a:pPr>
            <a:r>
              <a:rPr sz="1500" b="1">
                <a:solidFill>
                  <a:srgbClr val="F4F7FB"/>
                </a:solidFill>
                <a:latin typeface="Bitstream Charter"/>
                <a:ea typeface="Bitstream Charter"/>
                <a:cs typeface="Bitstream Charter"/>
              </a:rPr>
              <a:t>AI proposes a patch for a data-transformation bug and writes tests.</a:t>
            </a:r>
          </a:p>
        </p:txBody>
      </p:sp>
      <p:sp>
        <p:nvSpPr>
          <p:cNvPr id="7" name="s5-evidence">
            <a:extLst xmlns:a="http://schemas.openxmlformats.org/drawingml/2006/main">
              <a:ext uri="{FF2B5EF4-FFF2-40B4-BE49-F238E27FC236}">
                <a16:creationId xmlns:a16="http://schemas.microsoft.com/office/drawing/2014/main" id="{4A04FEDA-39D8-4F8E-A5A9-8752196EC8C5}"/>
              </a:ext>
            </a:extLst>
          </p:cNvPr>
          <p:cNvSpPr>
            <a:spLocks xmlns:a="http://schemas.openxmlformats.org/drawingml/2006/main" noGrp="1"/>
          </p:cNvSpPr>
          <p:nvPr/>
        </p:nvSpPr>
        <p:spPr>
          <a:xfrm xmlns:a="http://schemas.openxmlformats.org/drawingml/2006/main">
            <a:off x="4524375" y="1809750"/>
            <a:ext cx="3143250" cy="3429000"/>
          </a:xfrm>
          <a:prstGeom xmlns:a="http://schemas.openxmlformats.org/drawingml/2006/main" prst="roundRect">
            <a:avLst>
              <a:gd name="adj" fmla="val 3636"/>
            </a:avLst>
          </a:prstGeom>
          <a:solidFill xmlns:a="http://schemas.openxmlformats.org/drawingml/2006/main">
            <a:srgbClr val="121C32"/>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EVIDENCE</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The accepted specification defines expected behavior.</a:t>
            </a:r>
          </a:p>
          <a:p xmlns:a="http://schemas.openxmlformats.org/drawingml/2006/main">
            <a:pPr marL="266700" indent="-139700" algn="l">
              <a:spcAft>
                <a:spcPts val="550"/>
              </a:spcAft>
              <a:buChar char="•"/>
              <a:defRPr sz="1425">
                <a:solidFill>
                  <a:srgbClr val="F4F7FB"/>
                </a:solidFill>
                <a:latin typeface="Bitstream Charter"/>
                <a:ea typeface="Bitstream Charter"/>
                <a:cs typeface="Bitstream Charter"/>
              </a:defRPr>
            </a:pPr>
            <a:r>
              <a:rPr sz="1425">
                <a:solidFill>
                  <a:srgbClr val="F4F7FB"/>
                </a:solidFill>
                <a:latin typeface="Bitstream Charter"/>
                <a:ea typeface="Bitstream Charter"/>
                <a:cs typeface="Bitstream Charter"/>
              </a:rPr>
              <a:t>Observed cases and independent checks—not AI confidence—test the patch.</a:t>
            </a:r>
          </a:p>
        </p:txBody>
      </p:sp>
      <p:sp>
        <p:nvSpPr>
          <p:cNvPr id="8" name="s5-decision">
            <a:extLst xmlns:a="http://schemas.openxmlformats.org/drawingml/2006/main">
              <a:ext uri="{FF2B5EF4-FFF2-40B4-BE49-F238E27FC236}">
                <a16:creationId xmlns:a16="http://schemas.microsoft.com/office/drawing/2014/main" id="{F35DA6E8-5DB1-4373-8A63-6EDEAA8B0D87}"/>
              </a:ext>
            </a:extLst>
          </p:cNvPr>
          <p:cNvSpPr>
            <a:spLocks xmlns:a="http://schemas.openxmlformats.org/drawingml/2006/main" noGrp="1"/>
          </p:cNvSpPr>
          <p:nvPr/>
        </p:nvSpPr>
        <p:spPr>
          <a:xfrm xmlns:a="http://schemas.openxmlformats.org/drawingml/2006/main">
            <a:off x="8458200" y="1809750"/>
            <a:ext cx="3143250" cy="3429000"/>
          </a:xfrm>
          <a:prstGeom xmlns:a="http://schemas.openxmlformats.org/drawingml/2006/main" prst="roundRect">
            <a:avLst>
              <a:gd name="adj" fmla="val 3636"/>
            </a:avLst>
          </a:prstGeom>
          <a:solidFill xmlns:a="http://schemas.openxmlformats.org/drawingml/2006/main">
            <a:srgbClr val="DDF8FC"/>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BOUNDED DECISION</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A responsible developer accepts, modifies, defers, or escalates after reviewing claim-matched evidence.</a:t>
            </a:r>
          </a:p>
          <a:p xmlns:a="http://schemas.openxmlformats.org/drawingml/2006/main">
            <a:pPr algn="l">
              <a:defRPr sz="1425">
                <a:solidFill>
                  <a:srgbClr val="14213D"/>
                </a:solidFill>
                <a:latin typeface="Bitstream Charter"/>
                <a:ea typeface="Bitstream Charter"/>
                <a:cs typeface="Bitstream Charter"/>
              </a:defRPr>
            </a:pPr>
            <a:r>
              <a:rPr sz="1425" b="1">
                <a:solidFill>
                  <a:srgbClr val="14213D"/>
                </a:solidFill>
                <a:latin typeface="Bitstream Charter"/>
                <a:ea typeface="Bitstream Charter"/>
                <a:cs typeface="Bitstream Charter"/>
              </a:rPr>
              <a:t>BOUNDARY</a:t>
            </a:r>
          </a:p>
          <a:p xmlns:a="http://schemas.openxmlformats.org/drawingml/2006/main">
            <a:pPr algn="l">
              <a:defRPr sz="1425">
                <a:solidFill>
                  <a:srgbClr val="14213D"/>
                </a:solidFill>
                <a:latin typeface="Bitstream Charter"/>
                <a:ea typeface="Bitstream Charter"/>
                <a:cs typeface="Bitstream Charter"/>
              </a:defRPr>
            </a:pPr>
            <a:r>
              <a:rPr sz="1425">
                <a:solidFill>
                  <a:srgbClr val="14213D"/>
                </a:solidFill>
                <a:latin typeface="Bitstream Charter"/>
                <a:ea typeface="Bitstream Charter"/>
                <a:cs typeface="Bitstream Charter"/>
              </a:rPr>
              <a:t>Passing generated tests does not prove the oracle itself was correct or complete.</a:t>
            </a:r>
          </a:p>
        </p:txBody>
      </p:sp>
      <p:cxnSp>
        <p:nvCxnSpPr>
          <p:cNvPr id="20" name=""/>
          <p:cNvCxnSpPr>
            <a:stCxn xmlns:a="http://schemas.openxmlformats.org/drawingml/2006/main" id="6" idx="3"/>
            <a:endCxn xmlns:a="http://schemas.openxmlformats.org/drawingml/2006/main" id="7" idx="1"/>
          </p:cNvCxnSpPr>
          <p:nvPr/>
        </p:nvCxnSpPr>
        <p:spPr>
          <a:xfrm xmlns:a="http://schemas.openxmlformats.org/drawingml/2006/main">
            <a:off x="3733800"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cxnSp>
        <p:nvCxnSpPr>
          <p:cNvPr id="21" name=""/>
          <p:cNvCxnSpPr>
            <a:stCxn xmlns:a="http://schemas.openxmlformats.org/drawingml/2006/main" id="7" idx="3"/>
            <a:endCxn xmlns:a="http://schemas.openxmlformats.org/drawingml/2006/main" id="8" idx="1"/>
          </p:cNvCxnSpPr>
          <p:nvPr/>
        </p:nvCxnSpPr>
        <p:spPr>
          <a:xfrm xmlns:a="http://schemas.openxmlformats.org/drawingml/2006/main">
            <a:off x="7667625" y="3524250"/>
            <a:ext cx="790575" cy="0"/>
          </a:xfrm>
          <a:prstGeom xmlns:a="http://schemas.openxmlformats.org/drawingml/2006/main" prst="straightConnector1">
            <a:avLst/>
          </a:prstGeom>
          <a:ln xmlns:a="http://schemas.openxmlformats.org/drawingml/2006/main" w="28575">
            <a:solidFill>
              <a:srgbClr val="46D3E6"/>
            </a:solidFill>
            <a:prstDash val="solid"/>
            <a:tailEnd type="triangle" w="sm" len="sm"/>
          </a:ln>
        </p:spPr>
      </p:cxnSp>
      <p:sp>
        <p:nvSpPr>
          <p:cNvPr id="11" name="s5-evidence-bar">
            <a:extLst xmlns:a="http://schemas.openxmlformats.org/drawingml/2006/main">
              <a:ext uri="{FF2B5EF4-FFF2-40B4-BE49-F238E27FC236}">
                <a16:creationId xmlns:a16="http://schemas.microsoft.com/office/drawing/2014/main" id="{7F22105A-8FCA-4DC2-AA24-9D670FCBC6E8}"/>
              </a:ext>
            </a:extLst>
          </p:cNvPr>
          <p:cNvSpPr>
            <a:spLocks xmlns:a="http://schemas.openxmlformats.org/drawingml/2006/main" noGrp="1"/>
          </p:cNvSpPr>
          <p:nvPr/>
        </p:nvSpPr>
        <p:spPr>
          <a:xfrm xmlns:a="http://schemas.openxmlformats.org/drawingml/2006/main">
            <a:off x="2190750" y="5562600"/>
            <a:ext cx="7810500" cy="514350"/>
          </a:xfrm>
          <a:prstGeom xmlns:a="http://schemas.openxmlformats.org/drawingml/2006/main" prst="roundRect">
            <a:avLst>
              <a:gd name="adj" fmla="val 50000"/>
            </a:avLst>
          </a:prstGeom>
          <a:solidFill xmlns:a="http://schemas.openxmlformats.org/drawingml/2006/main">
            <a:srgbClr val="192744"/>
          </a:solidFill>
          <a:ln xmlns:a="http://schemas.openxmlformats.org/drawingml/2006/main" w="9525">
            <a:solidFill>
              <a:srgbClr val="F4B860"/>
            </a:solid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ctr">
              <a:defRPr sz="1350" b="1">
                <a:solidFill>
                  <a:srgbClr val="F4B860"/>
                </a:solidFill>
                <a:latin typeface="Bitstream Charter"/>
                <a:ea typeface="Bitstream Charter"/>
                <a:cs typeface="Bitstream Charter"/>
              </a:defRPr>
            </a:pPr>
            <a:r>
              <a:rPr sz="1350" b="1">
                <a:solidFill>
                  <a:srgbClr val="F4B860"/>
                </a:solidFill>
                <a:latin typeface="Bitstream Charter"/>
                <a:ea typeface="Bitstream Charter"/>
                <a:cs typeface="Bitstream Charter"/>
              </a:rPr>
              <a:t>Bounded task + access rule + independent oracle + accountable human decision</a:t>
            </a:r>
          </a:p>
        </p:txBody>
      </p:sp>
    </p:spTree>
    <p:extLst>
      <p:ext uri="{BB962C8B-B14F-4D97-AF65-F5344CB8AC3E}">
        <p14:creationId xmlns:p14="http://schemas.microsoft.com/office/powerpoint/2010/main" val="1670331221"/>
      </p:ext>
    </p:extLst>
  </p:cSld>
</p:sld>
</file>

<file path=ppt/slides/slide6.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5" name="s6-lesson-pill">
            <a:extLst xmlns:a="http://schemas.openxmlformats.org/drawingml/2006/main">
              <a:ext uri="{FF2B5EF4-FFF2-40B4-BE49-F238E27FC236}">
                <a16:creationId xmlns:a16="http://schemas.microsoft.com/office/drawing/2014/main" id="{00CFBDE6-6167-4D68-91CC-24BB9B65BD53}"/>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ORI-003  •  ORIENTATION</a:t>
            </a:r>
          </a:p>
        </p:txBody>
      </p:sp>
      <p:sp>
        <p:nvSpPr>
          <p:cNvPr id="2" name="s6-title">
            <a:extLst xmlns:a="http://schemas.openxmlformats.org/drawingml/2006/main">
              <a:ext uri="{FF2B5EF4-FFF2-40B4-BE49-F238E27FC236}">
                <a16:creationId xmlns:a16="http://schemas.microsoft.com/office/drawing/2014/main" id="{EBAD612E-BFAF-4FF1-B813-5689EB0FC218}"/>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Plausible shortcuts—and the repair move</a:t>
            </a:r>
          </a:p>
        </p:txBody>
      </p:sp>
      <p:sp>
        <p:nvSpPr>
          <p:cNvPr id="3" name="s6-page">
            <a:extLst xmlns:a="http://schemas.openxmlformats.org/drawingml/2006/main">
              <a:ext uri="{FF2B5EF4-FFF2-40B4-BE49-F238E27FC236}">
                <a16:creationId xmlns:a16="http://schemas.microsoft.com/office/drawing/2014/main" id="{AD4C46B8-4602-42E1-A16A-C4C5E0D38CD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06 / 08</a:t>
            </a:r>
          </a:p>
        </p:txBody>
      </p:sp>
      <p:sp>
        <p:nvSpPr>
          <p:cNvPr id="4" name="s6-footer">
            <a:extLst xmlns:a="http://schemas.openxmlformats.org/drawingml/2006/main">
              <a:ext uri="{FF2B5EF4-FFF2-40B4-BE49-F238E27FC236}">
                <a16:creationId xmlns:a16="http://schemas.microsoft.com/office/drawing/2014/main" id="{9101BC02-C304-4D53-A3C2-B3498304884A}"/>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6-footer-line">
            <a:extLst xmlns:a="http://schemas.openxmlformats.org/drawingml/2006/main">
              <a:ext uri="{FF2B5EF4-FFF2-40B4-BE49-F238E27FC236}">
                <a16:creationId xmlns:a16="http://schemas.microsoft.com/office/drawing/2014/main" id="{68EDB161-41A0-4A5A-8173-1254FC8C8DE3}"/>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6-shortcut-1">
            <a:extLst xmlns:a="http://schemas.openxmlformats.org/drawingml/2006/main">
              <a:ext uri="{FF2B5EF4-FFF2-40B4-BE49-F238E27FC236}">
                <a16:creationId xmlns:a16="http://schemas.microsoft.com/office/drawing/2014/main" id="{7CB2D5C0-7428-47AB-A0C7-3756E4A27ADF}"/>
              </a:ext>
            </a:extLst>
          </p:cNvPr>
          <p:cNvSpPr>
            <a:spLocks xmlns:a="http://schemas.openxmlformats.org/drawingml/2006/main" noGrp="1"/>
          </p:cNvSpPr>
          <p:nvPr/>
        </p:nvSpPr>
        <p:spPr>
          <a:xfrm xmlns:a="http://schemas.openxmlformats.org/drawingml/2006/main">
            <a:off x="590550" y="165735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1</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It sounds convincing, so it is correct.</a:t>
            </a:r>
          </a:p>
        </p:txBody>
      </p:sp>
      <p:sp>
        <p:nvSpPr>
          <p:cNvPr id="7" name="s6-repair-1">
            <a:extLst xmlns:a="http://schemas.openxmlformats.org/drawingml/2006/main">
              <a:ext uri="{FF2B5EF4-FFF2-40B4-BE49-F238E27FC236}">
                <a16:creationId xmlns:a16="http://schemas.microsoft.com/office/drawing/2014/main" id="{D8173EA3-EC14-4C2D-87A1-B163DC10BD4E}"/>
              </a:ext>
            </a:extLst>
          </p:cNvPr>
          <p:cNvSpPr>
            <a:spLocks xmlns:a="http://schemas.openxmlformats.org/drawingml/2006/main" noGrp="1"/>
          </p:cNvSpPr>
          <p:nvPr/>
        </p:nvSpPr>
        <p:spPr>
          <a:xfrm xmlns:a="http://schemas.openxmlformats.org/drawingml/2006/main">
            <a:off x="6286500" y="165735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Name the claim and evidence that can overturn it.</a:t>
            </a:r>
          </a:p>
        </p:txBody>
      </p:sp>
      <p:cxnSp>
        <p:nvCxnSpPr>
          <p:cNvPr id="22" name=""/>
          <p:cNvCxnSpPr>
            <a:stCxn xmlns:a="http://schemas.openxmlformats.org/drawingml/2006/main" id="6" idx="3"/>
            <a:endCxn xmlns:a="http://schemas.openxmlformats.org/drawingml/2006/main" id="7" idx="1"/>
          </p:cNvCxnSpPr>
          <p:nvPr/>
        </p:nvCxnSpPr>
        <p:spPr>
          <a:xfrm xmlns:a="http://schemas.openxmlformats.org/drawingml/2006/main">
            <a:off x="4686300" y="219075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9" name="s6-shortcut-2">
            <a:extLst xmlns:a="http://schemas.openxmlformats.org/drawingml/2006/main">
              <a:ext uri="{FF2B5EF4-FFF2-40B4-BE49-F238E27FC236}">
                <a16:creationId xmlns:a16="http://schemas.microsoft.com/office/drawing/2014/main" id="{1967745A-D588-4537-A4F5-68004A0A6CEC}"/>
              </a:ext>
            </a:extLst>
          </p:cNvPr>
          <p:cNvSpPr>
            <a:spLocks xmlns:a="http://schemas.openxmlformats.org/drawingml/2006/main" noGrp="1"/>
          </p:cNvSpPr>
          <p:nvPr/>
        </p:nvSpPr>
        <p:spPr>
          <a:xfrm xmlns:a="http://schemas.openxmlformats.org/drawingml/2006/main">
            <a:off x="590550" y="3133725"/>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2</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AI wrote tests, so it verified itself.</a:t>
            </a:r>
          </a:p>
        </p:txBody>
      </p:sp>
      <p:sp>
        <p:nvSpPr>
          <p:cNvPr id="10" name="s6-repair-2">
            <a:extLst xmlns:a="http://schemas.openxmlformats.org/drawingml/2006/main">
              <a:ext uri="{FF2B5EF4-FFF2-40B4-BE49-F238E27FC236}">
                <a16:creationId xmlns:a16="http://schemas.microsoft.com/office/drawing/2014/main" id="{37E97CD6-E72C-4216-9A16-61FB3BF4719F}"/>
              </a:ext>
            </a:extLst>
          </p:cNvPr>
          <p:cNvSpPr>
            <a:spLocks xmlns:a="http://schemas.openxmlformats.org/drawingml/2006/main" noGrp="1"/>
          </p:cNvSpPr>
          <p:nvPr/>
        </p:nvSpPr>
        <p:spPr>
          <a:xfrm xmlns:a="http://schemas.openxmlformats.org/drawingml/2006/main">
            <a:off x="6286500" y="3133725"/>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Ground the oracle outside the candidate generator.</a:t>
            </a:r>
          </a:p>
        </p:txBody>
      </p:sp>
      <p:cxnSp>
        <p:nvCxnSpPr>
          <p:cNvPr id="25" name=""/>
          <p:cNvCxnSpPr>
            <a:stCxn xmlns:a="http://schemas.openxmlformats.org/drawingml/2006/main" id="9" idx="3"/>
            <a:endCxn xmlns:a="http://schemas.openxmlformats.org/drawingml/2006/main" id="10" idx="1"/>
          </p:cNvCxnSpPr>
          <p:nvPr/>
        </p:nvCxnSpPr>
        <p:spPr>
          <a:xfrm xmlns:a="http://schemas.openxmlformats.org/drawingml/2006/main">
            <a:off x="4686300" y="3667125"/>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
        <p:nvSpPr>
          <p:cNvPr id="12" name="s6-shortcut-3">
            <a:extLst xmlns:a="http://schemas.openxmlformats.org/drawingml/2006/main">
              <a:ext uri="{FF2B5EF4-FFF2-40B4-BE49-F238E27FC236}">
                <a16:creationId xmlns:a16="http://schemas.microsoft.com/office/drawing/2014/main" id="{38F056EB-34F0-40DC-8E2A-725831B66E05}"/>
              </a:ext>
            </a:extLst>
          </p:cNvPr>
          <p:cNvSpPr>
            <a:spLocks xmlns:a="http://schemas.openxmlformats.org/drawingml/2006/main" noGrp="1"/>
          </p:cNvSpPr>
          <p:nvPr/>
        </p:nvSpPr>
        <p:spPr>
          <a:xfrm xmlns:a="http://schemas.openxmlformats.org/drawingml/2006/main">
            <a:off x="590550" y="4610100"/>
            <a:ext cx="4095750" cy="1066800"/>
          </a:xfrm>
          <a:prstGeom xmlns:a="http://schemas.openxmlformats.org/drawingml/2006/main" prst="roundRect">
            <a:avLst>
              <a:gd name="adj" fmla="val 10714"/>
            </a:avLst>
          </a:prstGeom>
          <a:solidFill xmlns:a="http://schemas.openxmlformats.org/drawingml/2006/main">
            <a:srgbClr val="FFE4E4"/>
          </a:solidFill>
          <a:ln xmlns:a="http://schemas.openxmlformats.org/drawingml/2006/main" w="9525">
            <a:solidFill>
              <a:srgbClr val="FF747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SHORTCUT 3</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More context and access are always better.</a:t>
            </a:r>
          </a:p>
        </p:txBody>
      </p:sp>
      <p:sp>
        <p:nvSpPr>
          <p:cNvPr id="13" name="s6-repair-3">
            <a:extLst xmlns:a="http://schemas.openxmlformats.org/drawingml/2006/main">
              <a:ext uri="{FF2B5EF4-FFF2-40B4-BE49-F238E27FC236}">
                <a16:creationId xmlns:a16="http://schemas.microsoft.com/office/drawing/2014/main" id="{1E1CA402-718B-4872-B03C-9ED1E4D59635}"/>
              </a:ext>
            </a:extLst>
          </p:cNvPr>
          <p:cNvSpPr>
            <a:spLocks xmlns:a="http://schemas.openxmlformats.org/drawingml/2006/main" noGrp="1"/>
          </p:cNvSpPr>
          <p:nvPr/>
        </p:nvSpPr>
        <p:spPr>
          <a:xfrm xmlns:a="http://schemas.openxmlformats.org/drawingml/2006/main">
            <a:off x="6286500" y="4610100"/>
            <a:ext cx="5314950" cy="1066800"/>
          </a:xfrm>
          <a:prstGeom xmlns:a="http://schemas.openxmlformats.org/drawingml/2006/main" prst="roundRect">
            <a:avLst>
              <a:gd name="adj" fmla="val 10714"/>
            </a:avLst>
          </a:prstGeom>
          <a:solidFill xmlns:a="http://schemas.openxmlformats.org/drawingml/2006/main">
            <a:srgbClr val="DFF8EF"/>
          </a:solidFill>
          <a:ln xmlns:a="http://schemas.openxmlformats.org/drawingml/2006/main" w="9525">
            <a:solidFill>
              <a:srgbClr val="4DD3A4"/>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REPAIR</a:t>
            </a:r>
          </a:p>
          <a:p xmlns:a="http://schemas.openxmlformats.org/drawingml/2006/main">
            <a:pPr algn="l">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Grant only the context and capability the task requires.</a:t>
            </a:r>
          </a:p>
        </p:txBody>
      </p:sp>
      <p:cxnSp>
        <p:nvCxnSpPr>
          <p:cNvPr id="28" name=""/>
          <p:cNvCxnSpPr>
            <a:stCxn xmlns:a="http://schemas.openxmlformats.org/drawingml/2006/main" id="12" idx="3"/>
            <a:endCxn xmlns:a="http://schemas.openxmlformats.org/drawingml/2006/main" id="13" idx="1"/>
          </p:cNvCxnSpPr>
          <p:nvPr/>
        </p:nvCxnSpPr>
        <p:spPr>
          <a:xfrm xmlns:a="http://schemas.openxmlformats.org/drawingml/2006/main">
            <a:off x="4686300" y="5143500"/>
            <a:ext cx="1600200" cy="0"/>
          </a:xfrm>
          <a:prstGeom xmlns:a="http://schemas.openxmlformats.org/drawingml/2006/main" prst="straightConnector1">
            <a:avLst/>
          </a:prstGeom>
          <a:ln xmlns:a="http://schemas.openxmlformats.org/drawingml/2006/main" w="28575">
            <a:solidFill>
              <a:srgbClr val="A9B6CB"/>
            </a:solidFill>
            <a:prstDash val="solid"/>
            <a:tailEnd type="triangle" w="sm" len="sm"/>
          </a:ln>
        </p:spPr>
      </p:cxnSp>
    </p:spTree>
    <p:extLst>
      <p:ext uri="{BB962C8B-B14F-4D97-AF65-F5344CB8AC3E}">
        <p14:creationId xmlns:p14="http://schemas.microsoft.com/office/powerpoint/2010/main" val="989521111"/>
      </p:ext>
    </p:extLst>
  </p:cSld>
</p:sld>
</file>

<file path=ppt/slides/slide7.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9" name="s7-lesson-pill">
            <a:extLst xmlns:a="http://schemas.openxmlformats.org/drawingml/2006/main">
              <a:ext uri="{FF2B5EF4-FFF2-40B4-BE49-F238E27FC236}">
                <a16:creationId xmlns:a16="http://schemas.microsoft.com/office/drawing/2014/main" id="{50EF9C7E-4AC0-4E2E-896A-FBE131153C6D}"/>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ORI-003  •  ORIENTATION</a:t>
            </a:r>
          </a:p>
        </p:txBody>
      </p:sp>
      <p:sp>
        <p:nvSpPr>
          <p:cNvPr id="2" name="s7-title">
            <a:extLst xmlns:a="http://schemas.openxmlformats.org/drawingml/2006/main">
              <a:ext uri="{FF2B5EF4-FFF2-40B4-BE49-F238E27FC236}">
                <a16:creationId xmlns:a16="http://schemas.microsoft.com/office/drawing/2014/main" id="{9D0D8717-9E69-4FF0-BB08-1AA5D667B2C8}"/>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Practice: produce the evidence artifact</a:t>
            </a:r>
          </a:p>
        </p:txBody>
      </p:sp>
      <p:sp>
        <p:nvSpPr>
          <p:cNvPr id="3" name="s7-page">
            <a:extLst xmlns:a="http://schemas.openxmlformats.org/drawingml/2006/main">
              <a:ext uri="{FF2B5EF4-FFF2-40B4-BE49-F238E27FC236}">
                <a16:creationId xmlns:a16="http://schemas.microsoft.com/office/drawing/2014/main" id="{A1DA4D4D-A2C5-491B-87D3-62FEACBC0EF4}"/>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07 / 08</a:t>
            </a:r>
          </a:p>
        </p:txBody>
      </p:sp>
      <p:sp>
        <p:nvSpPr>
          <p:cNvPr id="4" name="s7-footer">
            <a:extLst xmlns:a="http://schemas.openxmlformats.org/drawingml/2006/main">
              <a:ext uri="{FF2B5EF4-FFF2-40B4-BE49-F238E27FC236}">
                <a16:creationId xmlns:a16="http://schemas.microsoft.com/office/drawing/2014/main" id="{C310A179-A551-4FE2-8499-817CB630C92A}"/>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7-footer-line">
            <a:extLst xmlns:a="http://schemas.openxmlformats.org/drawingml/2006/main">
              <a:ext uri="{FF2B5EF4-FFF2-40B4-BE49-F238E27FC236}">
                <a16:creationId xmlns:a16="http://schemas.microsoft.com/office/drawing/2014/main" id="{22B69F95-E9E0-45E3-910F-D4F9979AC450}"/>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7-prompt">
            <a:extLst xmlns:a="http://schemas.openxmlformats.org/drawingml/2006/main">
              <a:ext uri="{FF2B5EF4-FFF2-40B4-BE49-F238E27FC236}">
                <a16:creationId xmlns:a16="http://schemas.microsoft.com/office/drawing/2014/main" id="{2AFAE883-C367-4D58-85C4-CEFA86CA3849}"/>
              </a:ext>
            </a:extLst>
          </p:cNvPr>
          <p:cNvSpPr>
            <a:spLocks xmlns:a="http://schemas.openxmlformats.org/drawingml/2006/main" noGrp="1"/>
          </p:cNvSpPr>
          <p:nvPr/>
        </p:nvSpPr>
        <p:spPr>
          <a:xfrm xmlns:a="http://schemas.openxmlformats.org/drawingml/2006/main">
            <a:off x="590550" y="1695450"/>
            <a:ext cx="4572000" cy="3619500"/>
          </a:xfrm>
          <a:prstGeom xmlns:a="http://schemas.openxmlformats.org/drawingml/2006/main" prst="roundRect">
            <a:avLst>
              <a:gd name="adj" fmla="val 3158"/>
            </a:avLst>
          </a:prstGeom>
          <a:solidFill xmlns:a="http://schemas.openxmlformats.org/drawingml/2006/main">
            <a:srgbClr val="121C32"/>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YOUR TASK</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Define an AI Delegation Boundary for a behavior-preserving refactor.</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Artifact</a:t>
            </a:r>
          </a:p>
          <a:p xmlns:a="http://schemas.openxmlformats.org/drawingml/2006/main">
            <a:pPr algn="l">
              <a:defRPr sz="1575">
                <a:solidFill>
                  <a:srgbClr val="F4F7FB"/>
                </a:solidFill>
                <a:latin typeface="Bitstream Charter"/>
                <a:ea typeface="Bitstream Charter"/>
                <a:cs typeface="Bitstream Charter"/>
              </a:defRPr>
            </a:pPr>
            <a:r>
              <a:rPr sz="1575" b="1">
                <a:solidFill>
                  <a:srgbClr val="F4F7FB"/>
                </a:solidFill>
                <a:latin typeface="Bitstream Charter"/>
                <a:ea typeface="Bitstream Charter"/>
                <a:cs typeface="Bitstream Charter"/>
              </a:rPr>
              <a:t>AI Delegation Boundary</a:t>
            </a:r>
          </a:p>
        </p:txBody>
      </p:sp>
      <p:sp>
        <p:nvSpPr>
          <p:cNvPr id="7" name="s7-fields">
            <a:extLst xmlns:a="http://schemas.openxmlformats.org/drawingml/2006/main">
              <a:ext uri="{FF2B5EF4-FFF2-40B4-BE49-F238E27FC236}">
                <a16:creationId xmlns:a16="http://schemas.microsoft.com/office/drawing/2014/main" id="{B4DD7625-E5EB-4577-982B-ADABD030D1D9}"/>
              </a:ext>
            </a:extLst>
          </p:cNvPr>
          <p:cNvSpPr>
            <a:spLocks xmlns:a="http://schemas.openxmlformats.org/drawingml/2006/main" noGrp="1"/>
          </p:cNvSpPr>
          <p:nvPr/>
        </p:nvSpPr>
        <p:spPr>
          <a:xfrm xmlns:a="http://schemas.openxmlformats.org/drawingml/2006/main">
            <a:off x="5695950" y="1695450"/>
            <a:ext cx="5905500" cy="3619500"/>
          </a:xfrm>
          <a:prstGeom xmlns:a="http://schemas.openxmlformats.org/drawingml/2006/main" prst="roundRect">
            <a:avLst>
              <a:gd name="adj" fmla="val 3158"/>
            </a:avLst>
          </a:prstGeom>
          <a:solidFill xmlns:a="http://schemas.openxmlformats.org/drawingml/2006/main">
            <a:srgbClr val="FFFFFF"/>
          </a:solidFill>
          <a:ln xmlns:a="http://schemas.openxmlformats.org/drawingml/2006/main" w="9525">
            <a:solidFill>
              <a:srgbClr val="33476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t">
            <a:normAutofit fontScale="100000"/>
          </a:bodyPr>
          <a:lstStyle xmlns:a="http://schemas.openxmlformats.org/drawingml/2006/main"/>
          <a:p xmlns:a="http://schemas.openxmlformats.org/drawingml/2006/main">
            <a:pPr algn="l">
              <a:defRPr sz="1575">
                <a:solidFill>
                  <a:srgbClr val="14213D"/>
                </a:solidFill>
                <a:latin typeface="Bitstream Charter"/>
                <a:ea typeface="Bitstream Charter"/>
                <a:cs typeface="Bitstream Charter"/>
              </a:defRPr>
            </a:pPr>
            <a:r>
              <a:rPr sz="1575" b="1">
                <a:solidFill>
                  <a:srgbClr val="14213D"/>
                </a:solidFill>
                <a:latin typeface="Bitstream Charter"/>
                <a:ea typeface="Bitstream Charter"/>
                <a:cs typeface="Bitstream Charter"/>
              </a:rPr>
              <a:t>CAPTURE THESE FIELDS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Bounded outcome and AI role</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Permitted context and write access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Independent oracle / checks</a:t>
            </a:r>
          </a:p>
          <a:p xmlns:a="http://schemas.openxmlformats.org/drawingml/2006/main">
            <a:pPr marL="266700" indent="-139700" algn="l">
              <a:spcAft>
                <a:spcPts val="550"/>
              </a:spcAft>
              <a:buChar char="•"/>
              <a:defRPr sz="1575">
                <a:solidFill>
                  <a:srgbClr val="14213D"/>
                </a:solidFill>
                <a:latin typeface="Bitstream Charter"/>
                <a:ea typeface="Bitstream Charter"/>
                <a:cs typeface="Bitstream Charter"/>
              </a:defRPr>
            </a:pPr>
            <a:r>
              <a:rPr sz="1575">
                <a:solidFill>
                  <a:srgbClr val="14213D"/>
                </a:solidFill>
                <a:latin typeface="Bitstream Charter"/>
                <a:ea typeface="Bitstream Charter"/>
                <a:cs typeface="Bitstream Charter"/>
              </a:rPr>
              <a:t>Human owner and accept-modify-defer rule</a:t>
            </a:r>
          </a:p>
        </p:txBody>
      </p:sp>
      <p:sp>
        <p:nvSpPr>
          <p:cNvPr id="8" name="s7-bar">
            <a:extLst xmlns:a="http://schemas.openxmlformats.org/drawingml/2006/main">
              <a:ext uri="{FF2B5EF4-FFF2-40B4-BE49-F238E27FC236}">
                <a16:creationId xmlns:a16="http://schemas.microsoft.com/office/drawing/2014/main" id="{69AC8CEC-E2DD-4796-837A-43BDDB65421D}"/>
              </a:ext>
            </a:extLst>
          </p:cNvPr>
          <p:cNvSpPr>
            <a:spLocks xmlns:a="http://schemas.openxmlformats.org/drawingml/2006/main" noGrp="1"/>
          </p:cNvSpPr>
          <p:nvPr/>
        </p:nvSpPr>
        <p:spPr>
          <a:xfrm xmlns:a="http://schemas.openxmlformats.org/drawingml/2006/main">
            <a:off x="1524000" y="5562600"/>
            <a:ext cx="9144000" cy="628650"/>
          </a:xfrm>
          <a:prstGeom xmlns:a="http://schemas.openxmlformats.org/drawingml/2006/main" prst="roundRect">
            <a:avLst>
              <a:gd name="adj" fmla="val 18182"/>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350">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Acceptance evidence: Bounded task + access rule + independent oracle + accountable human decision</a:t>
            </a:r>
          </a:p>
        </p:txBody>
      </p:sp>
    </p:spTree>
    <p:extLst>
      <p:ext uri="{BB962C8B-B14F-4D97-AF65-F5344CB8AC3E}">
        <p14:creationId xmlns:p14="http://schemas.microsoft.com/office/powerpoint/2010/main" val="875534042"/>
      </p:ext>
    </p:extLst>
  </p:cSld>
</p:sld>
</file>

<file path=ppt/slides/slide8.xml><?xml version="1.0" encoding="utf-8"?>
<p:sld xmlns:p="http://schemas.openxmlformats.org/presentationml/2006/main">
  <p:cSld>
    <p:bg>
      <p:bgPr>
        <a:solidFill xmlns:a="http://schemas.openxmlformats.org/drawingml/2006/main">
          <a:srgbClr val="0A1020"/>
        </a:solidFill>
      </p:bgPr>
    </p:bg>
    <p:spTree>
      <p:nvGrpSpPr>
        <p:cNvPr id="1" name=""/>
        <p:cNvGrpSpPr/>
        <p:nvPr/>
      </p:nvGrpSpPr>
      <p:grpSpPr>
        <a:xfrm xmlns:a="http://schemas.openxmlformats.org/drawingml/2006/main"/>
      </p:grpSpPr>
      <p:sp>
        <p:nvSpPr>
          <p:cNvPr id="11" name="s8-lesson-pill">
            <a:extLst xmlns:a="http://schemas.openxmlformats.org/drawingml/2006/main">
              <a:ext uri="{FF2B5EF4-FFF2-40B4-BE49-F238E27FC236}">
                <a16:creationId xmlns:a16="http://schemas.microsoft.com/office/drawing/2014/main" id="{E9FC55C2-7F67-44DA-99E8-F8E3D0A659B1}"/>
              </a:ext>
            </a:extLst>
          </p:cNvPr>
          <p:cNvSpPr>
            <a:spLocks xmlns:a="http://schemas.openxmlformats.org/drawingml/2006/main" noGrp="1"/>
          </p:cNvSpPr>
          <p:nvPr/>
        </p:nvSpPr>
        <p:spPr>
          <a:xfrm xmlns:a="http://schemas.openxmlformats.org/drawingml/2006/main">
            <a:off x="514350" y="266700"/>
            <a:ext cx="2476500" cy="266700"/>
          </a:xfrm>
          <a:prstGeom xmlns:a="http://schemas.openxmlformats.org/drawingml/2006/main" prst="roundRect">
            <a:avLst>
              <a:gd name="adj" fmla="val 50000"/>
            </a:avLst>
          </a:prstGeom>
          <a:solidFill xmlns:a="http://schemas.openxmlformats.org/drawingml/2006/main">
            <a:srgbClr val="46D3E6"/>
          </a:solidFill>
          <a:ln xmlns:a="http://schemas.openxmlformats.org/drawingml/2006/main" w="0">
            <a:noFill/>
            <a:prstDash val="solid"/>
          </a:ln>
        </p:spPr>
        <p:txBody>
          <a:bodyPr xmlns:a="http://schemas.openxmlformats.org/drawingml/2006/main" wrap="square" lIns="95250" tIns="19050" rIns="95250" bIns="19050" anchor="ctr">
            <a:normAutofit fontScale="94042"/>
          </a:bodyPr>
          <a:lstStyle xmlns:a="http://schemas.openxmlformats.org/drawingml/2006/main"/>
          <a:p xmlns:a="http://schemas.openxmlformats.org/drawingml/2006/main">
            <a:pPr algn="ctr">
              <a:defRPr sz="1050" b="1">
                <a:solidFill>
                  <a:srgbClr val="0A1020"/>
                </a:solidFill>
                <a:latin typeface="Bitstream Charter"/>
                <a:ea typeface="Bitstream Charter"/>
                <a:cs typeface="Bitstream Charter"/>
              </a:defRPr>
            </a:pPr>
            <a:r>
              <a:rPr sz="1050" b="1">
                <a:solidFill>
                  <a:srgbClr val="0A1020"/>
                </a:solidFill>
                <a:latin typeface="Bitstream Charter"/>
                <a:ea typeface="Bitstream Charter"/>
                <a:cs typeface="Bitstream Charter"/>
              </a:rPr>
              <a:t>ORI-003  •  ORIENTATION</a:t>
            </a:r>
          </a:p>
        </p:txBody>
      </p:sp>
      <p:sp>
        <p:nvSpPr>
          <p:cNvPr id="2" name="s8-title">
            <a:extLst xmlns:a="http://schemas.openxmlformats.org/drawingml/2006/main">
              <a:ext uri="{FF2B5EF4-FFF2-40B4-BE49-F238E27FC236}">
                <a16:creationId xmlns:a16="http://schemas.microsoft.com/office/drawing/2014/main" id="{5D3D2E38-6744-44D2-9E93-7FB9A4465736}"/>
              </a:ext>
            </a:extLst>
          </p:cNvPr>
          <p:cNvSpPr>
            <a:spLocks xmlns:a="http://schemas.openxmlformats.org/drawingml/2006/main" noGrp="1"/>
          </p:cNvSpPr>
          <p:nvPr/>
        </p:nvSpPr>
        <p:spPr>
          <a:xfrm xmlns:a="http://schemas.openxmlformats.org/drawingml/2006/main">
            <a:off x="514350" y="704850"/>
            <a:ext cx="10668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ctr">
            <a:normAutofit fontScale="100000"/>
          </a:bodyPr>
          <a:lstStyle xmlns:a="http://schemas.openxmlformats.org/drawingml/2006/main"/>
          <a:p xmlns:a="http://schemas.openxmlformats.org/drawingml/2006/main">
            <a:pPr algn="l">
              <a:defRPr sz="2550" b="1">
                <a:solidFill>
                  <a:srgbClr val="F4F7FB"/>
                </a:solidFill>
                <a:latin typeface="Bitstream Charter"/>
                <a:ea typeface="Bitstream Charter"/>
                <a:cs typeface="Bitstream Charter"/>
              </a:defRPr>
            </a:pPr>
            <a:r>
              <a:rPr sz="2550" b="1">
                <a:solidFill>
                  <a:srgbClr val="F4F7FB"/>
                </a:solidFill>
                <a:latin typeface="Bitstream Charter"/>
                <a:ea typeface="Bitstream Charter"/>
                <a:cs typeface="Bitstream Charter"/>
              </a:rPr>
              <a:t>Transfer, limits, and next action</a:t>
            </a:r>
          </a:p>
        </p:txBody>
      </p:sp>
      <p:sp>
        <p:nvSpPr>
          <p:cNvPr id="3" name="s8-page">
            <a:extLst xmlns:a="http://schemas.openxmlformats.org/drawingml/2006/main">
              <a:ext uri="{FF2B5EF4-FFF2-40B4-BE49-F238E27FC236}">
                <a16:creationId xmlns:a16="http://schemas.microsoft.com/office/drawing/2014/main" id="{F9D9DDBD-929B-441E-9EF1-E7A5D0E7B182}"/>
              </a:ext>
            </a:extLst>
          </p:cNvPr>
          <p:cNvSpPr>
            <a:spLocks xmlns:a="http://schemas.openxmlformats.org/drawingml/2006/main" noGrp="1"/>
          </p:cNvSpPr>
          <p:nvPr/>
        </p:nvSpPr>
        <p:spPr>
          <a:xfrm xmlns:a="http://schemas.openxmlformats.org/drawingml/2006/main">
            <a:off x="10953750" y="285750"/>
            <a:ext cx="723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r">
              <a:defRPr sz="975" b="1">
                <a:solidFill>
                  <a:srgbClr val="A9B6CB"/>
                </a:solidFill>
                <a:latin typeface="Bitstream Charter"/>
                <a:ea typeface="Bitstream Charter"/>
                <a:cs typeface="Bitstream Charter"/>
              </a:defRPr>
            </a:pPr>
            <a:r>
              <a:rPr sz="975" b="1">
                <a:solidFill>
                  <a:srgbClr val="A9B6CB"/>
                </a:solidFill>
                <a:latin typeface="Bitstream Charter"/>
                <a:ea typeface="Bitstream Charter"/>
                <a:cs typeface="Bitstream Charter"/>
              </a:rPr>
              <a:t>08 / 08</a:t>
            </a:r>
          </a:p>
        </p:txBody>
      </p:sp>
      <p:sp>
        <p:nvSpPr>
          <p:cNvPr id="4" name="s8-footer">
            <a:extLst xmlns:a="http://schemas.openxmlformats.org/drawingml/2006/main">
              <a:ext uri="{FF2B5EF4-FFF2-40B4-BE49-F238E27FC236}">
                <a16:creationId xmlns:a16="http://schemas.microsoft.com/office/drawing/2014/main" id="{F2988025-8003-49B8-99ED-31935BD6F711}"/>
              </a:ext>
            </a:extLst>
          </p:cNvPr>
          <p:cNvSpPr>
            <a:spLocks xmlns:a="http://schemas.openxmlformats.org/drawingml/2006/main" noGrp="1"/>
          </p:cNvSpPr>
          <p:nvPr/>
        </p:nvSpPr>
        <p:spPr>
          <a:xfrm xmlns:a="http://schemas.openxmlformats.org/drawingml/2006/main">
            <a:off x="514350" y="6486525"/>
            <a:ext cx="6286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38100" tIns="19050" rIns="38100" bIns="19050" anchor="t">
            <a:normAutofit fontScale="100000"/>
          </a:bodyPr>
          <a:lstStyle xmlns:a="http://schemas.openxmlformats.org/drawingml/2006/main"/>
          <a:p xmlns:a="http://schemas.openxmlformats.org/drawingml/2006/main">
            <a:pPr algn="l">
              <a:defRPr sz="900" b="0">
                <a:solidFill>
                  <a:srgbClr val="A9B6CB"/>
                </a:solidFill>
                <a:latin typeface="Bitstream Charter"/>
                <a:ea typeface="Bitstream Charter"/>
                <a:cs typeface="Bitstream Charter"/>
              </a:defRPr>
            </a:pPr>
            <a:r>
              <a:rPr sz="900" b="0">
                <a:solidFill>
                  <a:srgbClr val="A9B6CB"/>
                </a:solidFill>
                <a:latin typeface="Bitstream Charter"/>
                <a:ea typeface="Bitstream Charter"/>
                <a:cs typeface="Bitstream Charter"/>
              </a:rPr>
              <a:t>Derived teaching aid • canonical lesson remains authoritative</a:t>
            </a:r>
          </a:p>
        </p:txBody>
      </p:sp>
      <p:sp>
        <p:nvSpPr>
          <p:cNvPr id="5" name="s8-footer-line">
            <a:extLst xmlns:a="http://schemas.openxmlformats.org/drawingml/2006/main">
              <a:ext uri="{FF2B5EF4-FFF2-40B4-BE49-F238E27FC236}">
                <a16:creationId xmlns:a16="http://schemas.microsoft.com/office/drawing/2014/main" id="{32A2C07A-A992-4323-8701-7A7BE8415684}"/>
              </a:ext>
            </a:extLst>
          </p:cNvPr>
          <p:cNvSpPr>
            <a:spLocks xmlns:a="http://schemas.openxmlformats.org/drawingml/2006/main" noGrp="1"/>
          </p:cNvSpPr>
          <p:nvPr/>
        </p:nvSpPr>
        <p:spPr>
          <a:xfrm xmlns:a="http://schemas.openxmlformats.org/drawingml/2006/main">
            <a:off x="514350" y="6372225"/>
            <a:ext cx="11163300" cy="9525"/>
          </a:xfrm>
          <a:prstGeom xmlns:a="http://schemas.openxmlformats.org/drawingml/2006/main" prst="line">
            <a:avLst/>
          </a:prstGeom>
          <a:noFill xmlns:a="http://schemas.openxmlformats.org/drawingml/2006/main"/>
          <a:ln xmlns:a="http://schemas.openxmlformats.org/drawingml/2006/main" w="9525">
            <a:solidFill>
              <a:srgbClr val="334766"/>
            </a:solidFill>
            <a:prstDash val="solid"/>
          </a:ln>
        </p:spPr>
      </p:sp>
      <p:sp>
        <p:nvSpPr>
          <p:cNvPr id="6" name="s8-transfer">
            <a:extLst xmlns:a="http://schemas.openxmlformats.org/drawingml/2006/main">
              <a:ext uri="{FF2B5EF4-FFF2-40B4-BE49-F238E27FC236}">
                <a16:creationId xmlns:a16="http://schemas.microsoft.com/office/drawing/2014/main" id="{8B7EE00E-F3EA-45D4-AB6D-F83DC45E3882}"/>
              </a:ext>
            </a:extLst>
          </p:cNvPr>
          <p:cNvSpPr>
            <a:spLocks xmlns:a="http://schemas.openxmlformats.org/drawingml/2006/main" noGrp="1"/>
          </p:cNvSpPr>
          <p:nvPr/>
        </p:nvSpPr>
        <p:spPr>
          <a:xfrm xmlns:a="http://schemas.openxmlformats.org/drawingml/2006/main">
            <a:off x="857250" y="1666875"/>
            <a:ext cx="10477500" cy="1428750"/>
          </a:xfrm>
          <a:prstGeom xmlns:a="http://schemas.openxmlformats.org/drawingml/2006/main" prst="roundRect">
            <a:avLst>
              <a:gd name="adj" fmla="val 8000"/>
            </a:avLst>
          </a:prstGeom>
          <a:solidFill xmlns:a="http://schemas.openxmlformats.org/drawingml/2006/main">
            <a:srgbClr val="192744"/>
          </a:solidFill>
          <a:ln xmlns:a="http://schemas.openxmlformats.org/drawingml/2006/main" w="9525">
            <a:solidFill>
              <a:srgbClr val="46D3E6"/>
            </a:solid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CHANGED-CONTEXT CHALLENGE</a:t>
            </a:r>
          </a:p>
          <a:p xmlns:a="http://schemas.openxmlformats.org/drawingml/2006/main">
            <a:pPr algn="ctr">
              <a:defRPr sz="1650">
                <a:solidFill>
                  <a:srgbClr val="F4F7FB"/>
                </a:solidFill>
                <a:latin typeface="Bitstream Charter"/>
                <a:ea typeface="Bitstream Charter"/>
                <a:cs typeface="Bitstream Charter"/>
              </a:defRPr>
            </a:pPr>
            <a:r>
              <a:rPr sz="1650" b="1">
                <a:solidFill>
                  <a:srgbClr val="F4F7FB"/>
                </a:solidFill>
                <a:latin typeface="Bitstream Charter"/>
                <a:ea typeface="Bitstream Charter"/>
                <a:cs typeface="Bitstream Charter"/>
              </a:rPr>
              <a:t>Apply the boundary to an AI-assisted dependency upgrade with production risk.</a:t>
            </a:r>
          </a:p>
        </p:txBody>
      </p:sp>
      <p:sp>
        <p:nvSpPr>
          <p:cNvPr id="7" name="s8-q-1">
            <a:extLst xmlns:a="http://schemas.openxmlformats.org/drawingml/2006/main">
              <a:ext uri="{FF2B5EF4-FFF2-40B4-BE49-F238E27FC236}">
                <a16:creationId xmlns:a16="http://schemas.microsoft.com/office/drawing/2014/main" id="{865C0FC8-A23C-4635-8D5D-53E779319BF0}"/>
              </a:ext>
            </a:extLst>
          </p:cNvPr>
          <p:cNvSpPr>
            <a:spLocks xmlns:a="http://schemas.openxmlformats.org/drawingml/2006/main" noGrp="1"/>
          </p:cNvSpPr>
          <p:nvPr/>
        </p:nvSpPr>
        <p:spPr>
          <a:xfrm xmlns:a="http://schemas.openxmlformats.org/drawingml/2006/main">
            <a:off x="9048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only a candidate?</a:t>
            </a:r>
          </a:p>
        </p:txBody>
      </p:sp>
      <p:sp>
        <p:nvSpPr>
          <p:cNvPr id="8" name="s8-q-2">
            <a:extLst xmlns:a="http://schemas.openxmlformats.org/drawingml/2006/main">
              <a:ext uri="{FF2B5EF4-FFF2-40B4-BE49-F238E27FC236}">
                <a16:creationId xmlns:a16="http://schemas.microsoft.com/office/drawing/2014/main" id="{06130A99-DAD7-4D82-8B3A-B3036F120F26}"/>
              </a:ext>
            </a:extLst>
          </p:cNvPr>
          <p:cNvSpPr>
            <a:spLocks xmlns:a="http://schemas.openxmlformats.org/drawingml/2006/main" noGrp="1"/>
          </p:cNvSpPr>
          <p:nvPr/>
        </p:nvSpPr>
        <p:spPr>
          <a:xfrm xmlns:a="http://schemas.openxmlformats.org/drawingml/2006/main">
            <a:off x="4619625" y="3524250"/>
            <a:ext cx="3333750" cy="781050"/>
          </a:xfrm>
          <a:prstGeom xmlns:a="http://schemas.openxmlformats.org/drawingml/2006/main" prst="roundRect">
            <a:avLst>
              <a:gd name="adj" fmla="val 50000"/>
            </a:avLst>
          </a:prstGeom>
          <a:solidFill xmlns:a="http://schemas.openxmlformats.org/drawingml/2006/main">
            <a:srgbClr val="FFF1D8"/>
          </a:solidFill>
          <a:ln xmlns:a="http://schemas.openxmlformats.org/drawingml/2006/main" w="9525">
            <a:solidFill>
              <a:srgbClr val="F4B860"/>
            </a:solidFill>
            <a:prstDash val="solid"/>
          </a:ln>
        </p:spPr>
        <p:txBody>
          <a:bodyPr xmlns:a="http://schemas.openxmlformats.org/drawingml/2006/main" wrap="square" lIns="152400" tIns="95250" rIns="152400" bIns="95250" anchor="ctr">
            <a:normAutofit fontScale="100000"/>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What is the oracle?</a:t>
            </a:r>
          </a:p>
        </p:txBody>
      </p:sp>
      <p:sp>
        <p:nvSpPr>
          <p:cNvPr id="9" name="s8-q-3">
            <a:extLst xmlns:a="http://schemas.openxmlformats.org/drawingml/2006/main">
              <a:ext uri="{FF2B5EF4-FFF2-40B4-BE49-F238E27FC236}">
                <a16:creationId xmlns:a16="http://schemas.microsoft.com/office/drawing/2014/main" id="{D2DBB4AA-E680-4563-BAA1-2B69CA4E651E}"/>
              </a:ext>
            </a:extLst>
          </p:cNvPr>
          <p:cNvSpPr>
            <a:spLocks xmlns:a="http://schemas.openxmlformats.org/drawingml/2006/main" noGrp="1"/>
          </p:cNvSpPr>
          <p:nvPr/>
        </p:nvSpPr>
        <p:spPr>
          <a:xfrm xmlns:a="http://schemas.openxmlformats.org/drawingml/2006/main">
            <a:off x="8334375" y="3524250"/>
            <a:ext cx="3333750" cy="781050"/>
          </a:xfrm>
          <a:prstGeom xmlns:a="http://schemas.openxmlformats.org/drawingml/2006/main" prst="roundRect">
            <a:avLst>
              <a:gd name="adj" fmla="val 50000"/>
            </a:avLst>
          </a:prstGeom>
          <a:solidFill xmlns:a="http://schemas.openxmlformats.org/drawingml/2006/main">
            <a:srgbClr val="DDF8FC"/>
          </a:solidFill>
          <a:ln xmlns:a="http://schemas.openxmlformats.org/drawingml/2006/main" w="9525">
            <a:solidFill>
              <a:srgbClr val="46D3E6"/>
            </a:solidFill>
            <a:prstDash val="solid"/>
          </a:ln>
        </p:spPr>
        <p:txBody>
          <a:bodyPr xmlns:a="http://schemas.openxmlformats.org/drawingml/2006/main" wrap="square" lIns="152400" tIns="95250" rIns="152400" bIns="95250" anchor="ctr">
            <a:normAutofit fontScale="97136"/>
          </a:bodyPr>
          <a:lstStyle xmlns:a="http://schemas.openxmlformats.org/drawingml/2006/main"/>
          <a:p xmlns:a="http://schemas.openxmlformats.org/drawingml/2006/main">
            <a:pPr algn="ctr">
              <a:defRPr sz="1350" b="1">
                <a:solidFill>
                  <a:srgbClr val="14213D"/>
                </a:solidFill>
                <a:latin typeface="Bitstream Charter"/>
                <a:ea typeface="Bitstream Charter"/>
                <a:cs typeface="Bitstream Charter"/>
              </a:defRPr>
            </a:pPr>
            <a:r>
              <a:rPr sz="1350" b="1">
                <a:solidFill>
                  <a:srgbClr val="14213D"/>
                </a:solidFill>
                <a:latin typeface="Bitstream Charter"/>
                <a:ea typeface="Bitstream Charter"/>
                <a:cs typeface="Bitstream Charter"/>
              </a:rPr>
              <a:t>Who owns rollback and acceptance?</a:t>
            </a:r>
          </a:p>
        </p:txBody>
      </p:sp>
      <p:sp>
        <p:nvSpPr>
          <p:cNvPr id="10" name="s8-next">
            <a:extLst xmlns:a="http://schemas.openxmlformats.org/drawingml/2006/main">
              <a:ext uri="{FF2B5EF4-FFF2-40B4-BE49-F238E27FC236}">
                <a16:creationId xmlns:a16="http://schemas.microsoft.com/office/drawing/2014/main" id="{99854718-6B09-4019-9841-CF5494227FCE}"/>
              </a:ext>
            </a:extLst>
          </p:cNvPr>
          <p:cNvSpPr>
            <a:spLocks xmlns:a="http://schemas.openxmlformats.org/drawingml/2006/main" noGrp="1"/>
          </p:cNvSpPr>
          <p:nvPr/>
        </p:nvSpPr>
        <p:spPr>
          <a:xfrm xmlns:a="http://schemas.openxmlformats.org/drawingml/2006/main">
            <a:off x="857250" y="4857750"/>
            <a:ext cx="10477500" cy="1190625"/>
          </a:xfrm>
          <a:prstGeom xmlns:a="http://schemas.openxmlformats.org/drawingml/2006/main" prst="roundRect">
            <a:avLst>
              <a:gd name="adj" fmla="val 9600"/>
            </a:avLst>
          </a:prstGeom>
          <a:solidFill xmlns:a="http://schemas.openxmlformats.org/drawingml/2006/main">
            <a:srgbClr val="121C32"/>
          </a:solidFill>
          <a:ln xmlns:a="http://schemas.openxmlformats.org/drawingml/2006/main" w="9525">
            <a:solidFill>
              <a:srgbClr val="334766"/>
            </a:solidFill>
            <a:prstDash val="solid"/>
          </a:ln>
        </p:spPr>
        <p:txBody>
          <a:bodyPr xmlns:a="http://schemas.openxmlformats.org/drawingml/2006/main" wrap="square" lIns="133350" tIns="114300" rIns="133350" bIns="95250" anchor="ctr">
            <a:normAutofit fontScale="100000"/>
          </a:bodyPr>
          <a:lstStyle xmlns:a="http://schemas.openxmlformats.org/drawingml/2006/main"/>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NEXT ACTION</a:t>
            </a:r>
            <a:r>
              <a:rPr sz="1425" b="1">
                <a:solidFill>
                  <a:srgbClr val="F4F7FB"/>
                </a:solidFill>
                <a:latin typeface="Bitstream Charter"/>
                <a:ea typeface="Bitstream Charter"/>
                <a:cs typeface="Bitstream Charter"/>
              </a:rPr>
              <a:t>  Write the boundary before giving the tool broad context or write capability.</a:t>
            </a:r>
          </a:p>
          <a:p xmlns:a="http://schemas.openxmlformats.org/drawingml/2006/main">
            <a:pPr algn="l">
              <a:defRPr sz="1425">
                <a:solidFill>
                  <a:srgbClr val="F4F7FB"/>
                </a:solidFill>
                <a:latin typeface="Bitstream Charter"/>
                <a:ea typeface="Bitstream Charter"/>
                <a:cs typeface="Bitstream Charter"/>
              </a:defRPr>
            </a:pPr>
            <a:r>
              <a:rPr sz="1425" b="1">
                <a:solidFill>
                  <a:srgbClr val="F4F7FB"/>
                </a:solidFill>
                <a:latin typeface="Bitstream Charter"/>
                <a:ea typeface="Bitstream Charter"/>
                <a:cs typeface="Bitstream Charter"/>
              </a:rPr>
              <a:t>NON-CLAIM</a:t>
            </a:r>
            <a:r>
              <a:rPr sz="1425">
                <a:solidFill>
                  <a:srgbClr val="F4F7FB"/>
                </a:solidFill>
                <a:latin typeface="Bitstream Charter"/>
                <a:ea typeface="Bitstream Charter"/>
                <a:cs typeface="Bitstream Charter"/>
              </a:rPr>
              <a:t>  AI assistance does not transfer accountability, permissions, or acceptance authority.</a:t>
            </a:r>
          </a:p>
        </p:txBody>
      </p:sp>
    </p:spTree>
    <p:extLst>
      <p:ext uri="{BB962C8B-B14F-4D97-AF65-F5344CB8AC3E}">
        <p14:creationId xmlns:p14="http://schemas.microsoft.com/office/powerpoint/2010/main" val="148942250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2026-09-19T23:31:12.8940000Z</dcterms:created>
  <dcterms:modified xsi:type="dcterms:W3CDTF">2026-09-19T23:31:12.8940000Z</dcterms:modified>
</coreProperties>
</file>