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26b4a2dd2eb41ec" /><Relationship Type="http://schemas.openxmlformats.org/officeDocument/2006/relationships/extended-properties" Target="/docProps/app.xml" Id="R32cb995fd8b447a9" /><Relationship Type="http://schemas.openxmlformats.org/officeDocument/2006/relationships/officeDocument" Target="/ppt/presentation.xml" Id="Rcd1de5f83d7f451e" /></Relationships>
</file>

<file path=ppt/presentation.xml><?xml version="1.0" encoding="utf-8"?>
<p:presentation xmlns:p="http://schemas.openxmlformats.org/presentationml/2006/main">
  <p:sldMasterIdLst>
    <p:sldMasterId xmlns:r="http://schemas.openxmlformats.org/officeDocument/2006/relationships" id="2147483648" r:id="R2333d1350bdc4e36"/>
  </p:sldMasterIdLst>
  <p:notesMasterIdLst>
    <p:notesMasterId xmlns:r="http://schemas.openxmlformats.org/officeDocument/2006/relationships" r:id="R1dd056e048124fc5"/>
  </p:notesMasterIdLst>
  <p:sldIdLst>
    <p:sldId xmlns:r="http://schemas.openxmlformats.org/officeDocument/2006/relationships" id="256" r:id="Rf47ef7a30fe043ca"/>
    <p:sldId xmlns:r="http://schemas.openxmlformats.org/officeDocument/2006/relationships" id="257" r:id="Rd174bcf5cf124d13"/>
    <p:sldId xmlns:r="http://schemas.openxmlformats.org/officeDocument/2006/relationships" id="258" r:id="R197bdef648f640d4"/>
    <p:sldId xmlns:r="http://schemas.openxmlformats.org/officeDocument/2006/relationships" id="259" r:id="Rc508eacad5dc4f70"/>
    <p:sldId xmlns:r="http://schemas.openxmlformats.org/officeDocument/2006/relationships" id="260" r:id="Raccbe1ba65474ebd"/>
    <p:sldId xmlns:r="http://schemas.openxmlformats.org/officeDocument/2006/relationships" id="261" r:id="R30cffcedc21e4da1"/>
    <p:sldId xmlns:r="http://schemas.openxmlformats.org/officeDocument/2006/relationships" id="262" r:id="Rc635a53444db46fa"/>
    <p:sldId xmlns:r="http://schemas.openxmlformats.org/officeDocument/2006/relationships" id="263" r:id="R2aa9d4e304574d1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4007c6848b24a80" /><Relationship Type="http://schemas.openxmlformats.org/officeDocument/2006/relationships/slideMaster" Target="/ppt/slideMasters/slideMaster1.xml" Id="R2333d1350bdc4e36" /><Relationship Type="http://schemas.openxmlformats.org/officeDocument/2006/relationships/notesMaster" Target="/ppt/notesMasters/notesMaster1.xml" Id="R1dd056e048124fc5" /><Relationship Type="http://schemas.openxmlformats.org/officeDocument/2006/relationships/presProps" Target="/ppt/presProps.xml" Id="Rf136a5cf5c7742bb" /><Relationship Type="http://schemas.openxmlformats.org/officeDocument/2006/relationships/tableStyles" Target="/ppt/tableStyles.xml" Id="Rc213e7c1412e44c0" /><Relationship Type="http://schemas.openxmlformats.org/officeDocument/2006/relationships/slide" Target="/ppt/slides/slide1.xml" Id="Rf47ef7a30fe043ca" /><Relationship Type="http://schemas.openxmlformats.org/officeDocument/2006/relationships/slide" Target="/ppt/slides/slide2.xml" Id="Rd174bcf5cf124d13" /><Relationship Type="http://schemas.openxmlformats.org/officeDocument/2006/relationships/slide" Target="/ppt/slides/slide3.xml" Id="R197bdef648f640d4" /><Relationship Type="http://schemas.openxmlformats.org/officeDocument/2006/relationships/slide" Target="/ppt/slides/slide4.xml" Id="Rc508eacad5dc4f70" /><Relationship Type="http://schemas.openxmlformats.org/officeDocument/2006/relationships/slide" Target="/ppt/slides/slide5.xml" Id="Raccbe1ba65474ebd" /><Relationship Type="http://schemas.openxmlformats.org/officeDocument/2006/relationships/slide" Target="/ppt/slides/slide6.xml" Id="R30cffcedc21e4da1" /><Relationship Type="http://schemas.openxmlformats.org/officeDocument/2006/relationships/slide" Target="/ppt/slides/slide7.xml" Id="Rc635a53444db46fa" /><Relationship Type="http://schemas.openxmlformats.org/officeDocument/2006/relationships/slide" Target="/ppt/slides/slide8.xml" Id="R2aa9d4e304574d1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4fe164457e146e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7bc1a89d6f4dcd" /><Relationship Type="http://schemas.openxmlformats.org/officeDocument/2006/relationships/notesMaster" Target="/ppt/notesMasters/notesMaster1.xml" Id="Rbb92d8612ed044ed" /></Relationships>
</file>

<file path=ppt/notesSlides/_rels/notesSlide2.xml.rels>&#65279;<?xml version="1.0" encoding="utf-8"?><Relationships xmlns="http://schemas.openxmlformats.org/package/2006/relationships"><Relationship Type="http://schemas.openxmlformats.org/officeDocument/2006/relationships/slide" Target="/ppt/slides/slide2.xml" Id="Raabd640c00c4463a" /><Relationship Type="http://schemas.openxmlformats.org/officeDocument/2006/relationships/notesMaster" Target="/ppt/notesMasters/notesMaster1.xml" Id="Re2f129b6e1d447ff"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49c760ef974f59" /><Relationship Type="http://schemas.openxmlformats.org/officeDocument/2006/relationships/notesMaster" Target="/ppt/notesMasters/notesMaster1.xml" Id="Raf2f3b7234e5428a" /></Relationships>
</file>

<file path=ppt/notesSlides/_rels/notesSlide4.xml.rels>&#65279;<?xml version="1.0" encoding="utf-8"?><Relationships xmlns="http://schemas.openxmlformats.org/package/2006/relationships"><Relationship Type="http://schemas.openxmlformats.org/officeDocument/2006/relationships/slide" Target="/ppt/slides/slide4.xml" Id="R5ba5f67cc56c40e0" /><Relationship Type="http://schemas.openxmlformats.org/officeDocument/2006/relationships/notesMaster" Target="/ppt/notesMasters/notesMaster1.xml" Id="Rcd944514042f4362" /></Relationships>
</file>

<file path=ppt/notesSlides/_rels/notesSlide5.xml.rels>&#65279;<?xml version="1.0" encoding="utf-8"?><Relationships xmlns="http://schemas.openxmlformats.org/package/2006/relationships"><Relationship Type="http://schemas.openxmlformats.org/officeDocument/2006/relationships/slide" Target="/ppt/slides/slide5.xml" Id="Rd8c8bd960115425d" /><Relationship Type="http://schemas.openxmlformats.org/officeDocument/2006/relationships/notesMaster" Target="/ppt/notesMasters/notesMaster1.xml" Id="R8539e0c7099a461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f4b96b357964974" /><Relationship Type="http://schemas.openxmlformats.org/officeDocument/2006/relationships/notesMaster" Target="/ppt/notesMasters/notesMaster1.xml" Id="Rb08567dff9fa4553" /></Relationships>
</file>

<file path=ppt/notesSlides/_rels/notesSlide7.xml.rels>&#65279;<?xml version="1.0" encoding="utf-8"?><Relationships xmlns="http://schemas.openxmlformats.org/package/2006/relationships"><Relationship Type="http://schemas.openxmlformats.org/officeDocument/2006/relationships/slide" Target="/ppt/slides/slide7.xml" Id="R1f809eae3ec04002" /><Relationship Type="http://schemas.openxmlformats.org/officeDocument/2006/relationships/notesMaster" Target="/ppt/notesMasters/notesMaster1.xml" Id="Rfae085e472154c79" /></Relationships>
</file>

<file path=ppt/notesSlides/_rels/notesSlide8.xml.rels>&#65279;<?xml version="1.0" encoding="utf-8"?><Relationships xmlns="http://schemas.openxmlformats.org/package/2006/relationships"><Relationship Type="http://schemas.openxmlformats.org/officeDocument/2006/relationships/slide" Target="/ppt/slides/slide8.xml" Id="R56a28a839b03410b" /><Relationship Type="http://schemas.openxmlformats.org/officeDocument/2006/relationships/notesMaster" Target="/ppt/notesMasters/notesMaster1.xml" Id="Rcf40572f6ee44ed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ORI-002 — Returning to Programming After a Few Years: Where Should You Start?</a:t>
            </a:r>
          </a:p>
          <a:p xmlns:a="http://schemas.openxmlformats.org/drawingml/2006/main">
            <a:r>
              <a:t/>
            </a:r>
          </a:p>
          <a:p xmlns:a="http://schemas.openxmlformats.org/drawingml/2006/main">
            <a:r>
              <a:t>Open with the question: “What is retained, what needs repair, and what is actually new?” Ask learners to commit to a preliminary answer before you explain the model. Frame the session as a decision-and-evidence exercise, not a promotional overview. The intended output is the Return-to-Programming Evidence Map; the deck is only a teaching aid and never replaces the canonical lesson. Source: MAKNOW_LESSON_ORI-002_v1.0.0/content/en-US.md, opening and first-screen framing.</a:t>
            </a:r>
          </a:p>
          <a:p xmlns:a="http://schemas.openxmlformats.org/drawingml/2006/main">
            <a:r>
              <a:t/>
            </a:r>
          </a:p>
          <a:p xmlns:a="http://schemas.openxmlformats.org/drawingml/2006/main">
            <a:r>
              <a:t>Source package: FINAL_LESSONS/MAKNOW_LESSON_ORI-002_v1.0.0.zip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ORI-002 — Returning to Programming After a Few Years: Where Should You Start?</a:t>
            </a:r>
          </a:p>
          <a:p xmlns:a="http://schemas.openxmlformats.org/drawingml/2006/main">
            <a:r>
              <a:t/>
            </a:r>
          </a:p>
          <a:p xmlns:a="http://schemas.openxmlformats.org/drawingml/2006/main">
            <a:r>
              <a:t>State the bounded outcome in plain language, then name the artifact learners must produce. Emphasize that the boundary is part of the evidence, not a disclaimer added at the end. Read the evidence bar aloud: Current probe + evidence state + next action + change condition. Ask which element would be easiest to omit and why that omission would weaken the decision. Sources: MAKNOW_LESSON_ORI-002_v1.0.0/lesson_bible.json (identity_scope and production_plan) and MAKNOW_LESSON_ORI-002_v1.0.0/content/en-US.md.</a:t>
            </a:r>
          </a:p>
          <a:p xmlns:a="http://schemas.openxmlformats.org/drawingml/2006/main">
            <a:r>
              <a:t/>
            </a:r>
          </a:p>
          <a:p xmlns:a="http://schemas.openxmlformats.org/drawingml/2006/main">
            <a:r>
              <a:t>Source package: FINAL_LESSONS/MAKNOW_LESSON_ORI-002_v1.0.0.zip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ORI-002 — Returning to Programming After a Few Years: Where Should You Start?</a:t>
            </a:r>
          </a:p>
          <a:p xmlns:a="http://schemas.openxmlformats.org/drawingml/2006/main">
            <a:r>
              <a:t/>
            </a:r>
          </a:p>
          <a:p xmlns:a="http://schemas.openxmlformats.org/drawingml/2006/main">
            <a:r>
              <a:t>Walk through the model in order and pause after each node. For every transition, ask what new information becomes available and what cannot yet be concluded. Use the guard statement—Use current, task-matched evidence—not a title or memory of past fluency.—to stop learners from turning the model into an automatic scoring system. The diagram is editable so later facilitators can adapt examples without changing the invariant sequence. Source: MAKNOW_LESSON_ORI-002_v1.0.0/content/en-US.md, central model section.</a:t>
            </a:r>
          </a:p>
          <a:p xmlns:a="http://schemas.openxmlformats.org/drawingml/2006/main">
            <a:r>
              <a:t/>
            </a:r>
          </a:p>
          <a:p xmlns:a="http://schemas.openxmlformats.org/drawingml/2006/main">
            <a:r>
              <a:t>Source package: FINAL_LESSONS/MAKNOW_LESSON_ORI-002_v1.0.0.zip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ORI-002 — Returning to Programming After a Few Years: Where Should You Start?</a:t>
            </a:r>
          </a:p>
          <a:p xmlns:a="http://schemas.openxmlformats.org/drawingml/2006/main">
            <a:r>
              <a:t/>
            </a:r>
          </a:p>
          <a:p xmlns:a="http://schemas.openxmlformats.org/drawingml/2006/main">
            <a:r>
              <a:t>Treat the table as a decision surface, not a list to memorize. Compare two rows and ask which evidence signal actually changes the recommended action. Point out that every decision remains bounded; none of the rows supports a global claim about the learner or the whole technology. Invite learners to add a new row only if they can preserve the same evidence discipline. Source: MAKNOW_LESSON_ORI-002_v1.0.0/derived_text/tables/TBL-01.json.</a:t>
            </a:r>
          </a:p>
          <a:p xmlns:a="http://schemas.openxmlformats.org/drawingml/2006/main">
            <a:r>
              <a:t/>
            </a:r>
          </a:p>
          <a:p xmlns:a="http://schemas.openxmlformats.org/drawingml/2006/main">
            <a:r>
              <a:t>Source package: FINAL_LESSONS/MAKNOW_LESSON_ORI-002_v1.0.0.zip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ORI-002 — Returning to Programming After a Few Years: Where Should You Start?</a:t>
            </a:r>
          </a:p>
          <a:p xmlns:a="http://schemas.openxmlformats.org/drawingml/2006/main">
            <a:r>
              <a:t/>
            </a:r>
          </a:p>
          <a:p xmlns:a="http://schemas.openxmlformats.org/drawingml/2006/main">
            <a:r>
              <a:t>Narrate the case from left to right: scenario, evidence, then bounded decision. Do not jump directly from the learner description to the conclusion. Ask what additional evidence would overturn the decision and what the current evidence still cannot prove. The final boundary should feel operational: it tells the learner what must remain open. Sources: MAKNOW_LESSON_ORI-002_v1.0.0/content/en-US.md, worked example section, and MAKNOW_LESSON_ORI-002_v1.0.0/lesson_bible.json.</a:t>
            </a:r>
          </a:p>
          <a:p xmlns:a="http://schemas.openxmlformats.org/drawingml/2006/main">
            <a:r>
              <a:t/>
            </a:r>
          </a:p>
          <a:p xmlns:a="http://schemas.openxmlformats.org/drawingml/2006/main">
            <a:r>
              <a:t>Source package: FINAL_LESSONS/MAKNOW_LESSON_ORI-002_v1.0.0.zip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ORI-002 — Returning to Programming After a Few Years: Where Should You Start?</a:t>
            </a:r>
          </a:p>
          <a:p xmlns:a="http://schemas.openxmlformats.org/drawingml/2006/main">
            <a:r>
              <a:t/>
            </a:r>
          </a:p>
          <a:p xmlns:a="http://schemas.openxmlformats.org/drawingml/2006/main">
            <a:r>
              <a:t>Each shortcut is plausible because it reduces a hard judgment to an easy signal. Let learners explain why the shortcut is attractive before revealing the repair. The repair is deliberately small: it asks for claim-matched evidence, a narrower boundary, or a better probe. Close by asking which shortcut they personally use most often. Source: MAKNOW_LESSON_ORI-002_v1.0.0/content/en-US.md, failure modes and misconception repair.</a:t>
            </a:r>
          </a:p>
          <a:p xmlns:a="http://schemas.openxmlformats.org/drawingml/2006/main">
            <a:r>
              <a:t/>
            </a:r>
          </a:p>
          <a:p xmlns:a="http://schemas.openxmlformats.org/drawingml/2006/main">
            <a:r>
              <a:t>Source package: FINAL_LESSONS/MAKNOW_LESSON_ORI-002_v1.0.0.zip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ORI-002 — Returning to Programming After a Few Years: Where Should You Start?</a:t>
            </a:r>
          </a:p>
          <a:p xmlns:a="http://schemas.openxmlformats.org/drawingml/2006/main">
            <a:r>
              <a:t/>
            </a:r>
          </a:p>
          <a:p xmlns:a="http://schemas.openxmlformats.org/drawingml/2006/main">
            <a:r>
              <a:t>Give learners time to create the artifact rather than discussing it abstractly. Require all four capture fields and point to the acceptance evidence: Current probe + evidence state + next action + change condition. If a learner cannot decide, allow a bounded defer or need-more-evidence state when the lesson model supports it; do not force false certainty. Source: MAKNOW_LESSON_ORI-002_v1.0.0/content/en-US.md, guided and independent practice.</a:t>
            </a:r>
          </a:p>
          <a:p xmlns:a="http://schemas.openxmlformats.org/drawingml/2006/main">
            <a:r>
              <a:t/>
            </a:r>
          </a:p>
          <a:p xmlns:a="http://schemas.openxmlformats.org/drawingml/2006/main">
            <a:r>
              <a:t>Source package: FINAL_LESSONS/MAKNOW_LESSON_ORI-002_v1.0.0.zip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ORI-002 — Returning to Programming After a Few Years: Where Should You Start?</a:t>
            </a:r>
          </a:p>
          <a:p xmlns:a="http://schemas.openxmlformats.org/drawingml/2006/main">
            <a:r>
              <a:t/>
            </a:r>
          </a:p>
          <a:p xmlns:a="http://schemas.openxmlformats.org/drawingml/2006/main">
            <a:r>
              <a:t>Use the changed-context challenge to test transfer. The learner should preserve the reasoning invariant while adapting the details, not copy the worked example. End with the next action: Run one bounded current probe before choosing a broad restart plan. Re-state the non-claim so the final confidence stays proportional to the evidence. Sources: MAKNOW_LESSON_ORI-002_v1.0.0/content/en-US.md, assessment and transfer; Bible SHA-256 e28bcfd11d9fe5edcc349b71320f6970abd580c9d29addc334ca4632a6faa66a.</a:t>
            </a:r>
          </a:p>
          <a:p xmlns:a="http://schemas.openxmlformats.org/drawingml/2006/main">
            <a:r>
              <a:t/>
            </a:r>
          </a:p>
          <a:p xmlns:a="http://schemas.openxmlformats.org/drawingml/2006/main">
            <a:r>
              <a:t>Source package: FINAL_LESSONS/MAKNOW_LESSON_ORI-002_v1.0.0.zip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ca8e6178791408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3f73e2b4484350" /><Relationship Type="http://schemas.openxmlformats.org/officeDocument/2006/relationships/slideLayout" Target="/ppt/slideLayouts/slideLayout1.xml" Id="R31ae280dbb89403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1ae280dbb89403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9b26d2b34a240c3" /><Relationship Type="http://schemas.openxmlformats.org/officeDocument/2006/relationships/notesSlide" Target="/ppt/notesSlides/notesSlide1.xml" Id="R15ead8431c3746e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ce204b904de4df5" /><Relationship Type="http://schemas.openxmlformats.org/officeDocument/2006/relationships/notesSlide" Target="/ppt/notesSlides/notesSlide2.xml" Id="R929f1094fc2c4cf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0965f1738ea40c3" /><Relationship Type="http://schemas.openxmlformats.org/officeDocument/2006/relationships/notesSlide" Target="/ppt/notesSlides/notesSlide3.xml" Id="R92c12997ba68428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2f2905813674035" /><Relationship Type="http://schemas.openxmlformats.org/officeDocument/2006/relationships/notesSlide" Target="/ppt/notesSlides/notesSlide4.xml" Id="Rad50ea283280473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4f0692e43e443a0" /><Relationship Type="http://schemas.openxmlformats.org/officeDocument/2006/relationships/notesSlide" Target="/ppt/notesSlides/notesSlide5.xml" Id="Rd656d4ecce0a4d4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c2dc92f65c445ae" /><Relationship Type="http://schemas.openxmlformats.org/officeDocument/2006/relationships/notesSlide" Target="/ppt/notesSlides/notesSlide6.xml" Id="R0b3a243699c4440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446f76028744415" /><Relationship Type="http://schemas.openxmlformats.org/officeDocument/2006/relationships/notesSlide" Target="/ppt/notesSlides/notesSlide7.xml" Id="R88f424c07cfb42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046f12ee0d64926" /><Relationship Type="http://schemas.openxmlformats.org/officeDocument/2006/relationships/notesSlide" Target="/ppt/notesSlides/notesSlide8.xml" Id="Ra543851596bf47b1"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6" name="s1-kicker">
            <a:extLst xmlns:a="http://schemas.openxmlformats.org/drawingml/2006/main">
              <a:ext uri="{FF2B5EF4-FFF2-40B4-BE49-F238E27FC236}">
                <a16:creationId xmlns:a16="http://schemas.microsoft.com/office/drawing/2014/main" id="{286D45D9-C9DB-4937-9D33-C6894ACDFD1E}"/>
              </a:ext>
            </a:extLst>
          </p:cNvPr>
          <p:cNvSpPr>
            <a:spLocks xmlns:a="http://schemas.openxmlformats.org/drawingml/2006/main" noGrp="1"/>
          </p:cNvSpPr>
          <p:nvPr/>
        </p:nvSpPr>
        <p:spPr>
          <a:xfrm xmlns:a="http://schemas.openxmlformats.org/drawingml/2006/main">
            <a:off x="609600" y="514350"/>
            <a:ext cx="400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ORI-002  •  MAKNOW ORIENTATION</a:t>
            </a:r>
          </a:p>
        </p:txBody>
      </p:sp>
      <p:sp>
        <p:nvSpPr>
          <p:cNvPr id="2" name="s1-title">
            <a:extLst xmlns:a="http://schemas.openxmlformats.org/drawingml/2006/main">
              <a:ext uri="{FF2B5EF4-FFF2-40B4-BE49-F238E27FC236}">
                <a16:creationId xmlns:a16="http://schemas.microsoft.com/office/drawing/2014/main" id="{931FA42C-9780-4DAB-BFF8-17858DB41BCD}"/>
              </a:ext>
            </a:extLst>
          </p:cNvPr>
          <p:cNvSpPr>
            <a:spLocks xmlns:a="http://schemas.openxmlformats.org/drawingml/2006/main" noGrp="1"/>
          </p:cNvSpPr>
          <p:nvPr/>
        </p:nvSpPr>
        <p:spPr>
          <a:xfrm xmlns:a="http://schemas.openxmlformats.org/drawingml/2006/main">
            <a:off x="609600" y="1352550"/>
            <a:ext cx="8953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450" b="1">
                <a:solidFill>
                  <a:srgbClr val="F4F7FB"/>
                </a:solidFill>
                <a:latin typeface="Bitstream Charter"/>
                <a:ea typeface="Bitstream Charter"/>
                <a:cs typeface="Bitstream Charter"/>
              </a:defRPr>
            </a:pPr>
            <a:r>
              <a:rPr sz="3450" b="1">
                <a:solidFill>
                  <a:srgbClr val="F4F7FB"/>
                </a:solidFill>
                <a:latin typeface="Bitstream Charter"/>
                <a:ea typeface="Bitstream Charter"/>
                <a:cs typeface="Bitstream Charter"/>
              </a:rPr>
              <a:t>Returning to Programming After a Few Years: Where Should You Start?</a:t>
            </a:r>
          </a:p>
        </p:txBody>
      </p:sp>
      <p:sp>
        <p:nvSpPr>
          <p:cNvPr id="3" name="s1-question">
            <a:extLst xmlns:a="http://schemas.openxmlformats.org/drawingml/2006/main">
              <a:ext uri="{FF2B5EF4-FFF2-40B4-BE49-F238E27FC236}">
                <a16:creationId xmlns:a16="http://schemas.microsoft.com/office/drawing/2014/main" id="{B7BA92D3-F031-4CF1-82CE-580F6D0C3E78}"/>
              </a:ext>
            </a:extLst>
          </p:cNvPr>
          <p:cNvSpPr>
            <a:spLocks xmlns:a="http://schemas.openxmlformats.org/drawingml/2006/main" noGrp="1"/>
          </p:cNvSpPr>
          <p:nvPr/>
        </p:nvSpPr>
        <p:spPr>
          <a:xfrm xmlns:a="http://schemas.openxmlformats.org/drawingml/2006/main">
            <a:off x="647700" y="3524250"/>
            <a:ext cx="7429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What is retained, what needs repair, and what is actually new?</a:t>
            </a:r>
          </a:p>
        </p:txBody>
      </p:sp>
      <p:sp>
        <p:nvSpPr>
          <p:cNvPr id="4" name="s1-artifact">
            <a:extLst xmlns:a="http://schemas.openxmlformats.org/drawingml/2006/main">
              <a:ext uri="{FF2B5EF4-FFF2-40B4-BE49-F238E27FC236}">
                <a16:creationId xmlns:a16="http://schemas.microsoft.com/office/drawing/2014/main" id="{20A3A943-07DD-4EB4-AD5B-CA62540612A6}"/>
              </a:ext>
            </a:extLst>
          </p:cNvPr>
          <p:cNvSpPr>
            <a:spLocks xmlns:a="http://schemas.openxmlformats.org/drawingml/2006/main" noGrp="1"/>
          </p:cNvSpPr>
          <p:nvPr/>
        </p:nvSpPr>
        <p:spPr>
          <a:xfrm xmlns:a="http://schemas.openxmlformats.org/drawingml/2006/main">
            <a:off x="8715375" y="3429000"/>
            <a:ext cx="2857500" cy="2000250"/>
          </a:xfrm>
          <a:prstGeom xmlns:a="http://schemas.openxmlformats.org/drawingml/2006/main" prst="roundRect">
            <a:avLst>
              <a:gd name="adj" fmla="val 571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Return-to-Programming Evidence Map</a:t>
            </a:r>
          </a:p>
        </p:txBody>
      </p:sp>
      <p:sp>
        <p:nvSpPr>
          <p:cNvPr id="5" name="s1-footer">
            <a:extLst xmlns:a="http://schemas.openxmlformats.org/drawingml/2006/main">
              <a:ext uri="{FF2B5EF4-FFF2-40B4-BE49-F238E27FC236}">
                <a16:creationId xmlns:a16="http://schemas.microsoft.com/office/drawing/2014/main" id="{1CF1C1CD-D3A1-4D2A-BB8B-22C998DA34AD}"/>
              </a:ext>
            </a:extLst>
          </p:cNvPr>
          <p:cNvSpPr>
            <a:spLocks xmlns:a="http://schemas.openxmlformats.org/drawingml/2006/main" noGrp="1"/>
          </p:cNvSpPr>
          <p:nvPr/>
        </p:nvSpPr>
        <p:spPr>
          <a:xfrm xmlns:a="http://schemas.openxmlformats.org/drawingml/2006/main">
            <a:off x="609600" y="6191250"/>
            <a:ext cx="857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derived from the validated lesson package</a:t>
            </a:r>
          </a:p>
        </p:txBody>
      </p:sp>
    </p:spTree>
    <p:extLst>
      <p:ext uri="{BB962C8B-B14F-4D97-AF65-F5344CB8AC3E}">
        <p14:creationId xmlns:p14="http://schemas.microsoft.com/office/powerpoint/2010/main" val="1017469814"/>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0" name="s2-lesson-pill">
            <a:extLst xmlns:a="http://schemas.openxmlformats.org/drawingml/2006/main">
              <a:ext uri="{FF2B5EF4-FFF2-40B4-BE49-F238E27FC236}">
                <a16:creationId xmlns:a16="http://schemas.microsoft.com/office/drawing/2014/main" id="{3E27A3B7-E21C-4593-B313-87438DF1ACAA}"/>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ORI-002  •  ORIENTATION</a:t>
            </a:r>
          </a:p>
        </p:txBody>
      </p:sp>
      <p:sp>
        <p:nvSpPr>
          <p:cNvPr id="2" name="s2-title">
            <a:extLst xmlns:a="http://schemas.openxmlformats.org/drawingml/2006/main">
              <a:ext uri="{FF2B5EF4-FFF2-40B4-BE49-F238E27FC236}">
                <a16:creationId xmlns:a16="http://schemas.microsoft.com/office/drawing/2014/main" id="{4EC35355-2517-4BC1-94E9-B470499F5C6A}"/>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Bounded outcome, artifact, and evidence bar</a:t>
            </a:r>
          </a:p>
        </p:txBody>
      </p:sp>
      <p:sp>
        <p:nvSpPr>
          <p:cNvPr id="3" name="s2-page">
            <a:extLst xmlns:a="http://schemas.openxmlformats.org/drawingml/2006/main">
              <a:ext uri="{FF2B5EF4-FFF2-40B4-BE49-F238E27FC236}">
                <a16:creationId xmlns:a16="http://schemas.microsoft.com/office/drawing/2014/main" id="{12949AFC-706A-477E-8375-7CD7B0BAFAA9}"/>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B37A8F04-4834-473D-AF4A-CB8B07367798}"/>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3D860CEC-80A3-45DD-A87F-E5F6E2C86CD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card-1">
            <a:extLst xmlns:a="http://schemas.openxmlformats.org/drawingml/2006/main">
              <a:ext uri="{FF2B5EF4-FFF2-40B4-BE49-F238E27FC236}">
                <a16:creationId xmlns:a16="http://schemas.microsoft.com/office/drawing/2014/main" id="{83F62F37-CF9E-47A7-AE98-27E85C12E62E}"/>
              </a:ext>
            </a:extLst>
          </p:cNvPr>
          <p:cNvSpPr>
            <a:spLocks xmlns:a="http://schemas.openxmlformats.org/drawingml/2006/main" noGrp="1"/>
          </p:cNvSpPr>
          <p:nvPr/>
        </p:nvSpPr>
        <p:spPr>
          <a:xfrm xmlns:a="http://schemas.openxmlformats.org/drawingml/2006/main">
            <a:off x="59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OUTCOME</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Map one bounded capability to a current evidence state and choose the smallest defensible re-entry action.</a:t>
            </a:r>
          </a:p>
        </p:txBody>
      </p:sp>
      <p:sp>
        <p:nvSpPr>
          <p:cNvPr id="7" name="s2-card-2">
            <a:extLst xmlns:a="http://schemas.openxmlformats.org/drawingml/2006/main">
              <a:ext uri="{FF2B5EF4-FFF2-40B4-BE49-F238E27FC236}">
                <a16:creationId xmlns:a16="http://schemas.microsoft.com/office/drawing/2014/main" id="{1A8DBAFB-93F5-45CE-B717-A853CF239D55}"/>
              </a:ext>
            </a:extLst>
          </p:cNvPr>
          <p:cNvSpPr>
            <a:spLocks xmlns:a="http://schemas.openxmlformats.org/drawingml/2006/main" noGrp="1"/>
          </p:cNvSpPr>
          <p:nvPr/>
        </p:nvSpPr>
        <p:spPr>
          <a:xfrm xmlns:a="http://schemas.openxmlformats.org/drawingml/2006/main">
            <a:off x="440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Return-to-Programming Evidence Map</a:t>
            </a:r>
          </a:p>
        </p:txBody>
      </p:sp>
      <p:sp>
        <p:nvSpPr>
          <p:cNvPr id="8" name="s2-card-3">
            <a:extLst xmlns:a="http://schemas.openxmlformats.org/drawingml/2006/main">
              <a:ext uri="{FF2B5EF4-FFF2-40B4-BE49-F238E27FC236}">
                <a16:creationId xmlns:a16="http://schemas.microsoft.com/office/drawing/2014/main" id="{37220774-446F-469A-BF62-572F608D8286}"/>
              </a:ext>
            </a:extLst>
          </p:cNvPr>
          <p:cNvSpPr>
            <a:spLocks xmlns:a="http://schemas.openxmlformats.org/drawingml/2006/main" noGrp="1"/>
          </p:cNvSpPr>
          <p:nvPr/>
        </p:nvSpPr>
        <p:spPr>
          <a:xfrm xmlns:a="http://schemas.openxmlformats.org/drawingml/2006/main">
            <a:off x="821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BOUNDARY</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Past experience is a hypothesis; one probe does not prove broad current mastery.</a:t>
            </a:r>
          </a:p>
        </p:txBody>
      </p:sp>
      <p:sp>
        <p:nvSpPr>
          <p:cNvPr id="9" name="s2-evidence-bar">
            <a:extLst xmlns:a="http://schemas.openxmlformats.org/drawingml/2006/main">
              <a:ext uri="{FF2B5EF4-FFF2-40B4-BE49-F238E27FC236}">
                <a16:creationId xmlns:a16="http://schemas.microsoft.com/office/drawing/2014/main" id="{C4D45F82-4066-447E-8C1A-47666CD160B4}"/>
              </a:ext>
            </a:extLst>
          </p:cNvPr>
          <p:cNvSpPr>
            <a:spLocks xmlns:a="http://schemas.openxmlformats.org/drawingml/2006/main" noGrp="1"/>
          </p:cNvSpPr>
          <p:nvPr/>
        </p:nvSpPr>
        <p:spPr>
          <a:xfrm xmlns:a="http://schemas.openxmlformats.org/drawingml/2006/main">
            <a:off x="590550" y="4743450"/>
            <a:ext cx="11049000" cy="1200150"/>
          </a:xfrm>
          <a:prstGeom xmlns:a="http://schemas.openxmlformats.org/drawingml/2006/main" prst="roundRect">
            <a:avLst>
              <a:gd name="adj" fmla="val 952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EVIDENCE BAR</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Current probe + evidence state + next action + change condition</a:t>
            </a:r>
          </a:p>
        </p:txBody>
      </p:sp>
    </p:spTree>
    <p:extLst>
      <p:ext uri="{BB962C8B-B14F-4D97-AF65-F5344CB8AC3E}">
        <p14:creationId xmlns:p14="http://schemas.microsoft.com/office/powerpoint/2010/main" val="637547479"/>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6" name="s3-lesson-pill">
            <a:extLst xmlns:a="http://schemas.openxmlformats.org/drawingml/2006/main">
              <a:ext uri="{FF2B5EF4-FFF2-40B4-BE49-F238E27FC236}">
                <a16:creationId xmlns:a16="http://schemas.microsoft.com/office/drawing/2014/main" id="{446F1B9F-CD1E-4888-8DA6-787BB59CFAEC}"/>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ORI-002  •  ORIENTATION</a:t>
            </a:r>
          </a:p>
        </p:txBody>
      </p:sp>
      <p:sp>
        <p:nvSpPr>
          <p:cNvPr id="2" name="s3-title">
            <a:extLst xmlns:a="http://schemas.openxmlformats.org/drawingml/2006/main">
              <a:ext uri="{FF2B5EF4-FFF2-40B4-BE49-F238E27FC236}">
                <a16:creationId xmlns:a16="http://schemas.microsoft.com/office/drawing/2014/main" id="{E8889434-8156-415F-B1C1-6EBB36FFC6BE}"/>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The decision model</a:t>
            </a:r>
          </a:p>
        </p:txBody>
      </p:sp>
      <p:sp>
        <p:nvSpPr>
          <p:cNvPr id="3" name="s3-page">
            <a:extLst xmlns:a="http://schemas.openxmlformats.org/drawingml/2006/main">
              <a:ext uri="{FF2B5EF4-FFF2-40B4-BE49-F238E27FC236}">
                <a16:creationId xmlns:a16="http://schemas.microsoft.com/office/drawing/2014/main" id="{8BAF4C5D-DA76-43D9-AB19-63765CE0FD9B}"/>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7D942EB6-5D6A-4200-8179-C617E47A31BD}"/>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58E8CFB6-7199-4590-91CB-8BD349261202}"/>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step-1">
            <a:extLst xmlns:a="http://schemas.openxmlformats.org/drawingml/2006/main">
              <a:ext uri="{FF2B5EF4-FFF2-40B4-BE49-F238E27FC236}">
                <a16:creationId xmlns:a16="http://schemas.microsoft.com/office/drawing/2014/main" id="{D465513E-190A-4D1E-A5FC-6202B87DCF84}"/>
              </a:ext>
            </a:extLst>
          </p:cNvPr>
          <p:cNvSpPr>
            <a:spLocks xmlns:a="http://schemas.openxmlformats.org/drawingml/2006/main" noGrp="1"/>
          </p:cNvSpPr>
          <p:nvPr/>
        </p:nvSpPr>
        <p:spPr>
          <a:xfrm xmlns:a="http://schemas.openxmlformats.org/drawingml/2006/main">
            <a:off x="666750" y="2286000"/>
            <a:ext cx="1809750" cy="1409700"/>
          </a:xfrm>
          <a:prstGeom xmlns:a="http://schemas.openxmlformats.org/drawingml/2006/main" prst="roundRect">
            <a:avLst>
              <a:gd name="adj" fmla="val 8108"/>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1</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Prior experience</a:t>
            </a:r>
          </a:p>
        </p:txBody>
      </p:sp>
      <p:sp>
        <p:nvSpPr>
          <p:cNvPr id="7" name="s3-step-2">
            <a:extLst xmlns:a="http://schemas.openxmlformats.org/drawingml/2006/main">
              <a:ext uri="{FF2B5EF4-FFF2-40B4-BE49-F238E27FC236}">
                <a16:creationId xmlns:a16="http://schemas.microsoft.com/office/drawing/2014/main" id="{2C4CC170-0A0C-4346-ADBF-4C8191777058}"/>
              </a:ext>
            </a:extLst>
          </p:cNvPr>
          <p:cNvSpPr>
            <a:spLocks xmlns:a="http://schemas.openxmlformats.org/drawingml/2006/main" noGrp="1"/>
          </p:cNvSpPr>
          <p:nvPr/>
        </p:nvSpPr>
        <p:spPr>
          <a:xfrm xmlns:a="http://schemas.openxmlformats.org/drawingml/2006/main">
            <a:off x="2838450" y="2286000"/>
            <a:ext cx="1809750" cy="1409700"/>
          </a:xfrm>
          <a:prstGeom xmlns:a="http://schemas.openxmlformats.org/drawingml/2006/main" prst="roundRect">
            <a:avLst>
              <a:gd name="adj" fmla="val 8108"/>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2</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Current task</a:t>
            </a:r>
          </a:p>
        </p:txBody>
      </p:sp>
      <p:cxnSp>
        <p:nvCxnSpPr>
          <p:cNvPr id="23" name=""/>
          <p:cNvCxnSpPr>
            <a:stCxn xmlns:a="http://schemas.openxmlformats.org/drawingml/2006/main" id="6" idx="3"/>
            <a:endCxn xmlns:a="http://schemas.openxmlformats.org/drawingml/2006/main" id="7" idx="1"/>
          </p:cNvCxnSpPr>
          <p:nvPr/>
        </p:nvCxnSpPr>
        <p:spPr>
          <a:xfrm xmlns:a="http://schemas.openxmlformats.org/drawingml/2006/main">
            <a:off x="2476500" y="2990850"/>
            <a:ext cx="36195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9" name="s3-step-3">
            <a:extLst xmlns:a="http://schemas.openxmlformats.org/drawingml/2006/main">
              <a:ext uri="{FF2B5EF4-FFF2-40B4-BE49-F238E27FC236}">
                <a16:creationId xmlns:a16="http://schemas.microsoft.com/office/drawing/2014/main" id="{6226D376-3314-4AD4-9785-A0D1EAA64B4F}"/>
              </a:ext>
            </a:extLst>
          </p:cNvPr>
          <p:cNvSpPr>
            <a:spLocks xmlns:a="http://schemas.openxmlformats.org/drawingml/2006/main" noGrp="1"/>
          </p:cNvSpPr>
          <p:nvPr/>
        </p:nvSpPr>
        <p:spPr>
          <a:xfrm xmlns:a="http://schemas.openxmlformats.org/drawingml/2006/main">
            <a:off x="5010150" y="2286000"/>
            <a:ext cx="1809750" cy="1409700"/>
          </a:xfrm>
          <a:prstGeom xmlns:a="http://schemas.openxmlformats.org/drawingml/2006/main" prst="roundRect">
            <a:avLst>
              <a:gd name="adj" fmla="val 8108"/>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3</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Evidence</a:t>
            </a:r>
          </a:p>
        </p:txBody>
      </p:sp>
      <p:cxnSp>
        <p:nvCxnSpPr>
          <p:cNvPr id="25" name=""/>
          <p:cNvCxnSpPr>
            <a:stCxn xmlns:a="http://schemas.openxmlformats.org/drawingml/2006/main" id="7" idx="3"/>
            <a:endCxn xmlns:a="http://schemas.openxmlformats.org/drawingml/2006/main" id="9" idx="1"/>
          </p:cNvCxnSpPr>
          <p:nvPr/>
        </p:nvCxnSpPr>
        <p:spPr>
          <a:xfrm xmlns:a="http://schemas.openxmlformats.org/drawingml/2006/main">
            <a:off x="4648200" y="2990850"/>
            <a:ext cx="36195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3-step-4">
            <a:extLst xmlns:a="http://schemas.openxmlformats.org/drawingml/2006/main">
              <a:ext uri="{FF2B5EF4-FFF2-40B4-BE49-F238E27FC236}">
                <a16:creationId xmlns:a16="http://schemas.microsoft.com/office/drawing/2014/main" id="{8C702D68-11F6-4A8B-90A3-7F551EF7973D}"/>
              </a:ext>
            </a:extLst>
          </p:cNvPr>
          <p:cNvSpPr>
            <a:spLocks xmlns:a="http://schemas.openxmlformats.org/drawingml/2006/main" noGrp="1"/>
          </p:cNvSpPr>
          <p:nvPr/>
        </p:nvSpPr>
        <p:spPr>
          <a:xfrm xmlns:a="http://schemas.openxmlformats.org/drawingml/2006/main">
            <a:off x="7181850" y="2286000"/>
            <a:ext cx="1809750" cy="1409700"/>
          </a:xfrm>
          <a:prstGeom xmlns:a="http://schemas.openxmlformats.org/drawingml/2006/main" prst="roundRect">
            <a:avLst>
              <a:gd name="adj" fmla="val 8108"/>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4</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State</a:t>
            </a:r>
          </a:p>
        </p:txBody>
      </p:sp>
      <p:cxnSp>
        <p:nvCxnSpPr>
          <p:cNvPr id="27" name=""/>
          <p:cNvCxnSpPr>
            <a:stCxn xmlns:a="http://schemas.openxmlformats.org/drawingml/2006/main" id="9" idx="3"/>
            <a:endCxn xmlns:a="http://schemas.openxmlformats.org/drawingml/2006/main" id="11" idx="1"/>
          </p:cNvCxnSpPr>
          <p:nvPr/>
        </p:nvCxnSpPr>
        <p:spPr>
          <a:xfrm xmlns:a="http://schemas.openxmlformats.org/drawingml/2006/main">
            <a:off x="6819900" y="2990850"/>
            <a:ext cx="36195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3" name="s3-step-5">
            <a:extLst xmlns:a="http://schemas.openxmlformats.org/drawingml/2006/main">
              <a:ext uri="{FF2B5EF4-FFF2-40B4-BE49-F238E27FC236}">
                <a16:creationId xmlns:a16="http://schemas.microsoft.com/office/drawing/2014/main" id="{AA03F86C-7576-44E3-B7C7-492835A92C9A}"/>
              </a:ext>
            </a:extLst>
          </p:cNvPr>
          <p:cNvSpPr>
            <a:spLocks xmlns:a="http://schemas.openxmlformats.org/drawingml/2006/main" noGrp="1"/>
          </p:cNvSpPr>
          <p:nvPr/>
        </p:nvSpPr>
        <p:spPr>
          <a:xfrm xmlns:a="http://schemas.openxmlformats.org/drawingml/2006/main">
            <a:off x="9353550" y="2286000"/>
            <a:ext cx="1809750" cy="1409700"/>
          </a:xfrm>
          <a:prstGeom xmlns:a="http://schemas.openxmlformats.org/drawingml/2006/main" prst="roundRect">
            <a:avLst>
              <a:gd name="adj" fmla="val 8108"/>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14213D"/>
                </a:solidFill>
                <a:latin typeface="Bitstream Charter"/>
                <a:ea typeface="Bitstream Charter"/>
                <a:cs typeface="Bitstream Charter"/>
              </a:defRPr>
            </a:pPr>
            <a:r>
              <a:rPr sz="1500" b="1">
                <a:solidFill>
                  <a:srgbClr val="14213D"/>
                </a:solidFill>
                <a:latin typeface="Bitstream Charter"/>
                <a:ea typeface="Bitstream Charter"/>
                <a:cs typeface="Bitstream Charter"/>
              </a:rPr>
              <a:t>5</a:t>
            </a:r>
          </a:p>
          <a:p xmlns:a="http://schemas.openxmlformats.org/drawingml/2006/main">
            <a:pPr algn="ctr">
              <a:defRPr sz="1500">
                <a:solidFill>
                  <a:srgbClr val="14213D"/>
                </a:solidFill>
                <a:latin typeface="Bitstream Charter"/>
                <a:ea typeface="Bitstream Charter"/>
                <a:cs typeface="Bitstream Charter"/>
              </a:defRPr>
            </a:pPr>
            <a:r>
              <a:rPr sz="1500" b="1">
                <a:solidFill>
                  <a:srgbClr val="14213D"/>
                </a:solidFill>
                <a:latin typeface="Bitstream Charter"/>
                <a:ea typeface="Bitstream Charter"/>
                <a:cs typeface="Bitstream Charter"/>
              </a:rPr>
              <a:t>Re-entry action</a:t>
            </a:r>
          </a:p>
        </p:txBody>
      </p:sp>
      <p:cxnSp>
        <p:nvCxnSpPr>
          <p:cNvPr id="29" name=""/>
          <p:cNvCxnSpPr>
            <a:stCxn xmlns:a="http://schemas.openxmlformats.org/drawingml/2006/main" id="11" idx="3"/>
            <a:endCxn xmlns:a="http://schemas.openxmlformats.org/drawingml/2006/main" id="13" idx="1"/>
          </p:cNvCxnSpPr>
          <p:nvPr/>
        </p:nvCxnSpPr>
        <p:spPr>
          <a:xfrm xmlns:a="http://schemas.openxmlformats.org/drawingml/2006/main">
            <a:off x="8991600" y="2990850"/>
            <a:ext cx="36195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5" name="s3-model-guard">
            <a:extLst xmlns:a="http://schemas.openxmlformats.org/drawingml/2006/main">
              <a:ext uri="{FF2B5EF4-FFF2-40B4-BE49-F238E27FC236}">
                <a16:creationId xmlns:a16="http://schemas.microsoft.com/office/drawing/2014/main" id="{9F253F51-BED7-4DE4-89A5-B806AE17572A}"/>
              </a:ext>
            </a:extLst>
          </p:cNvPr>
          <p:cNvSpPr>
            <a:spLocks xmlns:a="http://schemas.openxmlformats.org/drawingml/2006/main" noGrp="1"/>
          </p:cNvSpPr>
          <p:nvPr/>
        </p:nvSpPr>
        <p:spPr>
          <a:xfrm xmlns:a="http://schemas.openxmlformats.org/drawingml/2006/main">
            <a:off x="1190625" y="4362450"/>
            <a:ext cx="9810750" cy="723900"/>
          </a:xfrm>
          <a:prstGeom xmlns:a="http://schemas.openxmlformats.org/drawingml/2006/main" prst="roundRect">
            <a:avLst>
              <a:gd name="adj" fmla="val 15789"/>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B860"/>
                </a:solidFill>
                <a:latin typeface="Bitstream Charter"/>
                <a:ea typeface="Bitstream Charter"/>
                <a:cs typeface="Bitstream Charter"/>
              </a:defRPr>
            </a:pPr>
            <a:r>
              <a:rPr sz="1500" b="1">
                <a:solidFill>
                  <a:srgbClr val="F4B860"/>
                </a:solidFill>
                <a:latin typeface="Bitstream Charter"/>
                <a:ea typeface="Bitstream Charter"/>
                <a:cs typeface="Bitstream Charter"/>
              </a:rPr>
              <a:t>Use current, task-matched evidence—not a title or memory of past fluency.</a:t>
            </a:r>
          </a:p>
        </p:txBody>
      </p:sp>
    </p:spTree>
    <p:extLst>
      <p:ext uri="{BB962C8B-B14F-4D97-AF65-F5344CB8AC3E}">
        <p14:creationId xmlns:p14="http://schemas.microsoft.com/office/powerpoint/2010/main" val="1056800584"/>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pill">
            <a:extLst xmlns:a="http://schemas.openxmlformats.org/drawingml/2006/main">
              <a:ext uri="{FF2B5EF4-FFF2-40B4-BE49-F238E27FC236}">
                <a16:creationId xmlns:a16="http://schemas.microsoft.com/office/drawing/2014/main" id="{7EC2297F-A02B-4520-A902-24D02BFB5AFB}"/>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ORI-002  •  ORIENTATION</a:t>
            </a:r>
          </a:p>
        </p:txBody>
      </p:sp>
      <p:sp>
        <p:nvSpPr>
          <p:cNvPr id="2" name="s4-title">
            <a:extLst xmlns:a="http://schemas.openxmlformats.org/drawingml/2006/main">
              <a:ext uri="{FF2B5EF4-FFF2-40B4-BE49-F238E27FC236}">
                <a16:creationId xmlns:a16="http://schemas.microsoft.com/office/drawing/2014/main" id="{1A0E7639-7C4E-4E2C-A5E7-82347692CF5D}"/>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Decision table: turn distinctions into visible choices</a:t>
            </a:r>
          </a:p>
        </p:txBody>
      </p:sp>
      <p:sp>
        <p:nvSpPr>
          <p:cNvPr id="3" name="s4-page">
            <a:extLst xmlns:a="http://schemas.openxmlformats.org/drawingml/2006/main">
              <a:ext uri="{FF2B5EF4-FFF2-40B4-BE49-F238E27FC236}">
                <a16:creationId xmlns:a16="http://schemas.microsoft.com/office/drawing/2014/main" id="{AF9F879F-38E6-4F9B-AD99-8693528D0A6F}"/>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F63361FB-E315-4B21-8C18-4DF1B233BB88}"/>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DBF9C957-0CC6-4561-AE90-8CB4F07D8111}"/>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57350"/>
          <a:ext xmlns:a="http://schemas.openxmlformats.org/drawingml/2006/main" cx="11049000" cy="4229100"/>
        </p:xfrm>
        <a:graphic xmlns:a="http://schemas.openxmlformats.org/drawingml/2006/main">
          <a:graphicData uri="http://schemas.openxmlformats.org/drawingml/2006/table">
            <a:tbl>
              <a:tblPr/>
              <a:tblGrid>
                <a:gridCol w="2190750"/>
                <a:gridCol w="2762250"/>
                <a:gridCol w="3048000"/>
                <a:gridCol w="3048000"/>
              </a:tblGrid>
              <a:tr h="845820">
                <a:tc>
                  <a:txBody>
                    <a:bodyPr/>
                    <a:lstStyle/>
                    <a:p>
                      <a:r>
                        <a:rPr sz="1275" b="1">
                          <a:solidFill>
                            <a:srgbClr val="FFFFFF"/>
                          </a:solidFill>
                          <a:latin typeface="Bitstream Charter"/>
                          <a:ea typeface="Bitstream Charter"/>
                          <a:cs typeface="Bitstream Charter"/>
                        </a:rPr>
                        <a:t>Evidence state</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When supported</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Next action</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Boundary</a:t>
                      </a:r>
                    </a:p>
                  </a:txBody>
                  <a:tcPr marL="95250" marR="95250" marT="76200" marB="76200" anchor="ctr">
                    <a:solidFill>
                      <a:srgbClr val="192744"/>
                    </a:solidFill>
                  </a:tcPr>
                </a:tc>
              </a:tr>
              <a:tr h="845820">
                <a:tc>
                  <a:txBody>
                    <a:bodyPr/>
                    <a:lstStyle/>
                    <a:p>
                      <a:r>
                        <a:rPr sz="1200">
                          <a:solidFill>
                            <a:srgbClr val="14213D"/>
                          </a:solidFill>
                          <a:latin typeface="Bitstream Charter"/>
                          <a:ea typeface="Bitstream Charter"/>
                          <a:cs typeface="Bitstream Charter"/>
                        </a:rPr>
                        <a:t>Reliable</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Repeatable current evidence</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Advance to a harder probe</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Not broad mastery</a:t>
                      </a:r>
                    </a:p>
                  </a:txBody>
                  <a:tcPr marL="85725" marR="85725" marT="66675" marB="66675" anchor="ctr">
                    <a:solidFill>
                      <a:srgbClr val="FFFFFF"/>
                    </a:solidFill>
                  </a:tcPr>
                </a:tc>
              </a:tr>
              <a:tr h="845820">
                <a:tc>
                  <a:txBody>
                    <a:bodyPr/>
                    <a:lstStyle/>
                    <a:p>
                      <a:r>
                        <a:rPr sz="1200">
                          <a:solidFill>
                            <a:srgbClr val="14213D"/>
                          </a:solidFill>
                          <a:latin typeface="Bitstream Charter"/>
                          <a:ea typeface="Bitstream Charter"/>
                          <a:cs typeface="Bitstream Charter"/>
                        </a:rPr>
                        <a:t>Needs repair</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Model remains; execution is fragile</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Target the weak behavior</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Not a global beginner label</a:t>
                      </a:r>
                    </a:p>
                  </a:txBody>
                  <a:tcPr marL="85725" marR="85725" marT="66675" marB="66675" anchor="ctr">
                    <a:solidFill>
                      <a:srgbClr val="EDF7FA"/>
                    </a:solidFill>
                  </a:tcPr>
                </a:tc>
              </a:tr>
              <a:tr h="845820">
                <a:tc>
                  <a:txBody>
                    <a:bodyPr/>
                    <a:lstStyle/>
                    <a:p>
                      <a:r>
                        <a:rPr sz="1200">
                          <a:solidFill>
                            <a:srgbClr val="14213D"/>
                          </a:solidFill>
                          <a:latin typeface="Bitstream Charter"/>
                          <a:ea typeface="Bitstream Charter"/>
                          <a:cs typeface="Bitstream Charter"/>
                        </a:rPr>
                        <a:t>New gap</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Capability not present at needed level</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Learn, probe, and capture evidence</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History alone cannot decide</a:t>
                      </a:r>
                    </a:p>
                  </a:txBody>
                  <a:tcPr marL="85725" marR="85725" marT="66675" marB="66675" anchor="ctr">
                    <a:solidFill>
                      <a:srgbClr val="FFFFFF"/>
                    </a:solidFill>
                  </a:tcPr>
                </a:tc>
              </a:tr>
              <a:tr h="845820">
                <a:tc>
                  <a:txBody>
                    <a:bodyPr/>
                    <a:lstStyle/>
                    <a:p>
                      <a:r>
                        <a:rPr sz="1200">
                          <a:solidFill>
                            <a:srgbClr val="14213D"/>
                          </a:solidFill>
                          <a:latin typeface="Bitstream Charter"/>
                          <a:ea typeface="Bitstream Charter"/>
                          <a:cs typeface="Bitstream Charter"/>
                        </a:rPr>
                        <a:t>Not enough evidence</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No claim-matched current probe</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Build a better bounded probe</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Uncertainty is valid</a:t>
                      </a:r>
                    </a:p>
                  </a:txBody>
                  <a:tcPr marL="85725" marR="85725" marT="66675" marB="66675" anchor="ctr">
                    <a:solidFill>
                      <a:srgbClr val="EDF7FA"/>
                    </a:solidFill>
                  </a:tcPr>
                </a:tc>
              </a:tr>
            </a:tbl>
          </a:graphicData>
        </a:graphic>
      </p:graphicFrame>
    </p:spTree>
    <p:extLst>
      <p:ext uri="{BB962C8B-B14F-4D97-AF65-F5344CB8AC3E}">
        <p14:creationId xmlns:p14="http://schemas.microsoft.com/office/powerpoint/2010/main" val="619484535"/>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2" name="s5-lesson-pill">
            <a:extLst xmlns:a="http://schemas.openxmlformats.org/drawingml/2006/main">
              <a:ext uri="{FF2B5EF4-FFF2-40B4-BE49-F238E27FC236}">
                <a16:creationId xmlns:a16="http://schemas.microsoft.com/office/drawing/2014/main" id="{753F1C26-8C85-4EAF-9E06-C1A26EA9316B}"/>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ORI-002  •  ORIENTATION</a:t>
            </a:r>
          </a:p>
        </p:txBody>
      </p:sp>
      <p:sp>
        <p:nvSpPr>
          <p:cNvPr id="2" name="s5-title">
            <a:extLst xmlns:a="http://schemas.openxmlformats.org/drawingml/2006/main">
              <a:ext uri="{FF2B5EF4-FFF2-40B4-BE49-F238E27FC236}">
                <a16:creationId xmlns:a16="http://schemas.microsoft.com/office/drawing/2014/main" id="{C58B1F15-4A50-49AE-A590-DC5C8241FD60}"/>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Worked case: make the reasoning inspectable</a:t>
            </a:r>
          </a:p>
        </p:txBody>
      </p:sp>
      <p:sp>
        <p:nvSpPr>
          <p:cNvPr id="3" name="s5-page">
            <a:extLst xmlns:a="http://schemas.openxmlformats.org/drawingml/2006/main">
              <a:ext uri="{FF2B5EF4-FFF2-40B4-BE49-F238E27FC236}">
                <a16:creationId xmlns:a16="http://schemas.microsoft.com/office/drawing/2014/main" id="{72E615CF-A58E-4B6E-8683-674F27F05C2B}"/>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67E89601-F73C-431C-A544-BEDF81230873}"/>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1800B855-9562-4386-984B-FAF5D81698AE}"/>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28FC4FAB-22FC-4EAB-B3C6-72610DC44798}"/>
              </a:ext>
            </a:extLst>
          </p:cNvPr>
          <p:cNvSpPr>
            <a:spLocks xmlns:a="http://schemas.openxmlformats.org/drawingml/2006/main" noGrp="1"/>
          </p:cNvSpPr>
          <p:nvPr/>
        </p:nvSpPr>
        <p:spPr>
          <a:xfrm xmlns:a="http://schemas.openxmlformats.org/drawingml/2006/main">
            <a:off x="590550"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SCENARIO</a:t>
            </a:r>
          </a:p>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Leila returns to business systems after a three-year gap.</a:t>
            </a:r>
          </a:p>
        </p:txBody>
      </p:sp>
      <p:sp>
        <p:nvSpPr>
          <p:cNvPr id="7" name="s5-evidence">
            <a:extLst xmlns:a="http://schemas.openxmlformats.org/drawingml/2006/main">
              <a:ext uri="{FF2B5EF4-FFF2-40B4-BE49-F238E27FC236}">
                <a16:creationId xmlns:a16="http://schemas.microsoft.com/office/drawing/2014/main" id="{AF03C570-9992-44E7-99C2-B8DAB391A2DF}"/>
              </a:ext>
            </a:extLst>
          </p:cNvPr>
          <p:cNvSpPr>
            <a:spLocks xmlns:a="http://schemas.openxmlformats.org/drawingml/2006/main" noGrp="1"/>
          </p:cNvSpPr>
          <p:nvPr/>
        </p:nvSpPr>
        <p:spPr>
          <a:xfrm xmlns:a="http://schemas.openxmlformats.org/drawingml/2006/main">
            <a:off x="4524375"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EVIDENCE</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She can still defend a bounded data model.</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She cannot yet plan a safe live schema change without heavy prompting.</a:t>
            </a:r>
          </a:p>
        </p:txBody>
      </p:sp>
      <p:sp>
        <p:nvSpPr>
          <p:cNvPr id="8" name="s5-decision">
            <a:extLst xmlns:a="http://schemas.openxmlformats.org/drawingml/2006/main">
              <a:ext uri="{FF2B5EF4-FFF2-40B4-BE49-F238E27FC236}">
                <a16:creationId xmlns:a16="http://schemas.microsoft.com/office/drawing/2014/main" id="{18C3E8CF-8B9B-4B5F-B2C7-3D86B1C02856}"/>
              </a:ext>
            </a:extLst>
          </p:cNvPr>
          <p:cNvSpPr>
            <a:spLocks xmlns:a="http://schemas.openxmlformats.org/drawingml/2006/main" noGrp="1"/>
          </p:cNvSpPr>
          <p:nvPr/>
        </p:nvSpPr>
        <p:spPr>
          <a:xfrm xmlns:a="http://schemas.openxmlformats.org/drawingml/2006/main">
            <a:off x="8458200" y="1809750"/>
            <a:ext cx="3143250" cy="3429000"/>
          </a:xfrm>
          <a:prstGeom xmlns:a="http://schemas.openxmlformats.org/drawingml/2006/main" prst="roundRect">
            <a:avLst>
              <a:gd name="adj" fmla="val 363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BOUNDED DECISION</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Keep data modeling as reliable; route migration planning to targeted repair.</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BOUNDARY</a:t>
            </a:r>
          </a:p>
          <a:p xmlns:a="http://schemas.openxmlformats.org/drawingml/2006/main">
            <a:pPr algn="l">
              <a:defRPr sz="1425">
                <a:solidFill>
                  <a:srgbClr val="14213D"/>
                </a:solidFill>
                <a:latin typeface="Bitstream Charter"/>
                <a:ea typeface="Bitstream Charter"/>
                <a:cs typeface="Bitstream Charter"/>
              </a:defRPr>
            </a:pPr>
            <a:r>
              <a:rPr sz="1425">
                <a:solidFill>
                  <a:srgbClr val="14213D"/>
                </a:solidFill>
                <a:latin typeface="Bitstream Charter"/>
                <a:ea typeface="Bitstream Charter"/>
                <a:cs typeface="Bitstream Charter"/>
              </a:rPr>
              <a:t>Do not collapse both capabilities into “I know databases” or “I forgot databases.”</a:t>
            </a:r>
          </a:p>
        </p:txBody>
      </p:sp>
      <p:cxnSp>
        <p:nvCxnSpPr>
          <p:cNvPr id="20" name=""/>
          <p:cNvCxnSpPr>
            <a:stCxn xmlns:a="http://schemas.openxmlformats.org/drawingml/2006/main" id="6" idx="3"/>
            <a:endCxn xmlns:a="http://schemas.openxmlformats.org/drawingml/2006/main" id="7" idx="1"/>
          </p:cNvCxnSpPr>
          <p:nvPr/>
        </p:nvCxnSpPr>
        <p:spPr>
          <a:xfrm xmlns:a="http://schemas.openxmlformats.org/drawingml/2006/main">
            <a:off x="3733800"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cxnSp>
        <p:nvCxnSpPr>
          <p:cNvPr id="21" name=""/>
          <p:cNvCxnSpPr>
            <a:stCxn xmlns:a="http://schemas.openxmlformats.org/drawingml/2006/main" id="7" idx="3"/>
            <a:endCxn xmlns:a="http://schemas.openxmlformats.org/drawingml/2006/main" id="8" idx="1"/>
          </p:cNvCxnSpPr>
          <p:nvPr/>
        </p:nvCxnSpPr>
        <p:spPr>
          <a:xfrm xmlns:a="http://schemas.openxmlformats.org/drawingml/2006/main">
            <a:off x="7667625"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5-evidence-bar">
            <a:extLst xmlns:a="http://schemas.openxmlformats.org/drawingml/2006/main">
              <a:ext uri="{FF2B5EF4-FFF2-40B4-BE49-F238E27FC236}">
                <a16:creationId xmlns:a16="http://schemas.microsoft.com/office/drawing/2014/main" id="{C3711F40-FD5E-401D-80D4-98757BDF4DD6}"/>
              </a:ext>
            </a:extLst>
          </p:cNvPr>
          <p:cNvSpPr>
            <a:spLocks xmlns:a="http://schemas.openxmlformats.org/drawingml/2006/main" noGrp="1"/>
          </p:cNvSpPr>
          <p:nvPr/>
        </p:nvSpPr>
        <p:spPr>
          <a:xfrm xmlns:a="http://schemas.openxmlformats.org/drawingml/2006/main">
            <a:off x="2190750" y="5562600"/>
            <a:ext cx="7810500" cy="514350"/>
          </a:xfrm>
          <a:prstGeom xmlns:a="http://schemas.openxmlformats.org/drawingml/2006/main" prst="roundRect">
            <a:avLst>
              <a:gd name="adj" fmla="val 50000"/>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ctr">
              <a:defRPr sz="1350" b="1">
                <a:solidFill>
                  <a:srgbClr val="F4B860"/>
                </a:solidFill>
                <a:latin typeface="Bitstream Charter"/>
                <a:ea typeface="Bitstream Charter"/>
                <a:cs typeface="Bitstream Charter"/>
              </a:defRPr>
            </a:pPr>
            <a:r>
              <a:rPr sz="1350" b="1">
                <a:solidFill>
                  <a:srgbClr val="F4B860"/>
                </a:solidFill>
                <a:latin typeface="Bitstream Charter"/>
                <a:ea typeface="Bitstream Charter"/>
                <a:cs typeface="Bitstream Charter"/>
              </a:rPr>
              <a:t>Current probe + evidence state + next action + change condition</a:t>
            </a:r>
          </a:p>
        </p:txBody>
      </p:sp>
    </p:spTree>
    <p:extLst>
      <p:ext uri="{BB962C8B-B14F-4D97-AF65-F5344CB8AC3E}">
        <p14:creationId xmlns:p14="http://schemas.microsoft.com/office/powerpoint/2010/main" val="1827223277"/>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5" name="s6-lesson-pill">
            <a:extLst xmlns:a="http://schemas.openxmlformats.org/drawingml/2006/main">
              <a:ext uri="{FF2B5EF4-FFF2-40B4-BE49-F238E27FC236}">
                <a16:creationId xmlns:a16="http://schemas.microsoft.com/office/drawing/2014/main" id="{833B4605-4E8D-49CA-A280-28CBB80B3FC1}"/>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ORI-002  •  ORIENTATION</a:t>
            </a:r>
          </a:p>
        </p:txBody>
      </p:sp>
      <p:sp>
        <p:nvSpPr>
          <p:cNvPr id="2" name="s6-title">
            <a:extLst xmlns:a="http://schemas.openxmlformats.org/drawingml/2006/main">
              <a:ext uri="{FF2B5EF4-FFF2-40B4-BE49-F238E27FC236}">
                <a16:creationId xmlns:a16="http://schemas.microsoft.com/office/drawing/2014/main" id="{4720B2EB-CBB1-4746-83DD-5E5E1DC1EA17}"/>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Plausible shortcuts—and the repair move</a:t>
            </a:r>
          </a:p>
        </p:txBody>
      </p:sp>
      <p:sp>
        <p:nvSpPr>
          <p:cNvPr id="3" name="s6-page">
            <a:extLst xmlns:a="http://schemas.openxmlformats.org/drawingml/2006/main">
              <a:ext uri="{FF2B5EF4-FFF2-40B4-BE49-F238E27FC236}">
                <a16:creationId xmlns:a16="http://schemas.microsoft.com/office/drawing/2014/main" id="{EB61F63D-1050-458A-8326-E54564EEB29B}"/>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05B2A38B-A0A7-46CC-B163-28A15966390A}"/>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4D7F71F5-6795-47BB-81E4-1F6AA7C21F30}"/>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shortcut-1">
            <a:extLst xmlns:a="http://schemas.openxmlformats.org/drawingml/2006/main">
              <a:ext uri="{FF2B5EF4-FFF2-40B4-BE49-F238E27FC236}">
                <a16:creationId xmlns:a16="http://schemas.microsoft.com/office/drawing/2014/main" id="{16EB9D6F-0C35-422B-8F10-966D9CBA9D6C}"/>
              </a:ext>
            </a:extLst>
          </p:cNvPr>
          <p:cNvSpPr>
            <a:spLocks xmlns:a="http://schemas.openxmlformats.org/drawingml/2006/main" noGrp="1"/>
          </p:cNvSpPr>
          <p:nvPr/>
        </p:nvSpPr>
        <p:spPr>
          <a:xfrm xmlns:a="http://schemas.openxmlformats.org/drawingml/2006/main">
            <a:off x="590550" y="165735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1</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Everything changed; I must start from zero.</a:t>
            </a:r>
          </a:p>
        </p:txBody>
      </p:sp>
      <p:sp>
        <p:nvSpPr>
          <p:cNvPr id="7" name="s6-repair-1">
            <a:extLst xmlns:a="http://schemas.openxmlformats.org/drawingml/2006/main">
              <a:ext uri="{FF2B5EF4-FFF2-40B4-BE49-F238E27FC236}">
                <a16:creationId xmlns:a16="http://schemas.microsoft.com/office/drawing/2014/main" id="{FB2805D3-C19D-45AB-9672-12969E8DE120}"/>
              </a:ext>
            </a:extLst>
          </p:cNvPr>
          <p:cNvSpPr>
            <a:spLocks xmlns:a="http://schemas.openxmlformats.org/drawingml/2006/main" noGrp="1"/>
          </p:cNvSpPr>
          <p:nvPr/>
        </p:nvSpPr>
        <p:spPr>
          <a:xfrm xmlns:a="http://schemas.openxmlformats.org/drawingml/2006/main">
            <a:off x="6286500" y="165735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Probe retained capability before replaying foundations.</a:t>
            </a:r>
          </a:p>
        </p:txBody>
      </p:sp>
      <p:cxnSp>
        <p:nvCxnSpPr>
          <p:cNvPr id="22" name=""/>
          <p:cNvCxnSpPr>
            <a:stCxn xmlns:a="http://schemas.openxmlformats.org/drawingml/2006/main" id="6" idx="3"/>
            <a:endCxn xmlns:a="http://schemas.openxmlformats.org/drawingml/2006/main" id="7" idx="1"/>
          </p:cNvCxnSpPr>
          <p:nvPr/>
        </p:nvCxnSpPr>
        <p:spPr>
          <a:xfrm xmlns:a="http://schemas.openxmlformats.org/drawingml/2006/main">
            <a:off x="4686300" y="219075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9" name="s6-shortcut-2">
            <a:extLst xmlns:a="http://schemas.openxmlformats.org/drawingml/2006/main">
              <a:ext uri="{FF2B5EF4-FFF2-40B4-BE49-F238E27FC236}">
                <a16:creationId xmlns:a16="http://schemas.microsoft.com/office/drawing/2014/main" id="{E7E34BD9-BBFD-4187-8B92-6B771CBA2A46}"/>
              </a:ext>
            </a:extLst>
          </p:cNvPr>
          <p:cNvSpPr>
            <a:spLocks xmlns:a="http://schemas.openxmlformats.org/drawingml/2006/main" noGrp="1"/>
          </p:cNvSpPr>
          <p:nvPr/>
        </p:nvSpPr>
        <p:spPr>
          <a:xfrm xmlns:a="http://schemas.openxmlformats.org/drawingml/2006/main">
            <a:off x="590550" y="3133725"/>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2</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I used to be advanced; I still know it.</a:t>
            </a:r>
          </a:p>
        </p:txBody>
      </p:sp>
      <p:sp>
        <p:nvSpPr>
          <p:cNvPr id="10" name="s6-repair-2">
            <a:extLst xmlns:a="http://schemas.openxmlformats.org/drawingml/2006/main">
              <a:ext uri="{FF2B5EF4-FFF2-40B4-BE49-F238E27FC236}">
                <a16:creationId xmlns:a16="http://schemas.microsoft.com/office/drawing/2014/main" id="{F1806536-15D9-431A-9A5E-5B65DAE1F396}"/>
              </a:ext>
            </a:extLst>
          </p:cNvPr>
          <p:cNvSpPr>
            <a:spLocks xmlns:a="http://schemas.openxmlformats.org/drawingml/2006/main" noGrp="1"/>
          </p:cNvSpPr>
          <p:nvPr/>
        </p:nvSpPr>
        <p:spPr>
          <a:xfrm xmlns:a="http://schemas.openxmlformats.org/drawingml/2006/main">
            <a:off x="6286500" y="3133725"/>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Require current, task-relevant evidence.</a:t>
            </a:r>
          </a:p>
        </p:txBody>
      </p:sp>
      <p:cxnSp>
        <p:nvCxnSpPr>
          <p:cNvPr id="25" name=""/>
          <p:cNvCxnSpPr>
            <a:stCxn xmlns:a="http://schemas.openxmlformats.org/drawingml/2006/main" id="9" idx="3"/>
            <a:endCxn xmlns:a="http://schemas.openxmlformats.org/drawingml/2006/main" id="10" idx="1"/>
          </p:cNvCxnSpPr>
          <p:nvPr/>
        </p:nvCxnSpPr>
        <p:spPr>
          <a:xfrm xmlns:a="http://schemas.openxmlformats.org/drawingml/2006/main">
            <a:off x="4686300" y="3667125"/>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12" name="s6-shortcut-3">
            <a:extLst xmlns:a="http://schemas.openxmlformats.org/drawingml/2006/main">
              <a:ext uri="{FF2B5EF4-FFF2-40B4-BE49-F238E27FC236}">
                <a16:creationId xmlns:a16="http://schemas.microsoft.com/office/drawing/2014/main" id="{5EEE8B57-F168-46F1-AFF3-25FCCF97E843}"/>
              </a:ext>
            </a:extLst>
          </p:cNvPr>
          <p:cNvSpPr>
            <a:spLocks xmlns:a="http://schemas.openxmlformats.org/drawingml/2006/main" noGrp="1"/>
          </p:cNvSpPr>
          <p:nvPr/>
        </p:nvSpPr>
        <p:spPr>
          <a:xfrm xmlns:a="http://schemas.openxmlformats.org/drawingml/2006/main">
            <a:off x="590550" y="461010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3</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I only need a list of new technologies.</a:t>
            </a:r>
          </a:p>
        </p:txBody>
      </p:sp>
      <p:sp>
        <p:nvSpPr>
          <p:cNvPr id="13" name="s6-repair-3">
            <a:extLst xmlns:a="http://schemas.openxmlformats.org/drawingml/2006/main">
              <a:ext uri="{FF2B5EF4-FFF2-40B4-BE49-F238E27FC236}">
                <a16:creationId xmlns:a16="http://schemas.microsoft.com/office/drawing/2014/main" id="{99C8E5C2-4D8E-4D21-998A-C0C1C9665F14}"/>
              </a:ext>
            </a:extLst>
          </p:cNvPr>
          <p:cNvSpPr>
            <a:spLocks xmlns:a="http://schemas.openxmlformats.org/drawingml/2006/main" noGrp="1"/>
          </p:cNvSpPr>
          <p:nvPr/>
        </p:nvSpPr>
        <p:spPr>
          <a:xfrm xmlns:a="http://schemas.openxmlformats.org/drawingml/2006/main">
            <a:off x="6286500" y="461010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Map capabilities and decisions, not product names.</a:t>
            </a:r>
          </a:p>
        </p:txBody>
      </p:sp>
      <p:cxnSp>
        <p:nvCxnSpPr>
          <p:cNvPr id="28" name=""/>
          <p:cNvCxnSpPr>
            <a:stCxn xmlns:a="http://schemas.openxmlformats.org/drawingml/2006/main" id="12" idx="3"/>
            <a:endCxn xmlns:a="http://schemas.openxmlformats.org/drawingml/2006/main" id="13" idx="1"/>
          </p:cNvCxnSpPr>
          <p:nvPr/>
        </p:nvCxnSpPr>
        <p:spPr>
          <a:xfrm xmlns:a="http://schemas.openxmlformats.org/drawingml/2006/main">
            <a:off x="4686300" y="514350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Tree>
    <p:extLst>
      <p:ext uri="{BB962C8B-B14F-4D97-AF65-F5344CB8AC3E}">
        <p14:creationId xmlns:p14="http://schemas.microsoft.com/office/powerpoint/2010/main" val="1088742929"/>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pill">
            <a:extLst xmlns:a="http://schemas.openxmlformats.org/drawingml/2006/main">
              <a:ext uri="{FF2B5EF4-FFF2-40B4-BE49-F238E27FC236}">
                <a16:creationId xmlns:a16="http://schemas.microsoft.com/office/drawing/2014/main" id="{A51AFD15-2662-4ADE-A68E-D8018C1DD5F8}"/>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ORI-002  •  ORIENTATION</a:t>
            </a:r>
          </a:p>
        </p:txBody>
      </p:sp>
      <p:sp>
        <p:nvSpPr>
          <p:cNvPr id="2" name="s7-title">
            <a:extLst xmlns:a="http://schemas.openxmlformats.org/drawingml/2006/main">
              <a:ext uri="{FF2B5EF4-FFF2-40B4-BE49-F238E27FC236}">
                <a16:creationId xmlns:a16="http://schemas.microsoft.com/office/drawing/2014/main" id="{950F2C5D-9589-4E2C-B7D0-87DACF5713A9}"/>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Practice: produce the evidence artifact</a:t>
            </a:r>
          </a:p>
        </p:txBody>
      </p:sp>
      <p:sp>
        <p:nvSpPr>
          <p:cNvPr id="3" name="s7-page">
            <a:extLst xmlns:a="http://schemas.openxmlformats.org/drawingml/2006/main">
              <a:ext uri="{FF2B5EF4-FFF2-40B4-BE49-F238E27FC236}">
                <a16:creationId xmlns:a16="http://schemas.microsoft.com/office/drawing/2014/main" id="{76332075-FFCD-4F3C-B813-6DBAB2EF3DB6}"/>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6797C330-696A-4E60-B31E-840073FC1AD7}"/>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84BD85B1-9853-4760-A6EE-2806FC9FC8EF}"/>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prompt">
            <a:extLst xmlns:a="http://schemas.openxmlformats.org/drawingml/2006/main">
              <a:ext uri="{FF2B5EF4-FFF2-40B4-BE49-F238E27FC236}">
                <a16:creationId xmlns:a16="http://schemas.microsoft.com/office/drawing/2014/main" id="{3B4A3839-2464-4612-B240-3A8A31384083}"/>
              </a:ext>
            </a:extLst>
          </p:cNvPr>
          <p:cNvSpPr>
            <a:spLocks xmlns:a="http://schemas.openxmlformats.org/drawingml/2006/main" noGrp="1"/>
          </p:cNvSpPr>
          <p:nvPr/>
        </p:nvSpPr>
        <p:spPr>
          <a:xfrm xmlns:a="http://schemas.openxmlformats.org/drawingml/2006/main">
            <a:off x="590550" y="1695450"/>
            <a:ext cx="4572000" cy="3619500"/>
          </a:xfrm>
          <a:prstGeom xmlns:a="http://schemas.openxmlformats.org/drawingml/2006/main" prst="roundRect">
            <a:avLst>
              <a:gd name="adj" fmla="val 3158"/>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YOUR TASK</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Build an evidence map for three skills you may need again.</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Return-to-Programming Evidence Map</a:t>
            </a:r>
          </a:p>
        </p:txBody>
      </p:sp>
      <p:sp>
        <p:nvSpPr>
          <p:cNvPr id="7" name="s7-fields">
            <a:extLst xmlns:a="http://schemas.openxmlformats.org/drawingml/2006/main">
              <a:ext uri="{FF2B5EF4-FFF2-40B4-BE49-F238E27FC236}">
                <a16:creationId xmlns:a16="http://schemas.microsoft.com/office/drawing/2014/main" id="{B12B7850-FE53-4B16-B9CD-AC5104B874C8}"/>
              </a:ext>
            </a:extLst>
          </p:cNvPr>
          <p:cNvSpPr>
            <a:spLocks xmlns:a="http://schemas.openxmlformats.org/drawingml/2006/main" noGrp="1"/>
          </p:cNvSpPr>
          <p:nvPr/>
        </p:nvSpPr>
        <p:spPr>
          <a:xfrm xmlns:a="http://schemas.openxmlformats.org/drawingml/2006/main">
            <a:off x="5695950" y="1695450"/>
            <a:ext cx="5905500" cy="3619500"/>
          </a:xfrm>
          <a:prstGeom xmlns:a="http://schemas.openxmlformats.org/drawingml/2006/main" prst="roundRect">
            <a:avLst>
              <a:gd name="adj" fmla="val 3158"/>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14213D"/>
                </a:solidFill>
                <a:latin typeface="Bitstream Charter"/>
                <a:ea typeface="Bitstream Charter"/>
                <a:cs typeface="Bitstream Charter"/>
              </a:defRPr>
            </a:pPr>
            <a:r>
              <a:rPr sz="1575" b="1">
                <a:solidFill>
                  <a:srgbClr val="14213D"/>
                </a:solidFill>
                <a:latin typeface="Bitstream Charter"/>
                <a:ea typeface="Bitstream Charter"/>
                <a:cs typeface="Bitstream Charter"/>
              </a:rPr>
              <a:t>CAPTURE THESE FIELDS</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Bounded current task</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Present evidence</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b="1">
                <a:solidFill>
                  <a:srgbClr val="14213D"/>
                </a:solidFill>
                <a:latin typeface="Bitstream Charter"/>
                <a:ea typeface="Bitstream Charter"/>
                <a:cs typeface="Bitstream Charter"/>
              </a:rPr>
              <a:t>State:</a:t>
            </a:r>
            <a:r>
              <a:rPr sz="1575">
                <a:solidFill>
                  <a:srgbClr val="14213D"/>
                </a:solidFill>
                <a:latin typeface="Bitstream Charter"/>
                <a:ea typeface="Bitstream Charter"/>
                <a:cs typeface="Bitstream Charter"/>
              </a:rPr>
              <a:t> reliable / repair / gap / unknown</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Smallest next probe or action</a:t>
            </a:r>
          </a:p>
        </p:txBody>
      </p:sp>
      <p:sp>
        <p:nvSpPr>
          <p:cNvPr id="8" name="s7-bar">
            <a:extLst xmlns:a="http://schemas.openxmlformats.org/drawingml/2006/main">
              <a:ext uri="{FF2B5EF4-FFF2-40B4-BE49-F238E27FC236}">
                <a16:creationId xmlns:a16="http://schemas.microsoft.com/office/drawing/2014/main" id="{82ACEA78-08D2-4912-A59C-43D13EE75E4D}"/>
              </a:ext>
            </a:extLst>
          </p:cNvPr>
          <p:cNvSpPr>
            <a:spLocks xmlns:a="http://schemas.openxmlformats.org/drawingml/2006/main" noGrp="1"/>
          </p:cNvSpPr>
          <p:nvPr/>
        </p:nvSpPr>
        <p:spPr>
          <a:xfrm xmlns:a="http://schemas.openxmlformats.org/drawingml/2006/main">
            <a:off x="1524000" y="5562600"/>
            <a:ext cx="9144000" cy="628650"/>
          </a:xfrm>
          <a:prstGeom xmlns:a="http://schemas.openxmlformats.org/drawingml/2006/main" prst="roundRect">
            <a:avLst>
              <a:gd name="adj" fmla="val 18182"/>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Acceptance evidence: Current probe + evidence state + next action + change condition</a:t>
            </a:r>
          </a:p>
        </p:txBody>
      </p:sp>
    </p:spTree>
    <p:extLst>
      <p:ext uri="{BB962C8B-B14F-4D97-AF65-F5344CB8AC3E}">
        <p14:creationId xmlns:p14="http://schemas.microsoft.com/office/powerpoint/2010/main" val="1172377811"/>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pill">
            <a:extLst xmlns:a="http://schemas.openxmlformats.org/drawingml/2006/main">
              <a:ext uri="{FF2B5EF4-FFF2-40B4-BE49-F238E27FC236}">
                <a16:creationId xmlns:a16="http://schemas.microsoft.com/office/drawing/2014/main" id="{0BB32D89-9AE2-46F9-9450-EDDCB989E97F}"/>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ORI-002  •  ORIENTATION</a:t>
            </a:r>
          </a:p>
        </p:txBody>
      </p:sp>
      <p:sp>
        <p:nvSpPr>
          <p:cNvPr id="2" name="s8-title">
            <a:extLst xmlns:a="http://schemas.openxmlformats.org/drawingml/2006/main">
              <a:ext uri="{FF2B5EF4-FFF2-40B4-BE49-F238E27FC236}">
                <a16:creationId xmlns:a16="http://schemas.microsoft.com/office/drawing/2014/main" id="{77D5250E-EF67-4988-A88C-14E8E1CF2CAF}"/>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Transfer, limits, and next action</a:t>
            </a:r>
          </a:p>
        </p:txBody>
      </p:sp>
      <p:sp>
        <p:nvSpPr>
          <p:cNvPr id="3" name="s8-page">
            <a:extLst xmlns:a="http://schemas.openxmlformats.org/drawingml/2006/main">
              <a:ext uri="{FF2B5EF4-FFF2-40B4-BE49-F238E27FC236}">
                <a16:creationId xmlns:a16="http://schemas.microsoft.com/office/drawing/2014/main" id="{2140FEA9-57B1-4603-8FC7-9F0A597C2772}"/>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6E1D30F9-90EC-45EA-BAFE-AFBED4EE22B5}"/>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3392E98E-3A92-4DA5-9AB6-8E1290B117EE}"/>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transfer">
            <a:extLst xmlns:a="http://schemas.openxmlformats.org/drawingml/2006/main">
              <a:ext uri="{FF2B5EF4-FFF2-40B4-BE49-F238E27FC236}">
                <a16:creationId xmlns:a16="http://schemas.microsoft.com/office/drawing/2014/main" id="{6C434872-26BB-4D94-A5A5-A8BF5DB2CD64}"/>
              </a:ext>
            </a:extLst>
          </p:cNvPr>
          <p:cNvSpPr>
            <a:spLocks xmlns:a="http://schemas.openxmlformats.org/drawingml/2006/main" noGrp="1"/>
          </p:cNvSpPr>
          <p:nvPr/>
        </p:nvSpPr>
        <p:spPr>
          <a:xfrm xmlns:a="http://schemas.openxmlformats.org/drawingml/2006/main">
            <a:off x="857250" y="1666875"/>
            <a:ext cx="10477500" cy="1428750"/>
          </a:xfrm>
          <a:prstGeom xmlns:a="http://schemas.openxmlformats.org/drawingml/2006/main" prst="roundRect">
            <a:avLst>
              <a:gd name="adj" fmla="val 8000"/>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CHANGED-CONTEXT CHALLENGE</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Route a new case where prior experience and current capability do not line up neatly.</a:t>
            </a:r>
          </a:p>
        </p:txBody>
      </p:sp>
      <p:sp>
        <p:nvSpPr>
          <p:cNvPr id="7" name="s8-q-1">
            <a:extLst xmlns:a="http://schemas.openxmlformats.org/drawingml/2006/main">
              <a:ext uri="{FF2B5EF4-FFF2-40B4-BE49-F238E27FC236}">
                <a16:creationId xmlns:a16="http://schemas.microsoft.com/office/drawing/2014/main" id="{9DF3F1B5-E3F3-45FF-BDE7-9180F865D2B3}"/>
              </a:ext>
            </a:extLst>
          </p:cNvPr>
          <p:cNvSpPr>
            <a:spLocks xmlns:a="http://schemas.openxmlformats.org/drawingml/2006/main" noGrp="1"/>
          </p:cNvSpPr>
          <p:nvPr/>
        </p:nvSpPr>
        <p:spPr>
          <a:xfrm xmlns:a="http://schemas.openxmlformats.org/drawingml/2006/main">
            <a:off x="9048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is retained?</a:t>
            </a:r>
          </a:p>
        </p:txBody>
      </p:sp>
      <p:sp>
        <p:nvSpPr>
          <p:cNvPr id="8" name="s8-q-2">
            <a:extLst xmlns:a="http://schemas.openxmlformats.org/drawingml/2006/main">
              <a:ext uri="{FF2B5EF4-FFF2-40B4-BE49-F238E27FC236}">
                <a16:creationId xmlns:a16="http://schemas.microsoft.com/office/drawing/2014/main" id="{69DA57A0-D562-4E08-8FB8-D3CBD9885C43}"/>
              </a:ext>
            </a:extLst>
          </p:cNvPr>
          <p:cNvSpPr>
            <a:spLocks xmlns:a="http://schemas.openxmlformats.org/drawingml/2006/main" noGrp="1"/>
          </p:cNvSpPr>
          <p:nvPr/>
        </p:nvSpPr>
        <p:spPr>
          <a:xfrm xmlns:a="http://schemas.openxmlformats.org/drawingml/2006/main">
            <a:off x="4619625" y="3524250"/>
            <a:ext cx="3333750" cy="7810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Where is execution fragile?</a:t>
            </a:r>
          </a:p>
        </p:txBody>
      </p:sp>
      <p:sp>
        <p:nvSpPr>
          <p:cNvPr id="9" name="s8-q-3">
            <a:extLst xmlns:a="http://schemas.openxmlformats.org/drawingml/2006/main">
              <a:ext uri="{FF2B5EF4-FFF2-40B4-BE49-F238E27FC236}">
                <a16:creationId xmlns:a16="http://schemas.microsoft.com/office/drawing/2014/main" id="{74EB5B85-AFF0-4943-87E3-A2B2FE8B6A63}"/>
              </a:ext>
            </a:extLst>
          </p:cNvPr>
          <p:cNvSpPr>
            <a:spLocks xmlns:a="http://schemas.openxmlformats.org/drawingml/2006/main" noGrp="1"/>
          </p:cNvSpPr>
          <p:nvPr/>
        </p:nvSpPr>
        <p:spPr>
          <a:xfrm xmlns:a="http://schemas.openxmlformats.org/drawingml/2006/main">
            <a:off x="83343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87924"/>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Which evidence would change the state?</a:t>
            </a:r>
          </a:p>
        </p:txBody>
      </p:sp>
      <p:sp>
        <p:nvSpPr>
          <p:cNvPr id="10" name="s8-next">
            <a:extLst xmlns:a="http://schemas.openxmlformats.org/drawingml/2006/main">
              <a:ext uri="{FF2B5EF4-FFF2-40B4-BE49-F238E27FC236}">
                <a16:creationId xmlns:a16="http://schemas.microsoft.com/office/drawing/2014/main" id="{5CAB4A65-2F0A-4BF8-B1A8-8BB9A6238DEF}"/>
              </a:ext>
            </a:extLst>
          </p:cNvPr>
          <p:cNvSpPr>
            <a:spLocks xmlns:a="http://schemas.openxmlformats.org/drawingml/2006/main" noGrp="1"/>
          </p:cNvSpPr>
          <p:nvPr/>
        </p:nvSpPr>
        <p:spPr>
          <a:xfrm xmlns:a="http://schemas.openxmlformats.org/drawingml/2006/main">
            <a:off x="857250" y="4857750"/>
            <a:ext cx="10477500" cy="1190625"/>
          </a:xfrm>
          <a:prstGeom xmlns:a="http://schemas.openxmlformats.org/drawingml/2006/main" prst="roundRect">
            <a:avLst>
              <a:gd name="adj" fmla="val 9600"/>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NEXT ACTION</a:t>
            </a:r>
            <a:r>
              <a:rPr sz="1425" b="1">
                <a:solidFill>
                  <a:srgbClr val="F4F7FB"/>
                </a:solidFill>
                <a:latin typeface="Bitstream Charter"/>
                <a:ea typeface="Bitstream Charter"/>
                <a:cs typeface="Bitstream Charter"/>
              </a:rPr>
              <a:t>  Run one bounded current probe before choosing a broad restart plan.</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NON-CLAIM</a:t>
            </a:r>
            <a:r>
              <a:rPr sz="1425">
                <a:solidFill>
                  <a:srgbClr val="F4F7FB"/>
                </a:solidFill>
                <a:latin typeface="Bitstream Charter"/>
                <a:ea typeface="Bitstream Charter"/>
                <a:cs typeface="Bitstream Charter"/>
              </a:rPr>
              <a:t>  Past experience is a hypothesis; one probe does not prove broad current mastery.</a:t>
            </a:r>
          </a:p>
        </p:txBody>
      </p:sp>
    </p:spTree>
    <p:extLst>
      <p:ext uri="{BB962C8B-B14F-4D97-AF65-F5344CB8AC3E}">
        <p14:creationId xmlns:p14="http://schemas.microsoft.com/office/powerpoint/2010/main" val="185277454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2026-09-19T23:31:08.4350000Z</dcterms:created>
  <dcterms:modified xsi:type="dcterms:W3CDTF">2026-09-19T23:31:08.4350000Z</dcterms:modified>
</coreProperties>
</file>