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de273b925740412e" /><Relationship Type="http://schemas.openxmlformats.org/officeDocument/2006/relationships/extended-properties" Target="/docProps/app.xml" Id="Rab16e790ec384e0a" /><Relationship Type="http://schemas.openxmlformats.org/officeDocument/2006/relationships/officeDocument" Target="/ppt/presentation.xml" Id="R3797f313a3e24aa6" /></Relationships>
</file>

<file path=ppt/presentation.xml><?xml version="1.0" encoding="utf-8"?>
<p:presentation xmlns:p="http://schemas.openxmlformats.org/presentationml/2006/main">
  <p:sldMasterIdLst>
    <p:sldMasterId xmlns:r="http://schemas.openxmlformats.org/officeDocument/2006/relationships" id="2147483648" r:id="R307dd184913f4e4f"/>
  </p:sldMasterIdLst>
  <p:notesMasterIdLst>
    <p:notesMasterId xmlns:r="http://schemas.openxmlformats.org/officeDocument/2006/relationships" r:id="Re85e00ad8f9d4baa"/>
  </p:notesMasterIdLst>
  <p:sldIdLst>
    <p:sldId xmlns:r="http://schemas.openxmlformats.org/officeDocument/2006/relationships" id="256" r:id="Ra771946e09bc454e"/>
    <p:sldId xmlns:r="http://schemas.openxmlformats.org/officeDocument/2006/relationships" id="257" r:id="R78af78faa311456b"/>
    <p:sldId xmlns:r="http://schemas.openxmlformats.org/officeDocument/2006/relationships" id="258" r:id="Rddf1cbc0c0d846b6"/>
    <p:sldId xmlns:r="http://schemas.openxmlformats.org/officeDocument/2006/relationships" id="259" r:id="R2cd7296fbafb4cb7"/>
    <p:sldId xmlns:r="http://schemas.openxmlformats.org/officeDocument/2006/relationships" id="260" r:id="Rc2f99831828e4555"/>
    <p:sldId xmlns:r="http://schemas.openxmlformats.org/officeDocument/2006/relationships" id="261" r:id="Rd48a5163546f43c1"/>
    <p:sldId xmlns:r="http://schemas.openxmlformats.org/officeDocument/2006/relationships" id="262" r:id="Rc3b3745421f94fb0"/>
    <p:sldId xmlns:r="http://schemas.openxmlformats.org/officeDocument/2006/relationships" id="263" r:id="R3d7f94fb00e244da"/>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5d2cea203d244945" /><Relationship Type="http://schemas.openxmlformats.org/officeDocument/2006/relationships/slideMaster" Target="/ppt/slideMasters/slideMaster1.xml" Id="R307dd184913f4e4f" /><Relationship Type="http://schemas.openxmlformats.org/officeDocument/2006/relationships/notesMaster" Target="/ppt/notesMasters/notesMaster1.xml" Id="Re85e00ad8f9d4baa" /><Relationship Type="http://schemas.openxmlformats.org/officeDocument/2006/relationships/presProps" Target="/ppt/presProps.xml" Id="R388eaf07a6394f39" /><Relationship Type="http://schemas.openxmlformats.org/officeDocument/2006/relationships/tableStyles" Target="/ppt/tableStyles.xml" Id="Ra57db5f6cca44975" /><Relationship Type="http://schemas.openxmlformats.org/officeDocument/2006/relationships/slide" Target="/ppt/slides/slide1.xml" Id="Ra771946e09bc454e" /><Relationship Type="http://schemas.openxmlformats.org/officeDocument/2006/relationships/slide" Target="/ppt/slides/slide2.xml" Id="R78af78faa311456b" /><Relationship Type="http://schemas.openxmlformats.org/officeDocument/2006/relationships/slide" Target="/ppt/slides/slide3.xml" Id="Rddf1cbc0c0d846b6" /><Relationship Type="http://schemas.openxmlformats.org/officeDocument/2006/relationships/slide" Target="/ppt/slides/slide4.xml" Id="R2cd7296fbafb4cb7" /><Relationship Type="http://schemas.openxmlformats.org/officeDocument/2006/relationships/slide" Target="/ppt/slides/slide5.xml" Id="Rc2f99831828e4555" /><Relationship Type="http://schemas.openxmlformats.org/officeDocument/2006/relationships/slide" Target="/ppt/slides/slide6.xml" Id="Rd48a5163546f43c1" /><Relationship Type="http://schemas.openxmlformats.org/officeDocument/2006/relationships/slide" Target="/ppt/slides/slide7.xml" Id="Rc3b3745421f94fb0" /><Relationship Type="http://schemas.openxmlformats.org/officeDocument/2006/relationships/slide" Target="/ppt/slides/slide8.xml" Id="R3d7f94fb00e244da"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4f5a675ac4ec4f07"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28ce21df6e9345ed" /><Relationship Type="http://schemas.openxmlformats.org/officeDocument/2006/relationships/notesMaster" Target="/ppt/notesMasters/notesMaster1.xml" Id="R6529378654474101" /></Relationships>
</file>

<file path=ppt/notesSlides/_rels/notesSlide2.xml.rels>&#65279;<?xml version="1.0" encoding="utf-8"?><Relationships xmlns="http://schemas.openxmlformats.org/package/2006/relationships"><Relationship Type="http://schemas.openxmlformats.org/officeDocument/2006/relationships/slide" Target="/ppt/slides/slide2.xml" Id="Rc68194ea12204c1f" /><Relationship Type="http://schemas.openxmlformats.org/officeDocument/2006/relationships/notesMaster" Target="/ppt/notesMasters/notesMaster1.xml" Id="R504fb4860be94487" /></Relationships>
</file>

<file path=ppt/notesSlides/_rels/notesSlide3.xml.rels>&#65279;<?xml version="1.0" encoding="utf-8"?><Relationships xmlns="http://schemas.openxmlformats.org/package/2006/relationships"><Relationship Type="http://schemas.openxmlformats.org/officeDocument/2006/relationships/slide" Target="/ppt/slides/slide3.xml" Id="R2ab54f71ab0745ee" /><Relationship Type="http://schemas.openxmlformats.org/officeDocument/2006/relationships/notesMaster" Target="/ppt/notesMasters/notesMaster1.xml" Id="R3e03a91f6b024de5" /></Relationships>
</file>

<file path=ppt/notesSlides/_rels/notesSlide4.xml.rels>&#65279;<?xml version="1.0" encoding="utf-8"?><Relationships xmlns="http://schemas.openxmlformats.org/package/2006/relationships"><Relationship Type="http://schemas.openxmlformats.org/officeDocument/2006/relationships/slide" Target="/ppt/slides/slide4.xml" Id="Re1d0fa86983345ac" /><Relationship Type="http://schemas.openxmlformats.org/officeDocument/2006/relationships/notesMaster" Target="/ppt/notesMasters/notesMaster1.xml" Id="R3db69cd1dc894db9" /></Relationships>
</file>

<file path=ppt/notesSlides/_rels/notesSlide5.xml.rels>&#65279;<?xml version="1.0" encoding="utf-8"?><Relationships xmlns="http://schemas.openxmlformats.org/package/2006/relationships"><Relationship Type="http://schemas.openxmlformats.org/officeDocument/2006/relationships/slide" Target="/ppt/slides/slide5.xml" Id="R6798eb5ae2094d12" /><Relationship Type="http://schemas.openxmlformats.org/officeDocument/2006/relationships/notesMaster" Target="/ppt/notesMasters/notesMaster1.xml" Id="Rc2a9c846a6544942" /></Relationships>
</file>

<file path=ppt/notesSlides/_rels/notesSlide6.xml.rels>&#65279;<?xml version="1.0" encoding="utf-8"?><Relationships xmlns="http://schemas.openxmlformats.org/package/2006/relationships"><Relationship Type="http://schemas.openxmlformats.org/officeDocument/2006/relationships/slide" Target="/ppt/slides/slide6.xml" Id="Rdffde6384def405e" /><Relationship Type="http://schemas.openxmlformats.org/officeDocument/2006/relationships/notesMaster" Target="/ppt/notesMasters/notesMaster1.xml" Id="Rdabb4e15e0eb4fc6" /></Relationships>
</file>

<file path=ppt/notesSlides/_rels/notesSlide7.xml.rels>&#65279;<?xml version="1.0" encoding="utf-8"?><Relationships xmlns="http://schemas.openxmlformats.org/package/2006/relationships"><Relationship Type="http://schemas.openxmlformats.org/officeDocument/2006/relationships/slide" Target="/ppt/slides/slide7.xml" Id="Rb84b00d51c024d2c" /><Relationship Type="http://schemas.openxmlformats.org/officeDocument/2006/relationships/notesMaster" Target="/ppt/notesMasters/notesMaster1.xml" Id="R99416af0aec34ed6" /></Relationships>
</file>

<file path=ppt/notesSlides/_rels/notesSlide8.xml.rels>&#65279;<?xml version="1.0" encoding="utf-8"?><Relationships xmlns="http://schemas.openxmlformats.org/package/2006/relationships"><Relationship Type="http://schemas.openxmlformats.org/officeDocument/2006/relationships/slide" Target="/ppt/slides/slide8.xml" Id="R2d28468a4f8149d5" /><Relationship Type="http://schemas.openxmlformats.org/officeDocument/2006/relationships/notesMaster" Target="/ppt/notesMasters/notesMaster1.xml" Id="R5a1724146f504115"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MAKNOW ORI-001 — Who Is AI-Assisted Programming Learning For?</a:t>
            </a:r>
          </a:p>
          <a:p xmlns:a="http://schemas.openxmlformats.org/drawingml/2006/main">
            <a:r>
              <a:t/>
            </a:r>
          </a:p>
          <a:p xmlns:a="http://schemas.openxmlformats.org/drawingml/2006/main">
            <a:r>
              <a:t>Open with the question: “Does this path fit your current goal—or only the label?” Ask learners to commit to a preliminary answer before you explain the model. Frame the session as a decision-and-evidence exercise, not a promotional overview. The intended output is the Path Fit Decision Card; the deck is only a teaching aid and never replaces the canonical lesson. Source: MAKNOW_LESSON_ORI-001_v1.0.0/content/en-US.md, opening and first-screen framing.</a:t>
            </a:r>
          </a:p>
          <a:p xmlns:a="http://schemas.openxmlformats.org/drawingml/2006/main">
            <a:r>
              <a:t/>
            </a:r>
          </a:p>
          <a:p xmlns:a="http://schemas.openxmlformats.org/drawingml/2006/main">
            <a:r>
              <a:t>Source package: FINAL_LESSONS/MAKNOW_LESSON_ORI-001_v1.0.0.zip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MAKNOW ORI-001 — Who Is AI-Assisted Programming Learning For?</a:t>
            </a:r>
          </a:p>
          <a:p xmlns:a="http://schemas.openxmlformats.org/drawingml/2006/main">
            <a:r>
              <a:t/>
            </a:r>
          </a:p>
          <a:p xmlns:a="http://schemas.openxmlformats.org/drawingml/2006/main">
            <a:r>
              <a:t>State the bounded outcome in plain language, then name the artifact learners must produce. Emphasize that the boundary is part of the evidence, not a disclaimer added at the end. Read the evidence bar aloud: Decision + rationale + claim boundary + update condition. Ask which element would be easiest to omit and why that omission would weaken the decision. Sources: MAKNOW_LESSON_ORI-001_v1.0.0/lesson_bible.json (identity_scope and production_plan) and MAKNOW_LESSON_ORI-001_v1.0.0/content/en-US.md.</a:t>
            </a:r>
          </a:p>
          <a:p xmlns:a="http://schemas.openxmlformats.org/drawingml/2006/main">
            <a:r>
              <a:t/>
            </a:r>
          </a:p>
          <a:p xmlns:a="http://schemas.openxmlformats.org/drawingml/2006/main">
            <a:r>
              <a:t>Source package: FINAL_LESSONS/MAKNOW_LESSON_ORI-001_v1.0.0.zip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MAKNOW ORI-001 — Who Is AI-Assisted Programming Learning For?</a:t>
            </a:r>
          </a:p>
          <a:p xmlns:a="http://schemas.openxmlformats.org/drawingml/2006/main">
            <a:r>
              <a:t/>
            </a:r>
          </a:p>
          <a:p xmlns:a="http://schemas.openxmlformats.org/drawingml/2006/main">
            <a:r>
              <a:t>Walk through the model in order and pause after each node. For every transition, ask what new information becomes available and what cannot yet be concluded. Use the guard statement—Guard the conclusion with a claim boundary and an update condition.—to stop learners from turning the model into an automatic scoring system. The diagram is editable so later facilitators can adapt examples without changing the invariant sequence. Source: MAKNOW_LESSON_ORI-001_v1.0.0/content/en-US.md, central model section.</a:t>
            </a:r>
          </a:p>
          <a:p xmlns:a="http://schemas.openxmlformats.org/drawingml/2006/main">
            <a:r>
              <a:t/>
            </a:r>
          </a:p>
          <a:p xmlns:a="http://schemas.openxmlformats.org/drawingml/2006/main">
            <a:r>
              <a:t>Source package: FINAL_LESSONS/MAKNOW_LESSON_ORI-001_v1.0.0.zip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MAKNOW ORI-001 — Who Is AI-Assisted Programming Learning For?</a:t>
            </a:r>
          </a:p>
          <a:p xmlns:a="http://schemas.openxmlformats.org/drawingml/2006/main">
            <a:r>
              <a:t/>
            </a:r>
          </a:p>
          <a:p xmlns:a="http://schemas.openxmlformats.org/drawingml/2006/main">
            <a:r>
              <a:t>Treat the table as a decision surface, not a list to memorize. Compare two rows and ask which evidence signal actually changes the recommended action. Point out that every decision remains bounded; none of the rows supports a global claim about the learner or the whole technology. Invite learners to add a new row only if they can preserve the same evidence discipline. Source: MAKNOW_LESSON_ORI-001_v1.0.0/derived_text/tables/TBL-01.json.</a:t>
            </a:r>
          </a:p>
          <a:p xmlns:a="http://schemas.openxmlformats.org/drawingml/2006/main">
            <a:r>
              <a:t/>
            </a:r>
          </a:p>
          <a:p xmlns:a="http://schemas.openxmlformats.org/drawingml/2006/main">
            <a:r>
              <a:t>Source package: FINAL_LESSONS/MAKNOW_LESSON_ORI-001_v1.0.0.zip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MAKNOW ORI-001 — Who Is AI-Assisted Programming Learning For?</a:t>
            </a:r>
          </a:p>
          <a:p xmlns:a="http://schemas.openxmlformats.org/drawingml/2006/main">
            <a:r>
              <a:t/>
            </a:r>
          </a:p>
          <a:p xmlns:a="http://schemas.openxmlformats.org/drawingml/2006/main">
            <a:r>
              <a:t>Narrate the case from left to right: scenario, evidence, then bounded decision. Do not jump directly from the learner description to the conclusion. Ask what additional evidence would overturn the decision and what the current evidence still cannot prove. The final boundary should feel operational: it tells the learner what must remain open. Sources: MAKNOW_LESSON_ORI-001_v1.0.0/content/en-US.md, worked example section, and MAKNOW_LESSON_ORI-001_v1.0.0/lesson_bible.json.</a:t>
            </a:r>
          </a:p>
          <a:p xmlns:a="http://schemas.openxmlformats.org/drawingml/2006/main">
            <a:r>
              <a:t/>
            </a:r>
          </a:p>
          <a:p xmlns:a="http://schemas.openxmlformats.org/drawingml/2006/main">
            <a:r>
              <a:t>Source package: FINAL_LESSONS/MAKNOW_LESSON_ORI-001_v1.0.0.zip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MAKNOW ORI-001 — Who Is AI-Assisted Programming Learning For?</a:t>
            </a:r>
          </a:p>
          <a:p xmlns:a="http://schemas.openxmlformats.org/drawingml/2006/main">
            <a:r>
              <a:t/>
            </a:r>
          </a:p>
          <a:p xmlns:a="http://schemas.openxmlformats.org/drawingml/2006/main">
            <a:r>
              <a:t>Each shortcut is plausible because it reduces a hard judgment to an easy signal. Let learners explain why the shortcut is attractive before revealing the repair. The repair is deliberately small: it asks for claim-matched evidence, a narrower boundary, or a better probe. Close by asking which shortcut they personally use most often. Source: MAKNOW_LESSON_ORI-001_v1.0.0/content/en-US.md, failure modes and misconception repair.</a:t>
            </a:r>
          </a:p>
          <a:p xmlns:a="http://schemas.openxmlformats.org/drawingml/2006/main">
            <a:r>
              <a:t/>
            </a:r>
          </a:p>
          <a:p xmlns:a="http://schemas.openxmlformats.org/drawingml/2006/main">
            <a:r>
              <a:t>Source package: FINAL_LESSONS/MAKNOW_LESSON_ORI-001_v1.0.0.zip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MAKNOW ORI-001 — Who Is AI-Assisted Programming Learning For?</a:t>
            </a:r>
          </a:p>
          <a:p xmlns:a="http://schemas.openxmlformats.org/drawingml/2006/main">
            <a:r>
              <a:t/>
            </a:r>
          </a:p>
          <a:p xmlns:a="http://schemas.openxmlformats.org/drawingml/2006/main">
            <a:r>
              <a:t>Give learners time to create the artifact rather than discussing it abstractly. Require all four capture fields and point to the acceptance evidence: Decision + rationale + claim boundary + update condition. If a learner cannot decide, allow a bounded defer or need-more-evidence state when the lesson model supports it; do not force false certainty. Source: MAKNOW_LESSON_ORI-001_v1.0.0/content/en-US.md, guided and independent practice.</a:t>
            </a:r>
          </a:p>
          <a:p xmlns:a="http://schemas.openxmlformats.org/drawingml/2006/main">
            <a:r>
              <a:t/>
            </a:r>
          </a:p>
          <a:p xmlns:a="http://schemas.openxmlformats.org/drawingml/2006/main">
            <a:r>
              <a:t>Source package: FINAL_LESSONS/MAKNOW_LESSON_ORI-001_v1.0.0.zip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MAKNOW ORI-001 — Who Is AI-Assisted Programming Learning For?</a:t>
            </a:r>
          </a:p>
          <a:p xmlns:a="http://schemas.openxmlformats.org/drawingml/2006/main">
            <a:r>
              <a:t/>
            </a:r>
          </a:p>
          <a:p xmlns:a="http://schemas.openxmlformats.org/drawingml/2006/main">
            <a:r>
              <a:t>Use the changed-context challenge to test transfer. The learner should preserve the reasoning invariant while adapting the details, not copy the worked example. End with the next action: Write the seven-row card, then challenge it with one counterexample. Re-state the non-claim so the final confidence stays proportional to the evidence. Sources: MAKNOW_LESSON_ORI-001_v1.0.0/content/en-US.md, assessment and transfer; Bible SHA-256 0cdf2cbcc7301eb4c0d8dd240facd598185a633446b5544aa5603e19da045333.</a:t>
            </a:r>
          </a:p>
          <a:p xmlns:a="http://schemas.openxmlformats.org/drawingml/2006/main">
            <a:r>
              <a:t/>
            </a:r>
          </a:p>
          <a:p xmlns:a="http://schemas.openxmlformats.org/drawingml/2006/main">
            <a:r>
              <a:t>Source package: FINAL_LESSONS/MAKNOW_LESSON_ORI-001_v1.0.0.zip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665aa91067c241dc"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1711759d809f45aa" /><Relationship Type="http://schemas.openxmlformats.org/officeDocument/2006/relationships/slideLayout" Target="/ppt/slideLayouts/slideLayout1.xml" Id="Rcb437f9d75d544cd"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cb437f9d75d544cd"/>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0becc1be143e4a1c" /><Relationship Type="http://schemas.openxmlformats.org/officeDocument/2006/relationships/notesSlide" Target="/ppt/notesSlides/notesSlide1.xml" Id="R9c24a643c1e8434a"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2d92cdec0a754221" /><Relationship Type="http://schemas.openxmlformats.org/officeDocument/2006/relationships/notesSlide" Target="/ppt/notesSlides/notesSlide2.xml" Id="R59960c3c7d4c4e15"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72192c7daf184cc3" /><Relationship Type="http://schemas.openxmlformats.org/officeDocument/2006/relationships/notesSlide" Target="/ppt/notesSlides/notesSlide3.xml" Id="R6540b2a15f964b37"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8fa1da7bfa9f4ed2" /><Relationship Type="http://schemas.openxmlformats.org/officeDocument/2006/relationships/notesSlide" Target="/ppt/notesSlides/notesSlide4.xml" Id="Rb1d796d84bfa4a96"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cefce27d9b524d05" /><Relationship Type="http://schemas.openxmlformats.org/officeDocument/2006/relationships/notesSlide" Target="/ppt/notesSlides/notesSlide5.xml" Id="Rc4d49902b0c74983"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0ab1427674a949bf" /><Relationship Type="http://schemas.openxmlformats.org/officeDocument/2006/relationships/notesSlide" Target="/ppt/notesSlides/notesSlide6.xml" Id="R45c37424fe3a4ff0"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16623b8f850144fe" /><Relationship Type="http://schemas.openxmlformats.org/officeDocument/2006/relationships/notesSlide" Target="/ppt/notesSlides/notesSlide7.xml" Id="Rff61a17ff974461c"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aa4b7ab49d244e66" /><Relationship Type="http://schemas.openxmlformats.org/officeDocument/2006/relationships/notesSlide" Target="/ppt/notesSlides/notesSlide8.xml" Id="Ra564b6c9888d49d6" /></Relationships>
</file>

<file path=ppt/slides/slide1.xml><?xml version="1.0" encoding="utf-8"?>
<p:sld xmlns:p="http://schemas.openxmlformats.org/presentationml/2006/main">
  <p:cSld>
    <p:bg>
      <p:bgPr>
        <a:solidFill xmlns:a="http://schemas.openxmlformats.org/drawingml/2006/main">
          <a:srgbClr val="0A1020"/>
        </a:solidFill>
      </p:bgPr>
    </p:bg>
    <p:spTree>
      <p:nvGrpSpPr>
        <p:cNvPr id="1" name=""/>
        <p:cNvGrpSpPr/>
        <p:nvPr/>
      </p:nvGrpSpPr>
      <p:grpSpPr>
        <a:xfrm xmlns:a="http://schemas.openxmlformats.org/drawingml/2006/main"/>
      </p:grpSpPr>
      <p:sp>
        <p:nvSpPr>
          <p:cNvPr id="6" name="s1-kicker">
            <a:extLst xmlns:a="http://schemas.openxmlformats.org/drawingml/2006/main">
              <a:ext uri="{FF2B5EF4-FFF2-40B4-BE49-F238E27FC236}">
                <a16:creationId xmlns:a16="http://schemas.microsoft.com/office/drawing/2014/main" id="{9608F2CA-400B-41E5-BC7D-D85ED1E932CE}"/>
              </a:ext>
            </a:extLst>
          </p:cNvPr>
          <p:cNvSpPr>
            <a:spLocks xmlns:a="http://schemas.openxmlformats.org/drawingml/2006/main" noGrp="1"/>
          </p:cNvSpPr>
          <p:nvPr/>
        </p:nvSpPr>
        <p:spPr>
          <a:xfrm xmlns:a="http://schemas.openxmlformats.org/drawingml/2006/main">
            <a:off x="609600" y="514350"/>
            <a:ext cx="40005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l">
              <a:defRPr sz="1125" b="1">
                <a:solidFill>
                  <a:srgbClr val="46D3E6"/>
                </a:solidFill>
                <a:latin typeface="Bitstream Charter"/>
                <a:ea typeface="Bitstream Charter"/>
                <a:cs typeface="Bitstream Charter"/>
              </a:defRPr>
            </a:pPr>
            <a:r>
              <a:rPr sz="1125" b="1">
                <a:solidFill>
                  <a:srgbClr val="46D3E6"/>
                </a:solidFill>
                <a:latin typeface="Bitstream Charter"/>
                <a:ea typeface="Bitstream Charter"/>
                <a:cs typeface="Bitstream Charter"/>
              </a:rPr>
              <a:t>ORI-001  •  MAKNOW ORIENTATION</a:t>
            </a:r>
          </a:p>
        </p:txBody>
      </p:sp>
      <p:sp>
        <p:nvSpPr>
          <p:cNvPr id="2" name="s1-title">
            <a:extLst xmlns:a="http://schemas.openxmlformats.org/drawingml/2006/main">
              <a:ext uri="{FF2B5EF4-FFF2-40B4-BE49-F238E27FC236}">
                <a16:creationId xmlns:a16="http://schemas.microsoft.com/office/drawing/2014/main" id="{CAC1F6B3-F628-4DAB-8DEA-868E624C3F6E}"/>
              </a:ext>
            </a:extLst>
          </p:cNvPr>
          <p:cNvSpPr>
            <a:spLocks xmlns:a="http://schemas.openxmlformats.org/drawingml/2006/main" noGrp="1"/>
          </p:cNvSpPr>
          <p:nvPr/>
        </p:nvSpPr>
        <p:spPr>
          <a:xfrm xmlns:a="http://schemas.openxmlformats.org/drawingml/2006/main">
            <a:off x="609600" y="1352550"/>
            <a:ext cx="8953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ctr">
            <a:normAutofit fontScale="100000"/>
          </a:bodyPr>
          <a:lstStyle xmlns:a="http://schemas.openxmlformats.org/drawingml/2006/main"/>
          <a:p xmlns:a="http://schemas.openxmlformats.org/drawingml/2006/main">
            <a:pPr algn="l">
              <a:defRPr sz="3450" b="1">
                <a:solidFill>
                  <a:srgbClr val="F4F7FB"/>
                </a:solidFill>
                <a:latin typeface="Bitstream Charter"/>
                <a:ea typeface="Bitstream Charter"/>
                <a:cs typeface="Bitstream Charter"/>
              </a:defRPr>
            </a:pPr>
            <a:r>
              <a:rPr sz="3450" b="1">
                <a:solidFill>
                  <a:srgbClr val="F4F7FB"/>
                </a:solidFill>
                <a:latin typeface="Bitstream Charter"/>
                <a:ea typeface="Bitstream Charter"/>
                <a:cs typeface="Bitstream Charter"/>
              </a:rPr>
              <a:t>Who Is AI-Assisted Programming Learning For?</a:t>
            </a:r>
          </a:p>
        </p:txBody>
      </p:sp>
      <p:sp>
        <p:nvSpPr>
          <p:cNvPr id="3" name="s1-question">
            <a:extLst xmlns:a="http://schemas.openxmlformats.org/drawingml/2006/main">
              <a:ext uri="{FF2B5EF4-FFF2-40B4-BE49-F238E27FC236}">
                <a16:creationId xmlns:a16="http://schemas.microsoft.com/office/drawing/2014/main" id="{AB3BED15-AE85-48AD-B1D9-BA64E0EBAD63}"/>
              </a:ext>
            </a:extLst>
          </p:cNvPr>
          <p:cNvSpPr>
            <a:spLocks xmlns:a="http://schemas.openxmlformats.org/drawingml/2006/main" noGrp="1"/>
          </p:cNvSpPr>
          <p:nvPr/>
        </p:nvSpPr>
        <p:spPr>
          <a:xfrm xmlns:a="http://schemas.openxmlformats.org/drawingml/2006/main">
            <a:off x="647700" y="3524250"/>
            <a:ext cx="742950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ctr">
            <a:normAutofit fontScale="100000"/>
          </a:bodyPr>
          <a:lstStyle xmlns:a="http://schemas.openxmlformats.org/drawingml/2006/main"/>
          <a:p xmlns:a="http://schemas.openxmlformats.org/drawingml/2006/main">
            <a:pPr algn="l">
              <a:defRPr sz="1875" b="1">
                <a:solidFill>
                  <a:srgbClr val="F4B860"/>
                </a:solidFill>
                <a:latin typeface="Bitstream Charter"/>
                <a:ea typeface="Bitstream Charter"/>
                <a:cs typeface="Bitstream Charter"/>
              </a:defRPr>
            </a:pPr>
            <a:r>
              <a:rPr sz="1875" b="1">
                <a:solidFill>
                  <a:srgbClr val="F4B860"/>
                </a:solidFill>
                <a:latin typeface="Bitstream Charter"/>
                <a:ea typeface="Bitstream Charter"/>
                <a:cs typeface="Bitstream Charter"/>
              </a:rPr>
              <a:t>Does this path fit your current goal—or only the label?</a:t>
            </a:r>
          </a:p>
        </p:txBody>
      </p:sp>
      <p:sp>
        <p:nvSpPr>
          <p:cNvPr id="4" name="s1-artifact">
            <a:extLst xmlns:a="http://schemas.openxmlformats.org/drawingml/2006/main">
              <a:ext uri="{FF2B5EF4-FFF2-40B4-BE49-F238E27FC236}">
                <a16:creationId xmlns:a16="http://schemas.microsoft.com/office/drawing/2014/main" id="{42588C7C-D790-430C-B350-68BA6D5161F4}"/>
              </a:ext>
            </a:extLst>
          </p:cNvPr>
          <p:cNvSpPr>
            <a:spLocks xmlns:a="http://schemas.openxmlformats.org/drawingml/2006/main" noGrp="1"/>
          </p:cNvSpPr>
          <p:nvPr/>
        </p:nvSpPr>
        <p:spPr>
          <a:xfrm xmlns:a="http://schemas.openxmlformats.org/drawingml/2006/main">
            <a:off x="8715375" y="3429000"/>
            <a:ext cx="2857500" cy="2000250"/>
          </a:xfrm>
          <a:prstGeom xmlns:a="http://schemas.openxmlformats.org/drawingml/2006/main" prst="roundRect">
            <a:avLst>
              <a:gd name="adj" fmla="val 5714"/>
            </a:avLst>
          </a:prstGeom>
          <a:solidFill xmlns:a="http://schemas.openxmlformats.org/drawingml/2006/main">
            <a:srgbClr val="192744"/>
          </a:solidFill>
          <a:ln xmlns:a="http://schemas.openxmlformats.org/drawingml/2006/main" w="9525">
            <a:solidFill>
              <a:srgbClr val="46D3E6"/>
            </a:solidFill>
            <a:prstDash val="solid"/>
          </a:ln>
        </p:spPr>
        <p:style>
          <a:lnRef xmlns:a="http://schemas.openxmlformats.org/drawingml/2006/main" idx="0"/>
          <a:fillRef xmlns:a="http://schemas.openxmlformats.org/drawingml/2006/main" idx="0"/>
          <a:effectRef xmlns:a="http://schemas.openxmlformats.org/drawingml/2006/main" idx="6"/>
          <a:fontRef xmlns:a="http://schemas.openxmlformats.org/drawingml/2006/main" idx="major"/>
        </p:style>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ctr">
              <a:defRPr sz="1725">
                <a:solidFill>
                  <a:srgbClr val="F4F7FB"/>
                </a:solidFill>
                <a:latin typeface="Bitstream Charter"/>
                <a:ea typeface="Bitstream Charter"/>
                <a:cs typeface="Bitstream Charter"/>
              </a:defRPr>
            </a:pPr>
            <a:r>
              <a:rPr sz="1725" b="1">
                <a:solidFill>
                  <a:srgbClr val="F4F7FB"/>
                </a:solidFill>
                <a:latin typeface="Bitstream Charter"/>
                <a:ea typeface="Bitstream Charter"/>
                <a:cs typeface="Bitstream Charter"/>
              </a:rPr>
              <a:t>BUILD THIS</a:t>
            </a:r>
          </a:p>
          <a:p xmlns:a="http://schemas.openxmlformats.org/drawingml/2006/main">
            <a:pPr algn="ctr">
              <a:defRPr sz="1725">
                <a:solidFill>
                  <a:srgbClr val="F4F7FB"/>
                </a:solidFill>
                <a:latin typeface="Bitstream Charter"/>
                <a:ea typeface="Bitstream Charter"/>
                <a:cs typeface="Bitstream Charter"/>
              </a:defRPr>
            </a:pPr>
            <a:r>
              <a:rPr sz="1725" b="1">
                <a:solidFill>
                  <a:srgbClr val="F4F7FB"/>
                </a:solidFill>
                <a:latin typeface="Bitstream Charter"/>
                <a:ea typeface="Bitstream Charter"/>
                <a:cs typeface="Bitstream Charter"/>
              </a:rPr>
              <a:t>Path Fit Decision Card</a:t>
            </a:r>
          </a:p>
        </p:txBody>
      </p:sp>
      <p:sp>
        <p:nvSpPr>
          <p:cNvPr id="5" name="s1-footer">
            <a:extLst xmlns:a="http://schemas.openxmlformats.org/drawingml/2006/main">
              <a:ext uri="{FF2B5EF4-FFF2-40B4-BE49-F238E27FC236}">
                <a16:creationId xmlns:a16="http://schemas.microsoft.com/office/drawing/2014/main" id="{06EF29DF-0DA7-47A3-8AA8-029BB4004DC9}"/>
              </a:ext>
            </a:extLst>
          </p:cNvPr>
          <p:cNvSpPr>
            <a:spLocks xmlns:a="http://schemas.openxmlformats.org/drawingml/2006/main" noGrp="1"/>
          </p:cNvSpPr>
          <p:nvPr/>
        </p:nvSpPr>
        <p:spPr>
          <a:xfrm xmlns:a="http://schemas.openxmlformats.org/drawingml/2006/main">
            <a:off x="609600" y="6191250"/>
            <a:ext cx="8572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l">
              <a:defRPr sz="1050" b="0">
                <a:solidFill>
                  <a:srgbClr val="A9B6CB"/>
                </a:solidFill>
                <a:latin typeface="Bitstream Charter"/>
                <a:ea typeface="Bitstream Charter"/>
                <a:cs typeface="Bitstream Charter"/>
              </a:defRPr>
            </a:pPr>
            <a:r>
              <a:rPr sz="1050" b="0">
                <a:solidFill>
                  <a:srgbClr val="A9B6CB"/>
                </a:solidFill>
                <a:latin typeface="Bitstream Charter"/>
                <a:ea typeface="Bitstream Charter"/>
                <a:cs typeface="Bitstream Charter"/>
              </a:rPr>
              <a:t>English teaching deck • 8 slides • derived from the validated lesson package</a:t>
            </a:r>
          </a:p>
        </p:txBody>
      </p:sp>
    </p:spTree>
    <p:extLst>
      <p:ext uri="{BB962C8B-B14F-4D97-AF65-F5344CB8AC3E}">
        <p14:creationId xmlns:p14="http://schemas.microsoft.com/office/powerpoint/2010/main" val="621647915"/>
      </p:ext>
    </p:extLst>
  </p:cSld>
</p:sld>
</file>

<file path=ppt/slides/slide2.xml><?xml version="1.0" encoding="utf-8"?>
<p:sld xmlns:p="http://schemas.openxmlformats.org/presentationml/2006/main">
  <p:cSld>
    <p:bg>
      <p:bgPr>
        <a:solidFill xmlns:a="http://schemas.openxmlformats.org/drawingml/2006/main">
          <a:srgbClr val="0A1020"/>
        </a:solidFill>
      </p:bgPr>
    </p:bg>
    <p:spTree>
      <p:nvGrpSpPr>
        <p:cNvPr id="1" name=""/>
        <p:cNvGrpSpPr/>
        <p:nvPr/>
      </p:nvGrpSpPr>
      <p:grpSpPr>
        <a:xfrm xmlns:a="http://schemas.openxmlformats.org/drawingml/2006/main"/>
      </p:grpSpPr>
      <p:sp>
        <p:nvSpPr>
          <p:cNvPr id="10" name="s2-lesson-pill">
            <a:extLst xmlns:a="http://schemas.openxmlformats.org/drawingml/2006/main">
              <a:ext uri="{FF2B5EF4-FFF2-40B4-BE49-F238E27FC236}">
                <a16:creationId xmlns:a16="http://schemas.microsoft.com/office/drawing/2014/main" id="{8F410E36-F95E-49B2-8D1E-C2175C327F74}"/>
              </a:ext>
            </a:extLst>
          </p:cNvPr>
          <p:cNvSpPr>
            <a:spLocks xmlns:a="http://schemas.openxmlformats.org/drawingml/2006/main" noGrp="1"/>
          </p:cNvSpPr>
          <p:nvPr/>
        </p:nvSpPr>
        <p:spPr>
          <a:xfrm xmlns:a="http://schemas.openxmlformats.org/drawingml/2006/main">
            <a:off x="514350" y="266700"/>
            <a:ext cx="2476500" cy="266700"/>
          </a:xfrm>
          <a:prstGeom xmlns:a="http://schemas.openxmlformats.org/drawingml/2006/main" prst="roundRect">
            <a:avLst>
              <a:gd name="adj" fmla="val 50000"/>
            </a:avLst>
          </a:prstGeom>
          <a:solidFill xmlns:a="http://schemas.openxmlformats.org/drawingml/2006/main">
            <a:srgbClr val="46D3E6"/>
          </a:solidFill>
          <a:ln xmlns:a="http://schemas.openxmlformats.org/drawingml/2006/main" w="0">
            <a:noFill/>
            <a:prstDash val="solid"/>
          </a:ln>
        </p:spPr>
        <p:txBody>
          <a:bodyPr xmlns:a="http://schemas.openxmlformats.org/drawingml/2006/main" wrap="square" lIns="95250" tIns="19050" rIns="95250" bIns="19050" anchor="ctr">
            <a:normAutofit fontScale="94042"/>
          </a:bodyPr>
          <a:lstStyle xmlns:a="http://schemas.openxmlformats.org/drawingml/2006/main"/>
          <a:p xmlns:a="http://schemas.openxmlformats.org/drawingml/2006/main">
            <a:pPr algn="ctr">
              <a:defRPr sz="1050" b="1">
                <a:solidFill>
                  <a:srgbClr val="0A1020"/>
                </a:solidFill>
                <a:latin typeface="Bitstream Charter"/>
                <a:ea typeface="Bitstream Charter"/>
                <a:cs typeface="Bitstream Charter"/>
              </a:defRPr>
            </a:pPr>
            <a:r>
              <a:rPr sz="1050" b="1">
                <a:solidFill>
                  <a:srgbClr val="0A1020"/>
                </a:solidFill>
                <a:latin typeface="Bitstream Charter"/>
                <a:ea typeface="Bitstream Charter"/>
                <a:cs typeface="Bitstream Charter"/>
              </a:rPr>
              <a:t>ORI-001  •  ORIENTATION</a:t>
            </a:r>
          </a:p>
        </p:txBody>
      </p:sp>
      <p:sp>
        <p:nvSpPr>
          <p:cNvPr id="2" name="s2-title">
            <a:extLst xmlns:a="http://schemas.openxmlformats.org/drawingml/2006/main">
              <a:ext uri="{FF2B5EF4-FFF2-40B4-BE49-F238E27FC236}">
                <a16:creationId xmlns:a16="http://schemas.microsoft.com/office/drawing/2014/main" id="{FF8FD7B1-072C-4FB0-BED6-071D49795D65}"/>
              </a:ext>
            </a:extLst>
          </p:cNvPr>
          <p:cNvSpPr>
            <a:spLocks xmlns:a="http://schemas.openxmlformats.org/drawingml/2006/main" noGrp="1"/>
          </p:cNvSpPr>
          <p:nvPr/>
        </p:nvSpPr>
        <p:spPr>
          <a:xfrm xmlns:a="http://schemas.openxmlformats.org/drawingml/2006/main">
            <a:off x="514350" y="704850"/>
            <a:ext cx="1066800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ctr">
            <a:normAutofit fontScale="100000"/>
          </a:bodyPr>
          <a:lstStyle xmlns:a="http://schemas.openxmlformats.org/drawingml/2006/main"/>
          <a:p xmlns:a="http://schemas.openxmlformats.org/drawingml/2006/main">
            <a:pPr algn="l">
              <a:defRPr sz="2550" b="1">
                <a:solidFill>
                  <a:srgbClr val="F4F7FB"/>
                </a:solidFill>
                <a:latin typeface="Bitstream Charter"/>
                <a:ea typeface="Bitstream Charter"/>
                <a:cs typeface="Bitstream Charter"/>
              </a:defRPr>
            </a:pPr>
            <a:r>
              <a:rPr sz="2550" b="1">
                <a:solidFill>
                  <a:srgbClr val="F4F7FB"/>
                </a:solidFill>
                <a:latin typeface="Bitstream Charter"/>
                <a:ea typeface="Bitstream Charter"/>
                <a:cs typeface="Bitstream Charter"/>
              </a:rPr>
              <a:t>Bounded outcome, artifact, and evidence bar</a:t>
            </a:r>
          </a:p>
        </p:txBody>
      </p:sp>
      <p:sp>
        <p:nvSpPr>
          <p:cNvPr id="3" name="s2-page">
            <a:extLst xmlns:a="http://schemas.openxmlformats.org/drawingml/2006/main">
              <a:ext uri="{FF2B5EF4-FFF2-40B4-BE49-F238E27FC236}">
                <a16:creationId xmlns:a16="http://schemas.microsoft.com/office/drawing/2014/main" id="{F77AA4D3-3F71-4E29-9857-C490C952D1AF}"/>
              </a:ext>
            </a:extLst>
          </p:cNvPr>
          <p:cNvSpPr>
            <a:spLocks xmlns:a="http://schemas.openxmlformats.org/drawingml/2006/main" noGrp="1"/>
          </p:cNvSpPr>
          <p:nvPr/>
        </p:nvSpPr>
        <p:spPr>
          <a:xfrm xmlns:a="http://schemas.openxmlformats.org/drawingml/2006/main">
            <a:off x="10953750" y="285750"/>
            <a:ext cx="7239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r">
              <a:defRPr sz="975" b="1">
                <a:solidFill>
                  <a:srgbClr val="A9B6CB"/>
                </a:solidFill>
                <a:latin typeface="Bitstream Charter"/>
                <a:ea typeface="Bitstream Charter"/>
                <a:cs typeface="Bitstream Charter"/>
              </a:defRPr>
            </a:pPr>
            <a:r>
              <a:rPr sz="975" b="1">
                <a:solidFill>
                  <a:srgbClr val="A9B6CB"/>
                </a:solidFill>
                <a:latin typeface="Bitstream Charter"/>
                <a:ea typeface="Bitstream Charter"/>
                <a:cs typeface="Bitstream Charter"/>
              </a:rPr>
              <a:t>02 / 08</a:t>
            </a:r>
          </a:p>
        </p:txBody>
      </p:sp>
      <p:sp>
        <p:nvSpPr>
          <p:cNvPr id="4" name="s2-footer">
            <a:extLst xmlns:a="http://schemas.openxmlformats.org/drawingml/2006/main">
              <a:ext uri="{FF2B5EF4-FFF2-40B4-BE49-F238E27FC236}">
                <a16:creationId xmlns:a16="http://schemas.microsoft.com/office/drawing/2014/main" id="{EB895BC4-3173-4C0A-AA6E-6A007021B417}"/>
              </a:ext>
            </a:extLst>
          </p:cNvPr>
          <p:cNvSpPr>
            <a:spLocks xmlns:a="http://schemas.openxmlformats.org/drawingml/2006/main" noGrp="1"/>
          </p:cNvSpPr>
          <p:nvPr/>
        </p:nvSpPr>
        <p:spPr>
          <a:xfrm xmlns:a="http://schemas.openxmlformats.org/drawingml/2006/main">
            <a:off x="514350" y="6486525"/>
            <a:ext cx="62865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l">
              <a:defRPr sz="900" b="0">
                <a:solidFill>
                  <a:srgbClr val="A9B6CB"/>
                </a:solidFill>
                <a:latin typeface="Bitstream Charter"/>
                <a:ea typeface="Bitstream Charter"/>
                <a:cs typeface="Bitstream Charter"/>
              </a:defRPr>
            </a:pPr>
            <a:r>
              <a:rPr sz="900" b="0">
                <a:solidFill>
                  <a:srgbClr val="A9B6CB"/>
                </a:solidFill>
                <a:latin typeface="Bitstream Charter"/>
                <a:ea typeface="Bitstream Charter"/>
                <a:cs typeface="Bitstream Charter"/>
              </a:rPr>
              <a:t>Derived teaching aid • canonical lesson remains authoritative</a:t>
            </a:r>
          </a:p>
        </p:txBody>
      </p:sp>
      <p:sp>
        <p:nvSpPr>
          <p:cNvPr id="5" name="s2-footer-line">
            <a:extLst xmlns:a="http://schemas.openxmlformats.org/drawingml/2006/main">
              <a:ext uri="{FF2B5EF4-FFF2-40B4-BE49-F238E27FC236}">
                <a16:creationId xmlns:a16="http://schemas.microsoft.com/office/drawing/2014/main" id="{020AE549-14DD-4554-9C61-283C45346903}"/>
              </a:ext>
            </a:extLst>
          </p:cNvPr>
          <p:cNvSpPr>
            <a:spLocks xmlns:a="http://schemas.openxmlformats.org/drawingml/2006/main" noGrp="1"/>
          </p:cNvSpPr>
          <p:nvPr/>
        </p:nvSpPr>
        <p:spPr>
          <a:xfrm xmlns:a="http://schemas.openxmlformats.org/drawingml/2006/main">
            <a:off x="514350" y="6372225"/>
            <a:ext cx="11163300" cy="9525"/>
          </a:xfrm>
          <a:prstGeom xmlns:a="http://schemas.openxmlformats.org/drawingml/2006/main" prst="line">
            <a:avLst/>
          </a:prstGeom>
          <a:noFill xmlns:a="http://schemas.openxmlformats.org/drawingml/2006/main"/>
          <a:ln xmlns:a="http://schemas.openxmlformats.org/drawingml/2006/main" w="9525">
            <a:solidFill>
              <a:srgbClr val="334766"/>
            </a:solidFill>
            <a:prstDash val="solid"/>
          </a:ln>
        </p:spPr>
      </p:sp>
      <p:sp>
        <p:nvSpPr>
          <p:cNvPr id="6" name="s2-card-1">
            <a:extLst xmlns:a="http://schemas.openxmlformats.org/drawingml/2006/main">
              <a:ext uri="{FF2B5EF4-FFF2-40B4-BE49-F238E27FC236}">
                <a16:creationId xmlns:a16="http://schemas.microsoft.com/office/drawing/2014/main" id="{4928881F-21FD-4A4B-BBDC-8FB1E7277AB4}"/>
              </a:ext>
            </a:extLst>
          </p:cNvPr>
          <p:cNvSpPr>
            <a:spLocks xmlns:a="http://schemas.openxmlformats.org/drawingml/2006/main" noGrp="1"/>
          </p:cNvSpPr>
          <p:nvPr/>
        </p:nvSpPr>
        <p:spPr>
          <a:xfrm xmlns:a="http://schemas.openxmlformats.org/drawingml/2006/main">
            <a:off x="590550" y="1695450"/>
            <a:ext cx="3429000" cy="2686050"/>
          </a:xfrm>
          <a:prstGeom xmlns:a="http://schemas.openxmlformats.org/drawingml/2006/main" prst="roundRect">
            <a:avLst>
              <a:gd name="adj" fmla="val 4255"/>
            </a:avLst>
          </a:prstGeom>
          <a:solidFill xmlns:a="http://schemas.openxmlformats.org/drawingml/2006/main">
            <a:srgbClr val="121C32"/>
          </a:solidFill>
          <a:ln xmlns:a="http://schemas.openxmlformats.org/drawingml/2006/main" w="9525">
            <a:solidFill>
              <a:srgbClr val="334766"/>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t">
            <a:normAutofit fontScale="100000"/>
          </a:bodyPr>
          <a:lstStyle xmlns:a="http://schemas.openxmlformats.org/drawingml/2006/main"/>
          <a:p xmlns:a="http://schemas.openxmlformats.org/drawingml/2006/main">
            <a:pPr algn="l">
              <a:defRPr sz="1575">
                <a:solidFill>
                  <a:srgbClr val="F4F7FB"/>
                </a:solidFill>
                <a:latin typeface="Bitstream Charter"/>
                <a:ea typeface="Bitstream Charter"/>
                <a:cs typeface="Bitstream Charter"/>
              </a:defRPr>
            </a:pPr>
            <a:r>
              <a:rPr sz="1575" b="1">
                <a:solidFill>
                  <a:srgbClr val="F4F7FB"/>
                </a:solidFill>
                <a:latin typeface="Bitstream Charter"/>
                <a:ea typeface="Bitstream Charter"/>
                <a:cs typeface="Bitstream Charter"/>
              </a:rPr>
              <a:t>OUTCOME</a:t>
            </a:r>
          </a:p>
          <a:p xmlns:a="http://schemas.openxmlformats.org/drawingml/2006/main">
            <a:pPr algn="l">
              <a:defRPr sz="1575">
                <a:solidFill>
                  <a:srgbClr val="F4F7FB"/>
                </a:solidFill>
                <a:latin typeface="Bitstream Charter"/>
                <a:ea typeface="Bitstream Charter"/>
                <a:cs typeface="Bitstream Charter"/>
              </a:defRPr>
            </a:pPr>
            <a:r>
              <a:rPr sz="1575" b="0">
                <a:solidFill>
                  <a:srgbClr val="F4F7FB"/>
                </a:solidFill>
                <a:latin typeface="Bitstream Charter"/>
                <a:ea typeface="Bitstream Charter"/>
                <a:cs typeface="Bitstream Charter"/>
              </a:rPr>
              <a:t>Decide fit, not-fit, or need-more-evidence from a visible chain of goal, problem, artifact, and evidence.</a:t>
            </a:r>
          </a:p>
        </p:txBody>
      </p:sp>
      <p:sp>
        <p:nvSpPr>
          <p:cNvPr id="7" name="s2-card-2">
            <a:extLst xmlns:a="http://schemas.openxmlformats.org/drawingml/2006/main">
              <a:ext uri="{FF2B5EF4-FFF2-40B4-BE49-F238E27FC236}">
                <a16:creationId xmlns:a16="http://schemas.microsoft.com/office/drawing/2014/main" id="{C100FCFC-1F74-46D1-AA2F-60ECE7C38227}"/>
              </a:ext>
            </a:extLst>
          </p:cNvPr>
          <p:cNvSpPr>
            <a:spLocks xmlns:a="http://schemas.openxmlformats.org/drawingml/2006/main" noGrp="1"/>
          </p:cNvSpPr>
          <p:nvPr/>
        </p:nvSpPr>
        <p:spPr>
          <a:xfrm xmlns:a="http://schemas.openxmlformats.org/drawingml/2006/main">
            <a:off x="4400550" y="1695450"/>
            <a:ext cx="3429000" cy="2686050"/>
          </a:xfrm>
          <a:prstGeom xmlns:a="http://schemas.openxmlformats.org/drawingml/2006/main" prst="roundRect">
            <a:avLst>
              <a:gd name="adj" fmla="val 4255"/>
            </a:avLst>
          </a:prstGeom>
          <a:solidFill xmlns:a="http://schemas.openxmlformats.org/drawingml/2006/main">
            <a:srgbClr val="121C32"/>
          </a:solidFill>
          <a:ln xmlns:a="http://schemas.openxmlformats.org/drawingml/2006/main" w="9525">
            <a:solidFill>
              <a:srgbClr val="334766"/>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t">
            <a:normAutofit fontScale="100000"/>
          </a:bodyPr>
          <a:lstStyle xmlns:a="http://schemas.openxmlformats.org/drawingml/2006/main"/>
          <a:p xmlns:a="http://schemas.openxmlformats.org/drawingml/2006/main">
            <a:pPr algn="l">
              <a:defRPr sz="1575">
                <a:solidFill>
                  <a:srgbClr val="F4F7FB"/>
                </a:solidFill>
                <a:latin typeface="Bitstream Charter"/>
                <a:ea typeface="Bitstream Charter"/>
                <a:cs typeface="Bitstream Charter"/>
              </a:defRPr>
            </a:pPr>
            <a:r>
              <a:rPr sz="1575" b="1">
                <a:solidFill>
                  <a:srgbClr val="F4F7FB"/>
                </a:solidFill>
                <a:latin typeface="Bitstream Charter"/>
                <a:ea typeface="Bitstream Charter"/>
                <a:cs typeface="Bitstream Charter"/>
              </a:rPr>
              <a:t>ARTIFACT</a:t>
            </a:r>
          </a:p>
          <a:p xmlns:a="http://schemas.openxmlformats.org/drawingml/2006/main">
            <a:pPr algn="l">
              <a:defRPr sz="1575">
                <a:solidFill>
                  <a:srgbClr val="F4F7FB"/>
                </a:solidFill>
                <a:latin typeface="Bitstream Charter"/>
                <a:ea typeface="Bitstream Charter"/>
                <a:cs typeface="Bitstream Charter"/>
              </a:defRPr>
            </a:pPr>
            <a:r>
              <a:rPr sz="1575" b="1">
                <a:solidFill>
                  <a:srgbClr val="F4F7FB"/>
                </a:solidFill>
                <a:latin typeface="Bitstream Charter"/>
                <a:ea typeface="Bitstream Charter"/>
                <a:cs typeface="Bitstream Charter"/>
              </a:rPr>
              <a:t>Path Fit Decision Card</a:t>
            </a:r>
          </a:p>
        </p:txBody>
      </p:sp>
      <p:sp>
        <p:nvSpPr>
          <p:cNvPr id="8" name="s2-card-3">
            <a:extLst xmlns:a="http://schemas.openxmlformats.org/drawingml/2006/main">
              <a:ext uri="{FF2B5EF4-FFF2-40B4-BE49-F238E27FC236}">
                <a16:creationId xmlns:a16="http://schemas.microsoft.com/office/drawing/2014/main" id="{DBF318D6-B643-4AB0-BC98-D644217C3A44}"/>
              </a:ext>
            </a:extLst>
          </p:cNvPr>
          <p:cNvSpPr>
            <a:spLocks xmlns:a="http://schemas.openxmlformats.org/drawingml/2006/main" noGrp="1"/>
          </p:cNvSpPr>
          <p:nvPr/>
        </p:nvSpPr>
        <p:spPr>
          <a:xfrm xmlns:a="http://schemas.openxmlformats.org/drawingml/2006/main">
            <a:off x="8210550" y="1695450"/>
            <a:ext cx="3429000" cy="2686050"/>
          </a:xfrm>
          <a:prstGeom xmlns:a="http://schemas.openxmlformats.org/drawingml/2006/main" prst="roundRect">
            <a:avLst>
              <a:gd name="adj" fmla="val 4255"/>
            </a:avLst>
          </a:prstGeom>
          <a:solidFill xmlns:a="http://schemas.openxmlformats.org/drawingml/2006/main">
            <a:srgbClr val="121C32"/>
          </a:solidFill>
          <a:ln xmlns:a="http://schemas.openxmlformats.org/drawingml/2006/main" w="9525">
            <a:solidFill>
              <a:srgbClr val="334766"/>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t">
            <a:normAutofit fontScale="100000"/>
          </a:bodyPr>
          <a:lstStyle xmlns:a="http://schemas.openxmlformats.org/drawingml/2006/main"/>
          <a:p xmlns:a="http://schemas.openxmlformats.org/drawingml/2006/main">
            <a:pPr algn="l">
              <a:defRPr sz="1575">
                <a:solidFill>
                  <a:srgbClr val="F4F7FB"/>
                </a:solidFill>
                <a:latin typeface="Bitstream Charter"/>
                <a:ea typeface="Bitstream Charter"/>
                <a:cs typeface="Bitstream Charter"/>
              </a:defRPr>
            </a:pPr>
            <a:r>
              <a:rPr sz="1575" b="1">
                <a:solidFill>
                  <a:srgbClr val="F4F7FB"/>
                </a:solidFill>
                <a:latin typeface="Bitstream Charter"/>
                <a:ea typeface="Bitstream Charter"/>
                <a:cs typeface="Bitstream Charter"/>
              </a:rPr>
              <a:t>BOUNDARY</a:t>
            </a:r>
          </a:p>
          <a:p xmlns:a="http://schemas.openxmlformats.org/drawingml/2006/main">
            <a:pPr algn="l">
              <a:defRPr sz="1575">
                <a:solidFill>
                  <a:srgbClr val="F4F7FB"/>
                </a:solidFill>
                <a:latin typeface="Bitstream Charter"/>
                <a:ea typeface="Bitstream Charter"/>
                <a:cs typeface="Bitstream Charter"/>
              </a:defRPr>
            </a:pPr>
            <a:r>
              <a:rPr sz="1575" b="0">
                <a:solidFill>
                  <a:srgbClr val="F4F7FB"/>
                </a:solidFill>
                <a:latin typeface="Bitstream Charter"/>
                <a:ea typeface="Bitstream Charter"/>
                <a:cs typeface="Bitstream Charter"/>
              </a:rPr>
              <a:t>The card does not prove programming mastery, job readiness, or a definitive subpath.</a:t>
            </a:r>
          </a:p>
        </p:txBody>
      </p:sp>
      <p:sp>
        <p:nvSpPr>
          <p:cNvPr id="9" name="s2-evidence-bar">
            <a:extLst xmlns:a="http://schemas.openxmlformats.org/drawingml/2006/main">
              <a:ext uri="{FF2B5EF4-FFF2-40B4-BE49-F238E27FC236}">
                <a16:creationId xmlns:a16="http://schemas.microsoft.com/office/drawing/2014/main" id="{F4558991-255D-4869-BF1F-DE9A3ACC6168}"/>
              </a:ext>
            </a:extLst>
          </p:cNvPr>
          <p:cNvSpPr>
            <a:spLocks xmlns:a="http://schemas.openxmlformats.org/drawingml/2006/main" noGrp="1"/>
          </p:cNvSpPr>
          <p:nvPr/>
        </p:nvSpPr>
        <p:spPr>
          <a:xfrm xmlns:a="http://schemas.openxmlformats.org/drawingml/2006/main">
            <a:off x="590550" y="4743450"/>
            <a:ext cx="11049000" cy="1200150"/>
          </a:xfrm>
          <a:prstGeom xmlns:a="http://schemas.openxmlformats.org/drawingml/2006/main" prst="roundRect">
            <a:avLst>
              <a:gd name="adj" fmla="val 9524"/>
            </a:avLst>
          </a:prstGeom>
          <a:solidFill xmlns:a="http://schemas.openxmlformats.org/drawingml/2006/main">
            <a:srgbClr val="192744"/>
          </a:solidFill>
          <a:ln xmlns:a="http://schemas.openxmlformats.org/drawingml/2006/main" w="9525">
            <a:solidFill>
              <a:srgbClr val="46D3E6"/>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ctr">
              <a:defRPr sz="1650">
                <a:solidFill>
                  <a:srgbClr val="F4F7FB"/>
                </a:solidFill>
                <a:latin typeface="Bitstream Charter"/>
                <a:ea typeface="Bitstream Charter"/>
                <a:cs typeface="Bitstream Charter"/>
              </a:defRPr>
            </a:pPr>
            <a:r>
              <a:rPr sz="1650" b="1">
                <a:solidFill>
                  <a:srgbClr val="F4F7FB"/>
                </a:solidFill>
                <a:latin typeface="Bitstream Charter"/>
                <a:ea typeface="Bitstream Charter"/>
                <a:cs typeface="Bitstream Charter"/>
              </a:rPr>
              <a:t>EVIDENCE BAR</a:t>
            </a:r>
          </a:p>
          <a:p xmlns:a="http://schemas.openxmlformats.org/drawingml/2006/main">
            <a:pPr algn="ctr">
              <a:defRPr sz="1650">
                <a:solidFill>
                  <a:srgbClr val="F4F7FB"/>
                </a:solidFill>
                <a:latin typeface="Bitstream Charter"/>
                <a:ea typeface="Bitstream Charter"/>
                <a:cs typeface="Bitstream Charter"/>
              </a:defRPr>
            </a:pPr>
            <a:r>
              <a:rPr sz="1650" b="1">
                <a:solidFill>
                  <a:srgbClr val="F4F7FB"/>
                </a:solidFill>
                <a:latin typeface="Bitstream Charter"/>
                <a:ea typeface="Bitstream Charter"/>
                <a:cs typeface="Bitstream Charter"/>
              </a:rPr>
              <a:t>Decision + rationale + claim boundary + update condition</a:t>
            </a:r>
          </a:p>
        </p:txBody>
      </p:sp>
    </p:spTree>
    <p:extLst>
      <p:ext uri="{BB962C8B-B14F-4D97-AF65-F5344CB8AC3E}">
        <p14:creationId xmlns:p14="http://schemas.microsoft.com/office/powerpoint/2010/main" val="1773474820"/>
      </p:ext>
    </p:extLst>
  </p:cSld>
</p:sld>
</file>

<file path=ppt/slides/slide3.xml><?xml version="1.0" encoding="utf-8"?>
<p:sld xmlns:p="http://schemas.openxmlformats.org/presentationml/2006/main">
  <p:cSld>
    <p:bg>
      <p:bgPr>
        <a:solidFill xmlns:a="http://schemas.openxmlformats.org/drawingml/2006/main">
          <a:srgbClr val="0A1020"/>
        </a:solidFill>
      </p:bgPr>
    </p:bg>
    <p:spTree>
      <p:nvGrpSpPr>
        <p:cNvPr id="1" name=""/>
        <p:cNvGrpSpPr/>
        <p:nvPr/>
      </p:nvGrpSpPr>
      <p:grpSpPr>
        <a:xfrm xmlns:a="http://schemas.openxmlformats.org/drawingml/2006/main"/>
      </p:grpSpPr>
      <p:sp>
        <p:nvSpPr>
          <p:cNvPr id="16" name="s3-lesson-pill">
            <a:extLst xmlns:a="http://schemas.openxmlformats.org/drawingml/2006/main">
              <a:ext uri="{FF2B5EF4-FFF2-40B4-BE49-F238E27FC236}">
                <a16:creationId xmlns:a16="http://schemas.microsoft.com/office/drawing/2014/main" id="{07F42DB4-BEE2-4D32-A35F-E40F914A75DE}"/>
              </a:ext>
            </a:extLst>
          </p:cNvPr>
          <p:cNvSpPr>
            <a:spLocks xmlns:a="http://schemas.openxmlformats.org/drawingml/2006/main" noGrp="1"/>
          </p:cNvSpPr>
          <p:nvPr/>
        </p:nvSpPr>
        <p:spPr>
          <a:xfrm xmlns:a="http://schemas.openxmlformats.org/drawingml/2006/main">
            <a:off x="514350" y="266700"/>
            <a:ext cx="2476500" cy="266700"/>
          </a:xfrm>
          <a:prstGeom xmlns:a="http://schemas.openxmlformats.org/drawingml/2006/main" prst="roundRect">
            <a:avLst>
              <a:gd name="adj" fmla="val 50000"/>
            </a:avLst>
          </a:prstGeom>
          <a:solidFill xmlns:a="http://schemas.openxmlformats.org/drawingml/2006/main">
            <a:srgbClr val="46D3E6"/>
          </a:solidFill>
          <a:ln xmlns:a="http://schemas.openxmlformats.org/drawingml/2006/main" w="0">
            <a:noFill/>
            <a:prstDash val="solid"/>
          </a:ln>
        </p:spPr>
        <p:txBody>
          <a:bodyPr xmlns:a="http://schemas.openxmlformats.org/drawingml/2006/main" wrap="square" lIns="95250" tIns="19050" rIns="95250" bIns="19050" anchor="ctr">
            <a:normAutofit fontScale="94042"/>
          </a:bodyPr>
          <a:lstStyle xmlns:a="http://schemas.openxmlformats.org/drawingml/2006/main"/>
          <a:p xmlns:a="http://schemas.openxmlformats.org/drawingml/2006/main">
            <a:pPr algn="ctr">
              <a:defRPr sz="1050" b="1">
                <a:solidFill>
                  <a:srgbClr val="0A1020"/>
                </a:solidFill>
                <a:latin typeface="Bitstream Charter"/>
                <a:ea typeface="Bitstream Charter"/>
                <a:cs typeface="Bitstream Charter"/>
              </a:defRPr>
            </a:pPr>
            <a:r>
              <a:rPr sz="1050" b="1">
                <a:solidFill>
                  <a:srgbClr val="0A1020"/>
                </a:solidFill>
                <a:latin typeface="Bitstream Charter"/>
                <a:ea typeface="Bitstream Charter"/>
                <a:cs typeface="Bitstream Charter"/>
              </a:rPr>
              <a:t>ORI-001  •  ORIENTATION</a:t>
            </a:r>
          </a:p>
        </p:txBody>
      </p:sp>
      <p:sp>
        <p:nvSpPr>
          <p:cNvPr id="2" name="s3-title">
            <a:extLst xmlns:a="http://schemas.openxmlformats.org/drawingml/2006/main">
              <a:ext uri="{FF2B5EF4-FFF2-40B4-BE49-F238E27FC236}">
                <a16:creationId xmlns:a16="http://schemas.microsoft.com/office/drawing/2014/main" id="{7DD056E2-C13B-407D-9BCD-17741EA16D06}"/>
              </a:ext>
            </a:extLst>
          </p:cNvPr>
          <p:cNvSpPr>
            <a:spLocks xmlns:a="http://schemas.openxmlformats.org/drawingml/2006/main" noGrp="1"/>
          </p:cNvSpPr>
          <p:nvPr/>
        </p:nvSpPr>
        <p:spPr>
          <a:xfrm xmlns:a="http://schemas.openxmlformats.org/drawingml/2006/main">
            <a:off x="514350" y="704850"/>
            <a:ext cx="1066800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ctr">
            <a:normAutofit fontScale="100000"/>
          </a:bodyPr>
          <a:lstStyle xmlns:a="http://schemas.openxmlformats.org/drawingml/2006/main"/>
          <a:p xmlns:a="http://schemas.openxmlformats.org/drawingml/2006/main">
            <a:pPr algn="l">
              <a:defRPr sz="2550" b="1">
                <a:solidFill>
                  <a:srgbClr val="F4F7FB"/>
                </a:solidFill>
                <a:latin typeface="Bitstream Charter"/>
                <a:ea typeface="Bitstream Charter"/>
                <a:cs typeface="Bitstream Charter"/>
              </a:defRPr>
            </a:pPr>
            <a:r>
              <a:rPr sz="2550" b="1">
                <a:solidFill>
                  <a:srgbClr val="F4F7FB"/>
                </a:solidFill>
                <a:latin typeface="Bitstream Charter"/>
                <a:ea typeface="Bitstream Charter"/>
                <a:cs typeface="Bitstream Charter"/>
              </a:rPr>
              <a:t>The decision model</a:t>
            </a:r>
          </a:p>
        </p:txBody>
      </p:sp>
      <p:sp>
        <p:nvSpPr>
          <p:cNvPr id="3" name="s3-page">
            <a:extLst xmlns:a="http://schemas.openxmlformats.org/drawingml/2006/main">
              <a:ext uri="{FF2B5EF4-FFF2-40B4-BE49-F238E27FC236}">
                <a16:creationId xmlns:a16="http://schemas.microsoft.com/office/drawing/2014/main" id="{8A94D47A-18AF-412D-9CFD-3ED86A847C72}"/>
              </a:ext>
            </a:extLst>
          </p:cNvPr>
          <p:cNvSpPr>
            <a:spLocks xmlns:a="http://schemas.openxmlformats.org/drawingml/2006/main" noGrp="1"/>
          </p:cNvSpPr>
          <p:nvPr/>
        </p:nvSpPr>
        <p:spPr>
          <a:xfrm xmlns:a="http://schemas.openxmlformats.org/drawingml/2006/main">
            <a:off x="10953750" y="285750"/>
            <a:ext cx="7239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r">
              <a:defRPr sz="975" b="1">
                <a:solidFill>
                  <a:srgbClr val="A9B6CB"/>
                </a:solidFill>
                <a:latin typeface="Bitstream Charter"/>
                <a:ea typeface="Bitstream Charter"/>
                <a:cs typeface="Bitstream Charter"/>
              </a:defRPr>
            </a:pPr>
            <a:r>
              <a:rPr sz="975" b="1">
                <a:solidFill>
                  <a:srgbClr val="A9B6CB"/>
                </a:solidFill>
                <a:latin typeface="Bitstream Charter"/>
                <a:ea typeface="Bitstream Charter"/>
                <a:cs typeface="Bitstream Charter"/>
              </a:rPr>
              <a:t>03 / 08</a:t>
            </a:r>
          </a:p>
        </p:txBody>
      </p:sp>
      <p:sp>
        <p:nvSpPr>
          <p:cNvPr id="4" name="s3-footer">
            <a:extLst xmlns:a="http://schemas.openxmlformats.org/drawingml/2006/main">
              <a:ext uri="{FF2B5EF4-FFF2-40B4-BE49-F238E27FC236}">
                <a16:creationId xmlns:a16="http://schemas.microsoft.com/office/drawing/2014/main" id="{3DC640FF-CE86-4603-A667-5096D6E13C6E}"/>
              </a:ext>
            </a:extLst>
          </p:cNvPr>
          <p:cNvSpPr>
            <a:spLocks xmlns:a="http://schemas.openxmlformats.org/drawingml/2006/main" noGrp="1"/>
          </p:cNvSpPr>
          <p:nvPr/>
        </p:nvSpPr>
        <p:spPr>
          <a:xfrm xmlns:a="http://schemas.openxmlformats.org/drawingml/2006/main">
            <a:off x="514350" y="6486525"/>
            <a:ext cx="62865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l">
              <a:defRPr sz="900" b="0">
                <a:solidFill>
                  <a:srgbClr val="A9B6CB"/>
                </a:solidFill>
                <a:latin typeface="Bitstream Charter"/>
                <a:ea typeface="Bitstream Charter"/>
                <a:cs typeface="Bitstream Charter"/>
              </a:defRPr>
            </a:pPr>
            <a:r>
              <a:rPr sz="900" b="0">
                <a:solidFill>
                  <a:srgbClr val="A9B6CB"/>
                </a:solidFill>
                <a:latin typeface="Bitstream Charter"/>
                <a:ea typeface="Bitstream Charter"/>
                <a:cs typeface="Bitstream Charter"/>
              </a:rPr>
              <a:t>Derived teaching aid • canonical lesson remains authoritative</a:t>
            </a:r>
          </a:p>
        </p:txBody>
      </p:sp>
      <p:sp>
        <p:nvSpPr>
          <p:cNvPr id="5" name="s3-footer-line">
            <a:extLst xmlns:a="http://schemas.openxmlformats.org/drawingml/2006/main">
              <a:ext uri="{FF2B5EF4-FFF2-40B4-BE49-F238E27FC236}">
                <a16:creationId xmlns:a16="http://schemas.microsoft.com/office/drawing/2014/main" id="{1DE429C1-05DC-42E1-AFCF-9B87DB058962}"/>
              </a:ext>
            </a:extLst>
          </p:cNvPr>
          <p:cNvSpPr>
            <a:spLocks xmlns:a="http://schemas.openxmlformats.org/drawingml/2006/main" noGrp="1"/>
          </p:cNvSpPr>
          <p:nvPr/>
        </p:nvSpPr>
        <p:spPr>
          <a:xfrm xmlns:a="http://schemas.openxmlformats.org/drawingml/2006/main">
            <a:off x="514350" y="6372225"/>
            <a:ext cx="11163300" cy="9525"/>
          </a:xfrm>
          <a:prstGeom xmlns:a="http://schemas.openxmlformats.org/drawingml/2006/main" prst="line">
            <a:avLst/>
          </a:prstGeom>
          <a:noFill xmlns:a="http://schemas.openxmlformats.org/drawingml/2006/main"/>
          <a:ln xmlns:a="http://schemas.openxmlformats.org/drawingml/2006/main" w="9525">
            <a:solidFill>
              <a:srgbClr val="334766"/>
            </a:solidFill>
            <a:prstDash val="solid"/>
          </a:ln>
        </p:spPr>
      </p:sp>
      <p:sp>
        <p:nvSpPr>
          <p:cNvPr id="6" name="s3-step-1">
            <a:extLst xmlns:a="http://schemas.openxmlformats.org/drawingml/2006/main">
              <a:ext uri="{FF2B5EF4-FFF2-40B4-BE49-F238E27FC236}">
                <a16:creationId xmlns:a16="http://schemas.microsoft.com/office/drawing/2014/main" id="{D20870D1-09F0-4990-9335-91239B51C73D}"/>
              </a:ext>
            </a:extLst>
          </p:cNvPr>
          <p:cNvSpPr>
            <a:spLocks xmlns:a="http://schemas.openxmlformats.org/drawingml/2006/main" noGrp="1"/>
          </p:cNvSpPr>
          <p:nvPr/>
        </p:nvSpPr>
        <p:spPr>
          <a:xfrm xmlns:a="http://schemas.openxmlformats.org/drawingml/2006/main">
            <a:off x="666750" y="2286000"/>
            <a:ext cx="1809750" cy="1409700"/>
          </a:xfrm>
          <a:prstGeom xmlns:a="http://schemas.openxmlformats.org/drawingml/2006/main" prst="roundRect">
            <a:avLst>
              <a:gd name="adj" fmla="val 8108"/>
            </a:avLst>
          </a:prstGeom>
          <a:solidFill xmlns:a="http://schemas.openxmlformats.org/drawingml/2006/main">
            <a:srgbClr val="121C32"/>
          </a:solidFill>
          <a:ln xmlns:a="http://schemas.openxmlformats.org/drawingml/2006/main" w="9525">
            <a:solidFill>
              <a:srgbClr val="334766"/>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ctr">
              <a:defRPr sz="1500">
                <a:solidFill>
                  <a:srgbClr val="F4F7FB"/>
                </a:solidFill>
                <a:latin typeface="Bitstream Charter"/>
                <a:ea typeface="Bitstream Charter"/>
                <a:cs typeface="Bitstream Charter"/>
              </a:defRPr>
            </a:pPr>
            <a:r>
              <a:rPr sz="1500" b="1">
                <a:solidFill>
                  <a:srgbClr val="F4F7FB"/>
                </a:solidFill>
                <a:latin typeface="Bitstream Charter"/>
                <a:ea typeface="Bitstream Charter"/>
                <a:cs typeface="Bitstream Charter"/>
              </a:rPr>
              <a:t>1</a:t>
            </a:r>
          </a:p>
          <a:p xmlns:a="http://schemas.openxmlformats.org/drawingml/2006/main">
            <a:pPr algn="ctr">
              <a:defRPr sz="1500">
                <a:solidFill>
                  <a:srgbClr val="F4F7FB"/>
                </a:solidFill>
                <a:latin typeface="Bitstream Charter"/>
                <a:ea typeface="Bitstream Charter"/>
                <a:cs typeface="Bitstream Charter"/>
              </a:defRPr>
            </a:pPr>
            <a:r>
              <a:rPr sz="1500" b="1">
                <a:solidFill>
                  <a:srgbClr val="F4F7FB"/>
                </a:solidFill>
                <a:latin typeface="Bitstream Charter"/>
                <a:ea typeface="Bitstream Charter"/>
                <a:cs typeface="Bitstream Charter"/>
              </a:rPr>
              <a:t>Goal</a:t>
            </a:r>
          </a:p>
        </p:txBody>
      </p:sp>
      <p:sp>
        <p:nvSpPr>
          <p:cNvPr id="7" name="s3-step-2">
            <a:extLst xmlns:a="http://schemas.openxmlformats.org/drawingml/2006/main">
              <a:ext uri="{FF2B5EF4-FFF2-40B4-BE49-F238E27FC236}">
                <a16:creationId xmlns:a16="http://schemas.microsoft.com/office/drawing/2014/main" id="{8D327DDA-EEBA-47DF-8DC9-FE9F9A08E128}"/>
              </a:ext>
            </a:extLst>
          </p:cNvPr>
          <p:cNvSpPr>
            <a:spLocks xmlns:a="http://schemas.openxmlformats.org/drawingml/2006/main" noGrp="1"/>
          </p:cNvSpPr>
          <p:nvPr/>
        </p:nvSpPr>
        <p:spPr>
          <a:xfrm xmlns:a="http://schemas.openxmlformats.org/drawingml/2006/main">
            <a:off x="2838450" y="2286000"/>
            <a:ext cx="1809750" cy="1409700"/>
          </a:xfrm>
          <a:prstGeom xmlns:a="http://schemas.openxmlformats.org/drawingml/2006/main" prst="roundRect">
            <a:avLst>
              <a:gd name="adj" fmla="val 8108"/>
            </a:avLst>
          </a:prstGeom>
          <a:solidFill xmlns:a="http://schemas.openxmlformats.org/drawingml/2006/main">
            <a:srgbClr val="121C32"/>
          </a:solidFill>
          <a:ln xmlns:a="http://schemas.openxmlformats.org/drawingml/2006/main" w="9525">
            <a:solidFill>
              <a:srgbClr val="334766"/>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ctr">
              <a:defRPr sz="1500">
                <a:solidFill>
                  <a:srgbClr val="F4F7FB"/>
                </a:solidFill>
                <a:latin typeface="Bitstream Charter"/>
                <a:ea typeface="Bitstream Charter"/>
                <a:cs typeface="Bitstream Charter"/>
              </a:defRPr>
            </a:pPr>
            <a:r>
              <a:rPr sz="1500" b="1">
                <a:solidFill>
                  <a:srgbClr val="F4F7FB"/>
                </a:solidFill>
                <a:latin typeface="Bitstream Charter"/>
                <a:ea typeface="Bitstream Charter"/>
                <a:cs typeface="Bitstream Charter"/>
              </a:rPr>
              <a:t>2</a:t>
            </a:r>
          </a:p>
          <a:p xmlns:a="http://schemas.openxmlformats.org/drawingml/2006/main">
            <a:pPr algn="ctr">
              <a:defRPr sz="1500">
                <a:solidFill>
                  <a:srgbClr val="F4F7FB"/>
                </a:solidFill>
                <a:latin typeface="Bitstream Charter"/>
                <a:ea typeface="Bitstream Charter"/>
                <a:cs typeface="Bitstream Charter"/>
              </a:defRPr>
            </a:pPr>
            <a:r>
              <a:rPr sz="1500" b="1">
                <a:solidFill>
                  <a:srgbClr val="F4F7FB"/>
                </a:solidFill>
                <a:latin typeface="Bitstream Charter"/>
                <a:ea typeface="Bitstream Charter"/>
                <a:cs typeface="Bitstream Charter"/>
              </a:rPr>
              <a:t>Problem</a:t>
            </a:r>
          </a:p>
        </p:txBody>
      </p:sp>
      <p:cxnSp>
        <p:nvCxnSpPr>
          <p:cNvPr id="23" name=""/>
          <p:cNvCxnSpPr>
            <a:stCxn xmlns:a="http://schemas.openxmlformats.org/drawingml/2006/main" id="6" idx="3"/>
            <a:endCxn xmlns:a="http://schemas.openxmlformats.org/drawingml/2006/main" id="7" idx="1"/>
          </p:cNvCxnSpPr>
          <p:nvPr/>
        </p:nvCxnSpPr>
        <p:spPr>
          <a:xfrm xmlns:a="http://schemas.openxmlformats.org/drawingml/2006/main">
            <a:off x="2476500" y="2990850"/>
            <a:ext cx="361950" cy="0"/>
          </a:xfrm>
          <a:prstGeom xmlns:a="http://schemas.openxmlformats.org/drawingml/2006/main" prst="straightConnector1">
            <a:avLst/>
          </a:prstGeom>
          <a:ln xmlns:a="http://schemas.openxmlformats.org/drawingml/2006/main" w="28575">
            <a:solidFill>
              <a:srgbClr val="46D3E6"/>
            </a:solidFill>
            <a:prstDash val="solid"/>
            <a:tailEnd type="triangle" w="sm" len="sm"/>
          </a:ln>
        </p:spPr>
      </p:cxnSp>
      <p:sp>
        <p:nvSpPr>
          <p:cNvPr id="9" name="s3-step-3">
            <a:extLst xmlns:a="http://schemas.openxmlformats.org/drawingml/2006/main">
              <a:ext uri="{FF2B5EF4-FFF2-40B4-BE49-F238E27FC236}">
                <a16:creationId xmlns:a16="http://schemas.microsoft.com/office/drawing/2014/main" id="{D78CFEF8-DEE9-442D-B85D-D8F52D4E6AC9}"/>
              </a:ext>
            </a:extLst>
          </p:cNvPr>
          <p:cNvSpPr>
            <a:spLocks xmlns:a="http://schemas.openxmlformats.org/drawingml/2006/main" noGrp="1"/>
          </p:cNvSpPr>
          <p:nvPr/>
        </p:nvSpPr>
        <p:spPr>
          <a:xfrm xmlns:a="http://schemas.openxmlformats.org/drawingml/2006/main">
            <a:off x="5010150" y="2286000"/>
            <a:ext cx="1809750" cy="1409700"/>
          </a:xfrm>
          <a:prstGeom xmlns:a="http://schemas.openxmlformats.org/drawingml/2006/main" prst="roundRect">
            <a:avLst>
              <a:gd name="adj" fmla="val 8108"/>
            </a:avLst>
          </a:prstGeom>
          <a:solidFill xmlns:a="http://schemas.openxmlformats.org/drawingml/2006/main">
            <a:srgbClr val="121C32"/>
          </a:solidFill>
          <a:ln xmlns:a="http://schemas.openxmlformats.org/drawingml/2006/main" w="9525">
            <a:solidFill>
              <a:srgbClr val="334766"/>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ctr">
              <a:defRPr sz="1500">
                <a:solidFill>
                  <a:srgbClr val="F4F7FB"/>
                </a:solidFill>
                <a:latin typeface="Bitstream Charter"/>
                <a:ea typeface="Bitstream Charter"/>
                <a:cs typeface="Bitstream Charter"/>
              </a:defRPr>
            </a:pPr>
            <a:r>
              <a:rPr sz="1500" b="1">
                <a:solidFill>
                  <a:srgbClr val="F4F7FB"/>
                </a:solidFill>
                <a:latin typeface="Bitstream Charter"/>
                <a:ea typeface="Bitstream Charter"/>
                <a:cs typeface="Bitstream Charter"/>
              </a:rPr>
              <a:t>3</a:t>
            </a:r>
          </a:p>
          <a:p xmlns:a="http://schemas.openxmlformats.org/drawingml/2006/main">
            <a:pPr algn="ctr">
              <a:defRPr sz="1500">
                <a:solidFill>
                  <a:srgbClr val="F4F7FB"/>
                </a:solidFill>
                <a:latin typeface="Bitstream Charter"/>
                <a:ea typeface="Bitstream Charter"/>
                <a:cs typeface="Bitstream Charter"/>
              </a:defRPr>
            </a:pPr>
            <a:r>
              <a:rPr sz="1500" b="1">
                <a:solidFill>
                  <a:srgbClr val="F4F7FB"/>
                </a:solidFill>
                <a:latin typeface="Bitstream Charter"/>
                <a:ea typeface="Bitstream Charter"/>
                <a:cs typeface="Bitstream Charter"/>
              </a:rPr>
              <a:t>Artifact</a:t>
            </a:r>
          </a:p>
        </p:txBody>
      </p:sp>
      <p:cxnSp>
        <p:nvCxnSpPr>
          <p:cNvPr id="25" name=""/>
          <p:cNvCxnSpPr>
            <a:stCxn xmlns:a="http://schemas.openxmlformats.org/drawingml/2006/main" id="7" idx="3"/>
            <a:endCxn xmlns:a="http://schemas.openxmlformats.org/drawingml/2006/main" id="9" idx="1"/>
          </p:cNvCxnSpPr>
          <p:nvPr/>
        </p:nvCxnSpPr>
        <p:spPr>
          <a:xfrm xmlns:a="http://schemas.openxmlformats.org/drawingml/2006/main">
            <a:off x="4648200" y="2990850"/>
            <a:ext cx="361950" cy="0"/>
          </a:xfrm>
          <a:prstGeom xmlns:a="http://schemas.openxmlformats.org/drawingml/2006/main" prst="straightConnector1">
            <a:avLst/>
          </a:prstGeom>
          <a:ln xmlns:a="http://schemas.openxmlformats.org/drawingml/2006/main" w="28575">
            <a:solidFill>
              <a:srgbClr val="46D3E6"/>
            </a:solidFill>
            <a:prstDash val="solid"/>
            <a:tailEnd type="triangle" w="sm" len="sm"/>
          </a:ln>
        </p:spPr>
      </p:cxnSp>
      <p:sp>
        <p:nvSpPr>
          <p:cNvPr id="11" name="s3-step-4">
            <a:extLst xmlns:a="http://schemas.openxmlformats.org/drawingml/2006/main">
              <a:ext uri="{FF2B5EF4-FFF2-40B4-BE49-F238E27FC236}">
                <a16:creationId xmlns:a16="http://schemas.microsoft.com/office/drawing/2014/main" id="{FDB510BA-2042-4D03-A428-EF6FA4AA0090}"/>
              </a:ext>
            </a:extLst>
          </p:cNvPr>
          <p:cNvSpPr>
            <a:spLocks xmlns:a="http://schemas.openxmlformats.org/drawingml/2006/main" noGrp="1"/>
          </p:cNvSpPr>
          <p:nvPr/>
        </p:nvSpPr>
        <p:spPr>
          <a:xfrm xmlns:a="http://schemas.openxmlformats.org/drawingml/2006/main">
            <a:off x="7181850" y="2286000"/>
            <a:ext cx="1809750" cy="1409700"/>
          </a:xfrm>
          <a:prstGeom xmlns:a="http://schemas.openxmlformats.org/drawingml/2006/main" prst="roundRect">
            <a:avLst>
              <a:gd name="adj" fmla="val 8108"/>
            </a:avLst>
          </a:prstGeom>
          <a:solidFill xmlns:a="http://schemas.openxmlformats.org/drawingml/2006/main">
            <a:srgbClr val="121C32"/>
          </a:solidFill>
          <a:ln xmlns:a="http://schemas.openxmlformats.org/drawingml/2006/main" w="9525">
            <a:solidFill>
              <a:srgbClr val="334766"/>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ctr">
              <a:defRPr sz="1500">
                <a:solidFill>
                  <a:srgbClr val="F4F7FB"/>
                </a:solidFill>
                <a:latin typeface="Bitstream Charter"/>
                <a:ea typeface="Bitstream Charter"/>
                <a:cs typeface="Bitstream Charter"/>
              </a:defRPr>
            </a:pPr>
            <a:r>
              <a:rPr sz="1500" b="1">
                <a:solidFill>
                  <a:srgbClr val="F4F7FB"/>
                </a:solidFill>
                <a:latin typeface="Bitstream Charter"/>
                <a:ea typeface="Bitstream Charter"/>
                <a:cs typeface="Bitstream Charter"/>
              </a:rPr>
              <a:t>4</a:t>
            </a:r>
          </a:p>
          <a:p xmlns:a="http://schemas.openxmlformats.org/drawingml/2006/main">
            <a:pPr algn="ctr">
              <a:defRPr sz="1500">
                <a:solidFill>
                  <a:srgbClr val="F4F7FB"/>
                </a:solidFill>
                <a:latin typeface="Bitstream Charter"/>
                <a:ea typeface="Bitstream Charter"/>
                <a:cs typeface="Bitstream Charter"/>
              </a:defRPr>
            </a:pPr>
            <a:r>
              <a:rPr sz="1500" b="1">
                <a:solidFill>
                  <a:srgbClr val="F4F7FB"/>
                </a:solidFill>
                <a:latin typeface="Bitstream Charter"/>
                <a:ea typeface="Bitstream Charter"/>
                <a:cs typeface="Bitstream Charter"/>
              </a:rPr>
              <a:t>Evidence</a:t>
            </a:r>
          </a:p>
        </p:txBody>
      </p:sp>
      <p:cxnSp>
        <p:nvCxnSpPr>
          <p:cNvPr id="27" name=""/>
          <p:cNvCxnSpPr>
            <a:stCxn xmlns:a="http://schemas.openxmlformats.org/drawingml/2006/main" id="9" idx="3"/>
            <a:endCxn xmlns:a="http://schemas.openxmlformats.org/drawingml/2006/main" id="11" idx="1"/>
          </p:cNvCxnSpPr>
          <p:nvPr/>
        </p:nvCxnSpPr>
        <p:spPr>
          <a:xfrm xmlns:a="http://schemas.openxmlformats.org/drawingml/2006/main">
            <a:off x="6819900" y="2990850"/>
            <a:ext cx="361950" cy="0"/>
          </a:xfrm>
          <a:prstGeom xmlns:a="http://schemas.openxmlformats.org/drawingml/2006/main" prst="straightConnector1">
            <a:avLst/>
          </a:prstGeom>
          <a:ln xmlns:a="http://schemas.openxmlformats.org/drawingml/2006/main" w="28575">
            <a:solidFill>
              <a:srgbClr val="46D3E6"/>
            </a:solidFill>
            <a:prstDash val="solid"/>
            <a:tailEnd type="triangle" w="sm" len="sm"/>
          </a:ln>
        </p:spPr>
      </p:cxnSp>
      <p:sp>
        <p:nvSpPr>
          <p:cNvPr id="13" name="s3-step-5">
            <a:extLst xmlns:a="http://schemas.openxmlformats.org/drawingml/2006/main">
              <a:ext uri="{FF2B5EF4-FFF2-40B4-BE49-F238E27FC236}">
                <a16:creationId xmlns:a16="http://schemas.microsoft.com/office/drawing/2014/main" id="{0BC14AAC-69B0-45A7-9804-B2C2953B1512}"/>
              </a:ext>
            </a:extLst>
          </p:cNvPr>
          <p:cNvSpPr>
            <a:spLocks xmlns:a="http://schemas.openxmlformats.org/drawingml/2006/main" noGrp="1"/>
          </p:cNvSpPr>
          <p:nvPr/>
        </p:nvSpPr>
        <p:spPr>
          <a:xfrm xmlns:a="http://schemas.openxmlformats.org/drawingml/2006/main">
            <a:off x="9353550" y="2286000"/>
            <a:ext cx="1809750" cy="1409700"/>
          </a:xfrm>
          <a:prstGeom xmlns:a="http://schemas.openxmlformats.org/drawingml/2006/main" prst="roundRect">
            <a:avLst>
              <a:gd name="adj" fmla="val 8108"/>
            </a:avLst>
          </a:prstGeom>
          <a:solidFill xmlns:a="http://schemas.openxmlformats.org/drawingml/2006/main">
            <a:srgbClr val="DDF8FC"/>
          </a:solidFill>
          <a:ln xmlns:a="http://schemas.openxmlformats.org/drawingml/2006/main" w="9525">
            <a:solidFill>
              <a:srgbClr val="46D3E6"/>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ctr">
              <a:defRPr sz="1500">
                <a:solidFill>
                  <a:srgbClr val="14213D"/>
                </a:solidFill>
                <a:latin typeface="Bitstream Charter"/>
                <a:ea typeface="Bitstream Charter"/>
                <a:cs typeface="Bitstream Charter"/>
              </a:defRPr>
            </a:pPr>
            <a:r>
              <a:rPr sz="1500" b="1">
                <a:solidFill>
                  <a:srgbClr val="14213D"/>
                </a:solidFill>
                <a:latin typeface="Bitstream Charter"/>
                <a:ea typeface="Bitstream Charter"/>
                <a:cs typeface="Bitstream Charter"/>
              </a:rPr>
              <a:t>5</a:t>
            </a:r>
          </a:p>
          <a:p xmlns:a="http://schemas.openxmlformats.org/drawingml/2006/main">
            <a:pPr algn="ctr">
              <a:defRPr sz="1500">
                <a:solidFill>
                  <a:srgbClr val="14213D"/>
                </a:solidFill>
                <a:latin typeface="Bitstream Charter"/>
                <a:ea typeface="Bitstream Charter"/>
                <a:cs typeface="Bitstream Charter"/>
              </a:defRPr>
            </a:pPr>
            <a:r>
              <a:rPr sz="1500" b="1">
                <a:solidFill>
                  <a:srgbClr val="14213D"/>
                </a:solidFill>
                <a:latin typeface="Bitstream Charter"/>
                <a:ea typeface="Bitstream Charter"/>
                <a:cs typeface="Bitstream Charter"/>
              </a:rPr>
              <a:t>Decision</a:t>
            </a:r>
          </a:p>
        </p:txBody>
      </p:sp>
      <p:cxnSp>
        <p:nvCxnSpPr>
          <p:cNvPr id="29" name=""/>
          <p:cNvCxnSpPr>
            <a:stCxn xmlns:a="http://schemas.openxmlformats.org/drawingml/2006/main" id="11" idx="3"/>
            <a:endCxn xmlns:a="http://schemas.openxmlformats.org/drawingml/2006/main" id="13" idx="1"/>
          </p:cNvCxnSpPr>
          <p:nvPr/>
        </p:nvCxnSpPr>
        <p:spPr>
          <a:xfrm xmlns:a="http://schemas.openxmlformats.org/drawingml/2006/main">
            <a:off x="8991600" y="2990850"/>
            <a:ext cx="361950" cy="0"/>
          </a:xfrm>
          <a:prstGeom xmlns:a="http://schemas.openxmlformats.org/drawingml/2006/main" prst="straightConnector1">
            <a:avLst/>
          </a:prstGeom>
          <a:ln xmlns:a="http://schemas.openxmlformats.org/drawingml/2006/main" w="28575">
            <a:solidFill>
              <a:srgbClr val="46D3E6"/>
            </a:solidFill>
            <a:prstDash val="solid"/>
            <a:tailEnd type="triangle" w="sm" len="sm"/>
          </a:ln>
        </p:spPr>
      </p:cxnSp>
      <p:sp>
        <p:nvSpPr>
          <p:cNvPr id="15" name="s3-model-guard">
            <a:extLst xmlns:a="http://schemas.openxmlformats.org/drawingml/2006/main">
              <a:ext uri="{FF2B5EF4-FFF2-40B4-BE49-F238E27FC236}">
                <a16:creationId xmlns:a16="http://schemas.microsoft.com/office/drawing/2014/main" id="{5AF001BC-97FC-4EC3-BAC7-954ABFCF1A35}"/>
              </a:ext>
            </a:extLst>
          </p:cNvPr>
          <p:cNvSpPr>
            <a:spLocks xmlns:a="http://schemas.openxmlformats.org/drawingml/2006/main" noGrp="1"/>
          </p:cNvSpPr>
          <p:nvPr/>
        </p:nvSpPr>
        <p:spPr>
          <a:xfrm xmlns:a="http://schemas.openxmlformats.org/drawingml/2006/main">
            <a:off x="1190625" y="4362450"/>
            <a:ext cx="9810750" cy="723900"/>
          </a:xfrm>
          <a:prstGeom xmlns:a="http://schemas.openxmlformats.org/drawingml/2006/main" prst="roundRect">
            <a:avLst>
              <a:gd name="adj" fmla="val 15789"/>
            </a:avLst>
          </a:prstGeom>
          <a:solidFill xmlns:a="http://schemas.openxmlformats.org/drawingml/2006/main">
            <a:srgbClr val="192744"/>
          </a:solidFill>
          <a:ln xmlns:a="http://schemas.openxmlformats.org/drawingml/2006/main" w="9525">
            <a:solidFill>
              <a:srgbClr val="F4B860"/>
            </a:solidFill>
            <a:prstDash val="solid"/>
          </a:ln>
        </p:spPr>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ctr">
              <a:defRPr sz="1500">
                <a:solidFill>
                  <a:srgbClr val="F4B860"/>
                </a:solidFill>
                <a:latin typeface="Bitstream Charter"/>
                <a:ea typeface="Bitstream Charter"/>
                <a:cs typeface="Bitstream Charter"/>
              </a:defRPr>
            </a:pPr>
            <a:r>
              <a:rPr sz="1500" b="1">
                <a:solidFill>
                  <a:srgbClr val="F4B860"/>
                </a:solidFill>
                <a:latin typeface="Bitstream Charter"/>
                <a:ea typeface="Bitstream Charter"/>
                <a:cs typeface="Bitstream Charter"/>
              </a:rPr>
              <a:t>Guard the conclusion with a claim boundary and an update condition.</a:t>
            </a:r>
          </a:p>
        </p:txBody>
      </p:sp>
    </p:spTree>
    <p:extLst>
      <p:ext uri="{BB962C8B-B14F-4D97-AF65-F5344CB8AC3E}">
        <p14:creationId xmlns:p14="http://schemas.microsoft.com/office/powerpoint/2010/main" val="138051464"/>
      </p:ext>
    </p:extLst>
  </p:cSld>
</p:sld>
</file>

<file path=ppt/slides/slide4.xml><?xml version="1.0" encoding="utf-8"?>
<p:sld xmlns:p="http://schemas.openxmlformats.org/presentationml/2006/main">
  <p:cSld>
    <p:bg>
      <p:bgPr>
        <a:solidFill xmlns:a="http://schemas.openxmlformats.org/drawingml/2006/main">
          <a:srgbClr val="0A1020"/>
        </a:solidFill>
      </p:bgPr>
    </p:bg>
    <p:spTree>
      <p:nvGrpSpPr>
        <p:cNvPr id="1" name=""/>
        <p:cNvGrpSpPr/>
        <p:nvPr/>
      </p:nvGrpSpPr>
      <p:grpSpPr>
        <a:xfrm xmlns:a="http://schemas.openxmlformats.org/drawingml/2006/main"/>
      </p:grpSpPr>
      <p:sp>
        <p:nvSpPr>
          <p:cNvPr id="7" name="s4-lesson-pill">
            <a:extLst xmlns:a="http://schemas.openxmlformats.org/drawingml/2006/main">
              <a:ext uri="{FF2B5EF4-FFF2-40B4-BE49-F238E27FC236}">
                <a16:creationId xmlns:a16="http://schemas.microsoft.com/office/drawing/2014/main" id="{2A81FB74-E669-40B4-98E4-899F2C3D3E0D}"/>
              </a:ext>
            </a:extLst>
          </p:cNvPr>
          <p:cNvSpPr>
            <a:spLocks xmlns:a="http://schemas.openxmlformats.org/drawingml/2006/main" noGrp="1"/>
          </p:cNvSpPr>
          <p:nvPr/>
        </p:nvSpPr>
        <p:spPr>
          <a:xfrm xmlns:a="http://schemas.openxmlformats.org/drawingml/2006/main">
            <a:off x="514350" y="266700"/>
            <a:ext cx="2476500" cy="266700"/>
          </a:xfrm>
          <a:prstGeom xmlns:a="http://schemas.openxmlformats.org/drawingml/2006/main" prst="roundRect">
            <a:avLst>
              <a:gd name="adj" fmla="val 50000"/>
            </a:avLst>
          </a:prstGeom>
          <a:solidFill xmlns:a="http://schemas.openxmlformats.org/drawingml/2006/main">
            <a:srgbClr val="46D3E6"/>
          </a:solidFill>
          <a:ln xmlns:a="http://schemas.openxmlformats.org/drawingml/2006/main" w="0">
            <a:noFill/>
            <a:prstDash val="solid"/>
          </a:ln>
        </p:spPr>
        <p:txBody>
          <a:bodyPr xmlns:a="http://schemas.openxmlformats.org/drawingml/2006/main" wrap="square" lIns="95250" tIns="19050" rIns="95250" bIns="19050" anchor="ctr">
            <a:normAutofit fontScale="94042"/>
          </a:bodyPr>
          <a:lstStyle xmlns:a="http://schemas.openxmlformats.org/drawingml/2006/main"/>
          <a:p xmlns:a="http://schemas.openxmlformats.org/drawingml/2006/main">
            <a:pPr algn="ctr">
              <a:defRPr sz="1050" b="1">
                <a:solidFill>
                  <a:srgbClr val="0A1020"/>
                </a:solidFill>
                <a:latin typeface="Bitstream Charter"/>
                <a:ea typeface="Bitstream Charter"/>
                <a:cs typeface="Bitstream Charter"/>
              </a:defRPr>
            </a:pPr>
            <a:r>
              <a:rPr sz="1050" b="1">
                <a:solidFill>
                  <a:srgbClr val="0A1020"/>
                </a:solidFill>
                <a:latin typeface="Bitstream Charter"/>
                <a:ea typeface="Bitstream Charter"/>
                <a:cs typeface="Bitstream Charter"/>
              </a:rPr>
              <a:t>ORI-001  •  ORIENTATION</a:t>
            </a:r>
          </a:p>
        </p:txBody>
      </p:sp>
      <p:sp>
        <p:nvSpPr>
          <p:cNvPr id="2" name="s4-title">
            <a:extLst xmlns:a="http://schemas.openxmlformats.org/drawingml/2006/main">
              <a:ext uri="{FF2B5EF4-FFF2-40B4-BE49-F238E27FC236}">
                <a16:creationId xmlns:a16="http://schemas.microsoft.com/office/drawing/2014/main" id="{0B2D0192-5037-4D7B-88E6-67070BFA5806}"/>
              </a:ext>
            </a:extLst>
          </p:cNvPr>
          <p:cNvSpPr>
            <a:spLocks xmlns:a="http://schemas.openxmlformats.org/drawingml/2006/main" noGrp="1"/>
          </p:cNvSpPr>
          <p:nvPr/>
        </p:nvSpPr>
        <p:spPr>
          <a:xfrm xmlns:a="http://schemas.openxmlformats.org/drawingml/2006/main">
            <a:off x="514350" y="704850"/>
            <a:ext cx="1066800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ctr">
            <a:normAutofit fontScale="100000"/>
          </a:bodyPr>
          <a:lstStyle xmlns:a="http://schemas.openxmlformats.org/drawingml/2006/main"/>
          <a:p xmlns:a="http://schemas.openxmlformats.org/drawingml/2006/main">
            <a:pPr algn="l">
              <a:defRPr sz="2550" b="1">
                <a:solidFill>
                  <a:srgbClr val="F4F7FB"/>
                </a:solidFill>
                <a:latin typeface="Bitstream Charter"/>
                <a:ea typeface="Bitstream Charter"/>
                <a:cs typeface="Bitstream Charter"/>
              </a:defRPr>
            </a:pPr>
            <a:r>
              <a:rPr sz="2550" b="1">
                <a:solidFill>
                  <a:srgbClr val="F4F7FB"/>
                </a:solidFill>
                <a:latin typeface="Bitstream Charter"/>
                <a:ea typeface="Bitstream Charter"/>
                <a:cs typeface="Bitstream Charter"/>
              </a:rPr>
              <a:t>Decision table: turn distinctions into visible choices</a:t>
            </a:r>
          </a:p>
        </p:txBody>
      </p:sp>
      <p:sp>
        <p:nvSpPr>
          <p:cNvPr id="3" name="s4-page">
            <a:extLst xmlns:a="http://schemas.openxmlformats.org/drawingml/2006/main">
              <a:ext uri="{FF2B5EF4-FFF2-40B4-BE49-F238E27FC236}">
                <a16:creationId xmlns:a16="http://schemas.microsoft.com/office/drawing/2014/main" id="{9440384B-5CD0-48F2-89DE-B0D886EFD670}"/>
              </a:ext>
            </a:extLst>
          </p:cNvPr>
          <p:cNvSpPr>
            <a:spLocks xmlns:a="http://schemas.openxmlformats.org/drawingml/2006/main" noGrp="1"/>
          </p:cNvSpPr>
          <p:nvPr/>
        </p:nvSpPr>
        <p:spPr>
          <a:xfrm xmlns:a="http://schemas.openxmlformats.org/drawingml/2006/main">
            <a:off x="10953750" y="285750"/>
            <a:ext cx="7239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r">
              <a:defRPr sz="975" b="1">
                <a:solidFill>
                  <a:srgbClr val="A9B6CB"/>
                </a:solidFill>
                <a:latin typeface="Bitstream Charter"/>
                <a:ea typeface="Bitstream Charter"/>
                <a:cs typeface="Bitstream Charter"/>
              </a:defRPr>
            </a:pPr>
            <a:r>
              <a:rPr sz="975" b="1">
                <a:solidFill>
                  <a:srgbClr val="A9B6CB"/>
                </a:solidFill>
                <a:latin typeface="Bitstream Charter"/>
                <a:ea typeface="Bitstream Charter"/>
                <a:cs typeface="Bitstream Charter"/>
              </a:rPr>
              <a:t>04 / 08</a:t>
            </a:r>
          </a:p>
        </p:txBody>
      </p:sp>
      <p:sp>
        <p:nvSpPr>
          <p:cNvPr id="4" name="s4-footer">
            <a:extLst xmlns:a="http://schemas.openxmlformats.org/drawingml/2006/main">
              <a:ext uri="{FF2B5EF4-FFF2-40B4-BE49-F238E27FC236}">
                <a16:creationId xmlns:a16="http://schemas.microsoft.com/office/drawing/2014/main" id="{EAD079F8-B18C-4582-92C2-FC6E65FFB2DD}"/>
              </a:ext>
            </a:extLst>
          </p:cNvPr>
          <p:cNvSpPr>
            <a:spLocks xmlns:a="http://schemas.openxmlformats.org/drawingml/2006/main" noGrp="1"/>
          </p:cNvSpPr>
          <p:nvPr/>
        </p:nvSpPr>
        <p:spPr>
          <a:xfrm xmlns:a="http://schemas.openxmlformats.org/drawingml/2006/main">
            <a:off x="514350" y="6486525"/>
            <a:ext cx="62865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l">
              <a:defRPr sz="900" b="0">
                <a:solidFill>
                  <a:srgbClr val="A9B6CB"/>
                </a:solidFill>
                <a:latin typeface="Bitstream Charter"/>
                <a:ea typeface="Bitstream Charter"/>
                <a:cs typeface="Bitstream Charter"/>
              </a:defRPr>
            </a:pPr>
            <a:r>
              <a:rPr sz="900" b="0">
                <a:solidFill>
                  <a:srgbClr val="A9B6CB"/>
                </a:solidFill>
                <a:latin typeface="Bitstream Charter"/>
                <a:ea typeface="Bitstream Charter"/>
                <a:cs typeface="Bitstream Charter"/>
              </a:rPr>
              <a:t>Derived teaching aid • canonical lesson remains authoritative</a:t>
            </a:r>
          </a:p>
        </p:txBody>
      </p:sp>
      <p:sp>
        <p:nvSpPr>
          <p:cNvPr id="5" name="s4-footer-line">
            <a:extLst xmlns:a="http://schemas.openxmlformats.org/drawingml/2006/main">
              <a:ext uri="{FF2B5EF4-FFF2-40B4-BE49-F238E27FC236}">
                <a16:creationId xmlns:a16="http://schemas.microsoft.com/office/drawing/2014/main" id="{642BF9EA-BE68-4AC8-B227-471D45821D85}"/>
              </a:ext>
            </a:extLst>
          </p:cNvPr>
          <p:cNvSpPr>
            <a:spLocks xmlns:a="http://schemas.openxmlformats.org/drawingml/2006/main" noGrp="1"/>
          </p:cNvSpPr>
          <p:nvPr/>
        </p:nvSpPr>
        <p:spPr>
          <a:xfrm xmlns:a="http://schemas.openxmlformats.org/drawingml/2006/main">
            <a:off x="514350" y="6372225"/>
            <a:ext cx="11163300" cy="9525"/>
          </a:xfrm>
          <a:prstGeom xmlns:a="http://schemas.openxmlformats.org/drawingml/2006/main" prst="line">
            <a:avLst/>
          </a:prstGeom>
          <a:noFill xmlns:a="http://schemas.openxmlformats.org/drawingml/2006/main"/>
          <a:ln xmlns:a="http://schemas.openxmlformats.org/drawingml/2006/main" w="9525">
            <a:solidFill>
              <a:srgbClr val="334766"/>
            </a:solidFill>
            <a:prstDash val="solid"/>
          </a:ln>
        </p:spPr>
      </p:sp>
      <p:graphicFrame>
        <p:nvGraphicFramePr>
          <p:cNvPr id="12" name=""/>
          <p:cNvGraphicFramePr/>
          <p:nvPr/>
        </p:nvGraphicFramePr>
        <p:xfrm>
          <a:off xmlns:a="http://schemas.openxmlformats.org/drawingml/2006/main" x="590550" y="1657350"/>
          <a:ext xmlns:a="http://schemas.openxmlformats.org/drawingml/2006/main" cx="11049000" cy="4229100"/>
        </p:xfrm>
        <a:graphic xmlns:a="http://schemas.openxmlformats.org/drawingml/2006/main">
          <a:graphicData uri="http://schemas.openxmlformats.org/drawingml/2006/table">
            <a:tbl>
              <a:tblPr/>
              <a:tblGrid>
                <a:gridCol w="2190750"/>
                <a:gridCol w="2762250"/>
                <a:gridCol w="3048000"/>
                <a:gridCol w="3048000"/>
              </a:tblGrid>
              <a:tr h="845820">
                <a:tc>
                  <a:txBody>
                    <a:bodyPr/>
                    <a:lstStyle/>
                    <a:p>
                      <a:r>
                        <a:rPr sz="1275" b="1">
                          <a:solidFill>
                            <a:srgbClr val="FFFFFF"/>
                          </a:solidFill>
                          <a:latin typeface="Bitstream Charter"/>
                          <a:ea typeface="Bitstream Charter"/>
                          <a:cs typeface="Bitstream Charter"/>
                        </a:rPr>
                        <a:t>Learner pattern</a:t>
                      </a:r>
                    </a:p>
                  </a:txBody>
                  <a:tcPr marL="95250" marR="95250" marT="76200" marB="76200" anchor="ctr">
                    <a:solidFill>
                      <a:srgbClr val="192744"/>
                    </a:solidFill>
                  </a:tcPr>
                </a:tc>
                <a:tc>
                  <a:txBody>
                    <a:bodyPr/>
                    <a:lstStyle/>
                    <a:p>
                      <a:r>
                        <a:rPr sz="1275" b="1">
                          <a:solidFill>
                            <a:srgbClr val="FFFFFF"/>
                          </a:solidFill>
                          <a:latin typeface="Bitstream Charter"/>
                          <a:ea typeface="Bitstream Charter"/>
                          <a:cs typeface="Bitstream Charter"/>
                        </a:rPr>
                        <a:t>Goal signal</a:t>
                      </a:r>
                    </a:p>
                  </a:txBody>
                  <a:tcPr marL="95250" marR="95250" marT="76200" marB="76200" anchor="ctr">
                    <a:solidFill>
                      <a:srgbClr val="192744"/>
                    </a:solidFill>
                  </a:tcPr>
                </a:tc>
                <a:tc>
                  <a:txBody>
                    <a:bodyPr/>
                    <a:lstStyle/>
                    <a:p>
                      <a:r>
                        <a:rPr sz="1275" b="1">
                          <a:solidFill>
                            <a:srgbClr val="FFFFFF"/>
                          </a:solidFill>
                          <a:latin typeface="Bitstream Charter"/>
                          <a:ea typeface="Bitstream Charter"/>
                          <a:cs typeface="Bitstream Charter"/>
                        </a:rPr>
                        <a:t>Evidence signal</a:t>
                      </a:r>
                    </a:p>
                  </a:txBody>
                  <a:tcPr marL="95250" marR="95250" marT="76200" marB="76200" anchor="ctr">
                    <a:solidFill>
                      <a:srgbClr val="192744"/>
                    </a:solidFill>
                  </a:tcPr>
                </a:tc>
                <a:tc>
                  <a:txBody>
                    <a:bodyPr/>
                    <a:lstStyle/>
                    <a:p>
                      <a:r>
                        <a:rPr sz="1275" b="1">
                          <a:solidFill>
                            <a:srgbClr val="FFFFFF"/>
                          </a:solidFill>
                          <a:latin typeface="Bitstream Charter"/>
                          <a:ea typeface="Bitstream Charter"/>
                          <a:cs typeface="Bitstream Charter"/>
                        </a:rPr>
                        <a:t>Bounded decision</a:t>
                      </a:r>
                    </a:p>
                  </a:txBody>
                  <a:tcPr marL="95250" marR="95250" marT="76200" marB="76200" anchor="ctr">
                    <a:solidFill>
                      <a:srgbClr val="192744"/>
                    </a:solidFill>
                  </a:tcPr>
                </a:tc>
              </a:tr>
              <a:tr h="845820">
                <a:tc>
                  <a:txBody>
                    <a:bodyPr/>
                    <a:lstStyle/>
                    <a:p>
                      <a:r>
                        <a:rPr sz="1200">
                          <a:solidFill>
                            <a:srgbClr val="14213D"/>
                          </a:solidFill>
                          <a:latin typeface="Bitstream Charter"/>
                          <a:ea typeface="Bitstream Charter"/>
                          <a:cs typeface="Bitstream Charter"/>
                        </a:rPr>
                        <a:t>New builder</a:t>
                      </a:r>
                    </a:p>
                  </a:txBody>
                  <a:tcPr marL="85725" marR="85725" marT="66675" marB="66675" anchor="ctr">
                    <a:solidFill>
                      <a:srgbClr val="FFFFFF"/>
                    </a:solidFill>
                  </a:tcPr>
                </a:tc>
                <a:tc>
                  <a:txBody>
                    <a:bodyPr/>
                    <a:lstStyle/>
                    <a:p>
                      <a:r>
                        <a:rPr sz="1200">
                          <a:solidFill>
                            <a:srgbClr val="14213D"/>
                          </a:solidFill>
                          <a:latin typeface="Bitstream Charter"/>
                          <a:ea typeface="Bitstream Charter"/>
                          <a:cs typeface="Bitstream Charter"/>
                        </a:rPr>
                        <a:t>Durable capability</a:t>
                      </a:r>
                    </a:p>
                  </a:txBody>
                  <a:tcPr marL="85725" marR="85725" marT="66675" marB="66675" anchor="ctr">
                    <a:solidFill>
                      <a:srgbClr val="FFFFFF"/>
                    </a:solidFill>
                  </a:tcPr>
                </a:tc>
                <a:tc>
                  <a:txBody>
                    <a:bodyPr/>
                    <a:lstStyle/>
                    <a:p>
                      <a:r>
                        <a:rPr sz="1200">
                          <a:solidFill>
                            <a:srgbClr val="14213D"/>
                          </a:solidFill>
                          <a:latin typeface="Bitstream Charter"/>
                          <a:ea typeface="Bitstream Charter"/>
                          <a:cs typeface="Bitstream Charter"/>
                        </a:rPr>
                        <a:t>Practice + verify + transfer</a:t>
                      </a:r>
                    </a:p>
                  </a:txBody>
                  <a:tcPr marL="85725" marR="85725" marT="66675" marB="66675" anchor="ctr">
                    <a:solidFill>
                      <a:srgbClr val="FFFFFF"/>
                    </a:solidFill>
                  </a:tcPr>
                </a:tc>
                <a:tc>
                  <a:txBody>
                    <a:bodyPr/>
                    <a:lstStyle/>
                    <a:p>
                      <a:r>
                        <a:rPr sz="1200">
                          <a:solidFill>
                            <a:srgbClr val="14213D"/>
                          </a:solidFill>
                          <a:latin typeface="Bitstream Charter"/>
                          <a:ea typeface="Bitstream Charter"/>
                          <a:cs typeface="Bitstream Charter"/>
                        </a:rPr>
                        <a:t>Preliminary fit; more support</a:t>
                      </a:r>
                    </a:p>
                  </a:txBody>
                  <a:tcPr marL="85725" marR="85725" marT="66675" marB="66675" anchor="ctr">
                    <a:solidFill>
                      <a:srgbClr val="FFFFFF"/>
                    </a:solidFill>
                  </a:tcPr>
                </a:tc>
              </a:tr>
              <a:tr h="845820">
                <a:tc>
                  <a:txBody>
                    <a:bodyPr/>
                    <a:lstStyle/>
                    <a:p>
                      <a:r>
                        <a:rPr sz="1200">
                          <a:solidFill>
                            <a:srgbClr val="14213D"/>
                          </a:solidFill>
                          <a:latin typeface="Bitstream Charter"/>
                          <a:ea typeface="Bitstream Charter"/>
                          <a:cs typeface="Bitstream Charter"/>
                        </a:rPr>
                        <a:t>Returning engineer</a:t>
                      </a:r>
                    </a:p>
                  </a:txBody>
                  <a:tcPr marL="85725" marR="85725" marT="66675" marB="66675" anchor="ctr">
                    <a:solidFill>
                      <a:srgbClr val="EDF7FA"/>
                    </a:solidFill>
                  </a:tcPr>
                </a:tc>
                <a:tc>
                  <a:txBody>
                    <a:bodyPr/>
                    <a:lstStyle/>
                    <a:p>
                      <a:r>
                        <a:rPr sz="1200">
                          <a:solidFill>
                            <a:srgbClr val="14213D"/>
                          </a:solidFill>
                          <a:latin typeface="Bitstream Charter"/>
                          <a:ea typeface="Bitstream Charter"/>
                          <a:cs typeface="Bitstream Charter"/>
                        </a:rPr>
                        <a:t>Recalibration</a:t>
                      </a:r>
                    </a:p>
                  </a:txBody>
                  <a:tcPr marL="85725" marR="85725" marT="66675" marB="66675" anchor="ctr">
                    <a:solidFill>
                      <a:srgbClr val="EDF7FA"/>
                    </a:solidFill>
                  </a:tcPr>
                </a:tc>
                <a:tc>
                  <a:txBody>
                    <a:bodyPr/>
                    <a:lstStyle/>
                    <a:p>
                      <a:r>
                        <a:rPr sz="1200">
                          <a:solidFill>
                            <a:srgbClr val="14213D"/>
                          </a:solidFill>
                          <a:latin typeface="Bitstream Charter"/>
                          <a:ea typeface="Bitstream Charter"/>
                          <a:cs typeface="Bitstream Charter"/>
                        </a:rPr>
                        <a:t>Prior artifacts + fresh checks</a:t>
                      </a:r>
                    </a:p>
                  </a:txBody>
                  <a:tcPr marL="85725" marR="85725" marT="66675" marB="66675" anchor="ctr">
                    <a:solidFill>
                      <a:srgbClr val="EDF7FA"/>
                    </a:solidFill>
                  </a:tcPr>
                </a:tc>
                <a:tc>
                  <a:txBody>
                    <a:bodyPr/>
                    <a:lstStyle/>
                    <a:p>
                      <a:r>
                        <a:rPr sz="1200">
                          <a:solidFill>
                            <a:srgbClr val="14213D"/>
                          </a:solidFill>
                          <a:latin typeface="Bitstream Charter"/>
                          <a:ea typeface="Bitstream Charter"/>
                          <a:cs typeface="Bitstream Charter"/>
                        </a:rPr>
                        <a:t>Fit; compress supported areas</a:t>
                      </a:r>
                    </a:p>
                  </a:txBody>
                  <a:tcPr marL="85725" marR="85725" marT="66675" marB="66675" anchor="ctr">
                    <a:solidFill>
                      <a:srgbClr val="EDF7FA"/>
                    </a:solidFill>
                  </a:tcPr>
                </a:tc>
              </a:tr>
              <a:tr h="845820">
                <a:tc>
                  <a:txBody>
                    <a:bodyPr/>
                    <a:lstStyle/>
                    <a:p>
                      <a:r>
                        <a:rPr sz="1200">
                          <a:solidFill>
                            <a:srgbClr val="14213D"/>
                          </a:solidFill>
                          <a:latin typeface="Bitstream Charter"/>
                          <a:ea typeface="Bitstream Charter"/>
                          <a:cs typeface="Bitstream Charter"/>
                        </a:rPr>
                        <a:t>Delivery-only need</a:t>
                      </a:r>
                    </a:p>
                  </a:txBody>
                  <a:tcPr marL="85725" marR="85725" marT="66675" marB="66675" anchor="ctr">
                    <a:solidFill>
                      <a:srgbClr val="FFFFFF"/>
                    </a:solidFill>
                  </a:tcPr>
                </a:tc>
                <a:tc>
                  <a:txBody>
                    <a:bodyPr/>
                    <a:lstStyle/>
                    <a:p>
                      <a:r>
                        <a:rPr sz="1200">
                          <a:solidFill>
                            <a:srgbClr val="14213D"/>
                          </a:solidFill>
                          <a:latin typeface="Bitstream Charter"/>
                          <a:ea typeface="Bitstream Charter"/>
                          <a:cs typeface="Bitstream Charter"/>
                        </a:rPr>
                        <a:t>Finished result now</a:t>
                      </a:r>
                    </a:p>
                  </a:txBody>
                  <a:tcPr marL="85725" marR="85725" marT="66675" marB="66675" anchor="ctr">
                    <a:solidFill>
                      <a:srgbClr val="FFFFFF"/>
                    </a:solidFill>
                  </a:tcPr>
                </a:tc>
                <a:tc>
                  <a:txBody>
                    <a:bodyPr/>
                    <a:lstStyle/>
                    <a:p>
                      <a:r>
                        <a:rPr sz="1200">
                          <a:solidFill>
                            <a:srgbClr val="14213D"/>
                          </a:solidFill>
                          <a:latin typeface="Bitstream Charter"/>
                          <a:ea typeface="Bitstream Charter"/>
                          <a:cs typeface="Bitstream Charter"/>
                        </a:rPr>
                        <a:t>No learning evidence requested</a:t>
                      </a:r>
                    </a:p>
                  </a:txBody>
                  <a:tcPr marL="85725" marR="85725" marT="66675" marB="66675" anchor="ctr">
                    <a:solidFill>
                      <a:srgbClr val="FFFFFF"/>
                    </a:solidFill>
                  </a:tcPr>
                </a:tc>
                <a:tc>
                  <a:txBody>
                    <a:bodyPr/>
                    <a:lstStyle/>
                    <a:p>
                      <a:r>
                        <a:rPr sz="1200">
                          <a:solidFill>
                            <a:srgbClr val="14213D"/>
                          </a:solidFill>
                          <a:latin typeface="Bitstream Charter"/>
                          <a:ea typeface="Bitstream Charter"/>
                          <a:cs typeface="Bitstream Charter"/>
                        </a:rPr>
                        <a:t>Not a fit for this goal</a:t>
                      </a:r>
                    </a:p>
                  </a:txBody>
                  <a:tcPr marL="85725" marR="85725" marT="66675" marB="66675" anchor="ctr">
                    <a:solidFill>
                      <a:srgbClr val="FFFFFF"/>
                    </a:solidFill>
                  </a:tcPr>
                </a:tc>
              </a:tr>
              <a:tr h="845820">
                <a:tc>
                  <a:txBody>
                    <a:bodyPr/>
                    <a:lstStyle/>
                    <a:p>
                      <a:r>
                        <a:rPr sz="1200">
                          <a:solidFill>
                            <a:srgbClr val="14213D"/>
                          </a:solidFill>
                          <a:latin typeface="Bitstream Charter"/>
                          <a:ea typeface="Bitstream Charter"/>
                          <a:cs typeface="Bitstream Charter"/>
                        </a:rPr>
                        <a:t>Frequent AI user</a:t>
                      </a:r>
                    </a:p>
                  </a:txBody>
                  <a:tcPr marL="85725" marR="85725" marT="66675" marB="66675" anchor="ctr">
                    <a:solidFill>
                      <a:srgbClr val="EDF7FA"/>
                    </a:solidFill>
                  </a:tcPr>
                </a:tc>
                <a:tc>
                  <a:txBody>
                    <a:bodyPr/>
                    <a:lstStyle/>
                    <a:p>
                      <a:r>
                        <a:rPr sz="1200">
                          <a:solidFill>
                            <a:srgbClr val="14213D"/>
                          </a:solidFill>
                          <a:latin typeface="Bitstream Charter"/>
                          <a:ea typeface="Bitstream Charter"/>
                          <a:cs typeface="Bitstream Charter"/>
                        </a:rPr>
                        <a:t>Tool-assisted output</a:t>
                      </a:r>
                    </a:p>
                  </a:txBody>
                  <a:tcPr marL="85725" marR="85725" marT="66675" marB="66675" anchor="ctr">
                    <a:solidFill>
                      <a:srgbClr val="EDF7FA"/>
                    </a:solidFill>
                  </a:tcPr>
                </a:tc>
                <a:tc>
                  <a:txBody>
                    <a:bodyPr/>
                    <a:lstStyle/>
                    <a:p>
                      <a:r>
                        <a:rPr sz="1200">
                          <a:solidFill>
                            <a:srgbClr val="14213D"/>
                          </a:solidFill>
                          <a:latin typeface="Bitstream Charter"/>
                          <a:ea typeface="Bitstream Charter"/>
                          <a:cs typeface="Bitstream Charter"/>
                        </a:rPr>
                        <a:t>Independent verification missing</a:t>
                      </a:r>
                    </a:p>
                  </a:txBody>
                  <a:tcPr marL="85725" marR="85725" marT="66675" marB="66675" anchor="ctr">
                    <a:solidFill>
                      <a:srgbClr val="EDF7FA"/>
                    </a:solidFill>
                  </a:tcPr>
                </a:tc>
                <a:tc>
                  <a:txBody>
                    <a:bodyPr/>
                    <a:lstStyle/>
                    <a:p>
                      <a:r>
                        <a:rPr sz="1200">
                          <a:solidFill>
                            <a:srgbClr val="14213D"/>
                          </a:solidFill>
                          <a:latin typeface="Bitstream Charter"/>
                          <a:ea typeface="Bitstream Charter"/>
                          <a:cs typeface="Bitstream Charter"/>
                        </a:rPr>
                        <a:t>Need more evidence</a:t>
                      </a:r>
                    </a:p>
                  </a:txBody>
                  <a:tcPr marL="85725" marR="85725" marT="66675" marB="66675" anchor="ctr">
                    <a:solidFill>
                      <a:srgbClr val="EDF7FA"/>
                    </a:solidFill>
                  </a:tcPr>
                </a:tc>
              </a:tr>
            </a:tbl>
          </a:graphicData>
        </a:graphic>
      </p:graphicFrame>
    </p:spTree>
    <p:extLst>
      <p:ext uri="{BB962C8B-B14F-4D97-AF65-F5344CB8AC3E}">
        <p14:creationId xmlns:p14="http://schemas.microsoft.com/office/powerpoint/2010/main" val="194007508"/>
      </p:ext>
    </p:extLst>
  </p:cSld>
</p:sld>
</file>

<file path=ppt/slides/slide5.xml><?xml version="1.0" encoding="utf-8"?>
<p:sld xmlns:p="http://schemas.openxmlformats.org/presentationml/2006/main">
  <p:cSld>
    <p:bg>
      <p:bgPr>
        <a:solidFill xmlns:a="http://schemas.openxmlformats.org/drawingml/2006/main">
          <a:srgbClr val="0A1020"/>
        </a:solidFill>
      </p:bgPr>
    </p:bg>
    <p:spTree>
      <p:nvGrpSpPr>
        <p:cNvPr id="1" name=""/>
        <p:cNvGrpSpPr/>
        <p:nvPr/>
      </p:nvGrpSpPr>
      <p:grpSpPr>
        <a:xfrm xmlns:a="http://schemas.openxmlformats.org/drawingml/2006/main"/>
      </p:grpSpPr>
      <p:sp>
        <p:nvSpPr>
          <p:cNvPr id="12" name="s5-lesson-pill">
            <a:extLst xmlns:a="http://schemas.openxmlformats.org/drawingml/2006/main">
              <a:ext uri="{FF2B5EF4-FFF2-40B4-BE49-F238E27FC236}">
                <a16:creationId xmlns:a16="http://schemas.microsoft.com/office/drawing/2014/main" id="{33D16CA4-88F1-4E9A-82A0-CA8647DCF926}"/>
              </a:ext>
            </a:extLst>
          </p:cNvPr>
          <p:cNvSpPr>
            <a:spLocks xmlns:a="http://schemas.openxmlformats.org/drawingml/2006/main" noGrp="1"/>
          </p:cNvSpPr>
          <p:nvPr/>
        </p:nvSpPr>
        <p:spPr>
          <a:xfrm xmlns:a="http://schemas.openxmlformats.org/drawingml/2006/main">
            <a:off x="514350" y="266700"/>
            <a:ext cx="2476500" cy="266700"/>
          </a:xfrm>
          <a:prstGeom xmlns:a="http://schemas.openxmlformats.org/drawingml/2006/main" prst="roundRect">
            <a:avLst>
              <a:gd name="adj" fmla="val 50000"/>
            </a:avLst>
          </a:prstGeom>
          <a:solidFill xmlns:a="http://schemas.openxmlformats.org/drawingml/2006/main">
            <a:srgbClr val="46D3E6"/>
          </a:solidFill>
          <a:ln xmlns:a="http://schemas.openxmlformats.org/drawingml/2006/main" w="0">
            <a:noFill/>
            <a:prstDash val="solid"/>
          </a:ln>
        </p:spPr>
        <p:txBody>
          <a:bodyPr xmlns:a="http://schemas.openxmlformats.org/drawingml/2006/main" wrap="square" lIns="95250" tIns="19050" rIns="95250" bIns="19050" anchor="ctr">
            <a:normAutofit fontScale="94042"/>
          </a:bodyPr>
          <a:lstStyle xmlns:a="http://schemas.openxmlformats.org/drawingml/2006/main"/>
          <a:p xmlns:a="http://schemas.openxmlformats.org/drawingml/2006/main">
            <a:pPr algn="ctr">
              <a:defRPr sz="1050" b="1">
                <a:solidFill>
                  <a:srgbClr val="0A1020"/>
                </a:solidFill>
                <a:latin typeface="Bitstream Charter"/>
                <a:ea typeface="Bitstream Charter"/>
                <a:cs typeface="Bitstream Charter"/>
              </a:defRPr>
            </a:pPr>
            <a:r>
              <a:rPr sz="1050" b="1">
                <a:solidFill>
                  <a:srgbClr val="0A1020"/>
                </a:solidFill>
                <a:latin typeface="Bitstream Charter"/>
                <a:ea typeface="Bitstream Charter"/>
                <a:cs typeface="Bitstream Charter"/>
              </a:rPr>
              <a:t>ORI-001  •  ORIENTATION</a:t>
            </a:r>
          </a:p>
        </p:txBody>
      </p:sp>
      <p:sp>
        <p:nvSpPr>
          <p:cNvPr id="2" name="s5-title">
            <a:extLst xmlns:a="http://schemas.openxmlformats.org/drawingml/2006/main">
              <a:ext uri="{FF2B5EF4-FFF2-40B4-BE49-F238E27FC236}">
                <a16:creationId xmlns:a16="http://schemas.microsoft.com/office/drawing/2014/main" id="{146CFC83-1A54-4647-A82E-5C860C25EA93}"/>
              </a:ext>
            </a:extLst>
          </p:cNvPr>
          <p:cNvSpPr>
            <a:spLocks xmlns:a="http://schemas.openxmlformats.org/drawingml/2006/main" noGrp="1"/>
          </p:cNvSpPr>
          <p:nvPr/>
        </p:nvSpPr>
        <p:spPr>
          <a:xfrm xmlns:a="http://schemas.openxmlformats.org/drawingml/2006/main">
            <a:off x="514350" y="704850"/>
            <a:ext cx="1066800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ctr">
            <a:normAutofit fontScale="100000"/>
          </a:bodyPr>
          <a:lstStyle xmlns:a="http://schemas.openxmlformats.org/drawingml/2006/main"/>
          <a:p xmlns:a="http://schemas.openxmlformats.org/drawingml/2006/main">
            <a:pPr algn="l">
              <a:defRPr sz="2550" b="1">
                <a:solidFill>
                  <a:srgbClr val="F4F7FB"/>
                </a:solidFill>
                <a:latin typeface="Bitstream Charter"/>
                <a:ea typeface="Bitstream Charter"/>
                <a:cs typeface="Bitstream Charter"/>
              </a:defRPr>
            </a:pPr>
            <a:r>
              <a:rPr sz="2550" b="1">
                <a:solidFill>
                  <a:srgbClr val="F4F7FB"/>
                </a:solidFill>
                <a:latin typeface="Bitstream Charter"/>
                <a:ea typeface="Bitstream Charter"/>
                <a:cs typeface="Bitstream Charter"/>
              </a:rPr>
              <a:t>Worked case: make the reasoning inspectable</a:t>
            </a:r>
          </a:p>
        </p:txBody>
      </p:sp>
      <p:sp>
        <p:nvSpPr>
          <p:cNvPr id="3" name="s5-page">
            <a:extLst xmlns:a="http://schemas.openxmlformats.org/drawingml/2006/main">
              <a:ext uri="{FF2B5EF4-FFF2-40B4-BE49-F238E27FC236}">
                <a16:creationId xmlns:a16="http://schemas.microsoft.com/office/drawing/2014/main" id="{47152C12-A556-442F-97FE-950D3A26B020}"/>
              </a:ext>
            </a:extLst>
          </p:cNvPr>
          <p:cNvSpPr>
            <a:spLocks xmlns:a="http://schemas.openxmlformats.org/drawingml/2006/main" noGrp="1"/>
          </p:cNvSpPr>
          <p:nvPr/>
        </p:nvSpPr>
        <p:spPr>
          <a:xfrm xmlns:a="http://schemas.openxmlformats.org/drawingml/2006/main">
            <a:off x="10953750" y="285750"/>
            <a:ext cx="7239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r">
              <a:defRPr sz="975" b="1">
                <a:solidFill>
                  <a:srgbClr val="A9B6CB"/>
                </a:solidFill>
                <a:latin typeface="Bitstream Charter"/>
                <a:ea typeface="Bitstream Charter"/>
                <a:cs typeface="Bitstream Charter"/>
              </a:defRPr>
            </a:pPr>
            <a:r>
              <a:rPr sz="975" b="1">
                <a:solidFill>
                  <a:srgbClr val="A9B6CB"/>
                </a:solidFill>
                <a:latin typeface="Bitstream Charter"/>
                <a:ea typeface="Bitstream Charter"/>
                <a:cs typeface="Bitstream Charter"/>
              </a:rPr>
              <a:t>05 / 08</a:t>
            </a:r>
          </a:p>
        </p:txBody>
      </p:sp>
      <p:sp>
        <p:nvSpPr>
          <p:cNvPr id="4" name="s5-footer">
            <a:extLst xmlns:a="http://schemas.openxmlformats.org/drawingml/2006/main">
              <a:ext uri="{FF2B5EF4-FFF2-40B4-BE49-F238E27FC236}">
                <a16:creationId xmlns:a16="http://schemas.microsoft.com/office/drawing/2014/main" id="{C73D302D-8C31-4154-8BA1-EF749C77EF12}"/>
              </a:ext>
            </a:extLst>
          </p:cNvPr>
          <p:cNvSpPr>
            <a:spLocks xmlns:a="http://schemas.openxmlformats.org/drawingml/2006/main" noGrp="1"/>
          </p:cNvSpPr>
          <p:nvPr/>
        </p:nvSpPr>
        <p:spPr>
          <a:xfrm xmlns:a="http://schemas.openxmlformats.org/drawingml/2006/main">
            <a:off x="514350" y="6486525"/>
            <a:ext cx="62865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l">
              <a:defRPr sz="900" b="0">
                <a:solidFill>
                  <a:srgbClr val="A9B6CB"/>
                </a:solidFill>
                <a:latin typeface="Bitstream Charter"/>
                <a:ea typeface="Bitstream Charter"/>
                <a:cs typeface="Bitstream Charter"/>
              </a:defRPr>
            </a:pPr>
            <a:r>
              <a:rPr sz="900" b="0">
                <a:solidFill>
                  <a:srgbClr val="A9B6CB"/>
                </a:solidFill>
                <a:latin typeface="Bitstream Charter"/>
                <a:ea typeface="Bitstream Charter"/>
                <a:cs typeface="Bitstream Charter"/>
              </a:rPr>
              <a:t>Derived teaching aid • canonical lesson remains authoritative</a:t>
            </a:r>
          </a:p>
        </p:txBody>
      </p:sp>
      <p:sp>
        <p:nvSpPr>
          <p:cNvPr id="5" name="s5-footer-line">
            <a:extLst xmlns:a="http://schemas.openxmlformats.org/drawingml/2006/main">
              <a:ext uri="{FF2B5EF4-FFF2-40B4-BE49-F238E27FC236}">
                <a16:creationId xmlns:a16="http://schemas.microsoft.com/office/drawing/2014/main" id="{991B10FB-4653-42D0-B45C-821814DDCD83}"/>
              </a:ext>
            </a:extLst>
          </p:cNvPr>
          <p:cNvSpPr>
            <a:spLocks xmlns:a="http://schemas.openxmlformats.org/drawingml/2006/main" noGrp="1"/>
          </p:cNvSpPr>
          <p:nvPr/>
        </p:nvSpPr>
        <p:spPr>
          <a:xfrm xmlns:a="http://schemas.openxmlformats.org/drawingml/2006/main">
            <a:off x="514350" y="6372225"/>
            <a:ext cx="11163300" cy="9525"/>
          </a:xfrm>
          <a:prstGeom xmlns:a="http://schemas.openxmlformats.org/drawingml/2006/main" prst="line">
            <a:avLst/>
          </a:prstGeom>
          <a:noFill xmlns:a="http://schemas.openxmlformats.org/drawingml/2006/main"/>
          <a:ln xmlns:a="http://schemas.openxmlformats.org/drawingml/2006/main" w="9525">
            <a:solidFill>
              <a:srgbClr val="334766"/>
            </a:solidFill>
            <a:prstDash val="solid"/>
          </a:ln>
        </p:spPr>
      </p:sp>
      <p:sp>
        <p:nvSpPr>
          <p:cNvPr id="6" name="s5-scenario">
            <a:extLst xmlns:a="http://schemas.openxmlformats.org/drawingml/2006/main">
              <a:ext uri="{FF2B5EF4-FFF2-40B4-BE49-F238E27FC236}">
                <a16:creationId xmlns:a16="http://schemas.microsoft.com/office/drawing/2014/main" id="{9E4EA340-658A-4266-850E-3235D1C54C1A}"/>
              </a:ext>
            </a:extLst>
          </p:cNvPr>
          <p:cNvSpPr>
            <a:spLocks xmlns:a="http://schemas.openxmlformats.org/drawingml/2006/main" noGrp="1"/>
          </p:cNvSpPr>
          <p:nvPr/>
        </p:nvSpPr>
        <p:spPr>
          <a:xfrm xmlns:a="http://schemas.openxmlformats.org/drawingml/2006/main">
            <a:off x="590550" y="1809750"/>
            <a:ext cx="3143250" cy="3429000"/>
          </a:xfrm>
          <a:prstGeom xmlns:a="http://schemas.openxmlformats.org/drawingml/2006/main" prst="roundRect">
            <a:avLst>
              <a:gd name="adj" fmla="val 3636"/>
            </a:avLst>
          </a:prstGeom>
          <a:solidFill xmlns:a="http://schemas.openxmlformats.org/drawingml/2006/main">
            <a:srgbClr val="121C32"/>
          </a:solidFill>
          <a:ln xmlns:a="http://schemas.openxmlformats.org/drawingml/2006/main" w="9525">
            <a:solidFill>
              <a:srgbClr val="334766"/>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t">
            <a:normAutofit fontScale="100000"/>
          </a:bodyPr>
          <a:lstStyle xmlns:a="http://schemas.openxmlformats.org/drawingml/2006/main"/>
          <a:p xmlns:a="http://schemas.openxmlformats.org/drawingml/2006/main">
            <a:pPr algn="l">
              <a:defRPr sz="1500">
                <a:solidFill>
                  <a:srgbClr val="F4F7FB"/>
                </a:solidFill>
                <a:latin typeface="Bitstream Charter"/>
                <a:ea typeface="Bitstream Charter"/>
                <a:cs typeface="Bitstream Charter"/>
              </a:defRPr>
            </a:pPr>
            <a:r>
              <a:rPr sz="1500" b="1">
                <a:solidFill>
                  <a:srgbClr val="F4F7FB"/>
                </a:solidFill>
                <a:latin typeface="Bitstream Charter"/>
                <a:ea typeface="Bitstream Charter"/>
                <a:cs typeface="Bitstream Charter"/>
              </a:rPr>
              <a:t>SCENARIO</a:t>
            </a:r>
          </a:p>
          <a:p xmlns:a="http://schemas.openxmlformats.org/drawingml/2006/main">
            <a:pPr algn="l">
              <a:defRPr sz="1500">
                <a:solidFill>
                  <a:srgbClr val="F4F7FB"/>
                </a:solidFill>
                <a:latin typeface="Bitstream Charter"/>
                <a:ea typeface="Bitstream Charter"/>
                <a:cs typeface="Bitstream Charter"/>
              </a:defRPr>
            </a:pPr>
            <a:r>
              <a:rPr sz="1500" b="1">
                <a:solidFill>
                  <a:srgbClr val="F4F7FB"/>
                </a:solidFill>
                <a:latin typeface="Bitstream Charter"/>
                <a:ea typeface="Bitstream Charter"/>
                <a:cs typeface="Bitstream Charter"/>
              </a:rPr>
              <a:t>An experienced backend engineer returns after time away.</a:t>
            </a:r>
          </a:p>
        </p:txBody>
      </p:sp>
      <p:sp>
        <p:nvSpPr>
          <p:cNvPr id="7" name="s5-evidence">
            <a:extLst xmlns:a="http://schemas.openxmlformats.org/drawingml/2006/main">
              <a:ext uri="{FF2B5EF4-FFF2-40B4-BE49-F238E27FC236}">
                <a16:creationId xmlns:a16="http://schemas.microsoft.com/office/drawing/2014/main" id="{F7200D05-670F-484B-98C9-5EB239684B8B}"/>
              </a:ext>
            </a:extLst>
          </p:cNvPr>
          <p:cNvSpPr>
            <a:spLocks xmlns:a="http://schemas.openxmlformats.org/drawingml/2006/main" noGrp="1"/>
          </p:cNvSpPr>
          <p:nvPr/>
        </p:nvSpPr>
        <p:spPr>
          <a:xfrm xmlns:a="http://schemas.openxmlformats.org/drawingml/2006/main">
            <a:off x="4524375" y="1809750"/>
            <a:ext cx="3143250" cy="3429000"/>
          </a:xfrm>
          <a:prstGeom xmlns:a="http://schemas.openxmlformats.org/drawingml/2006/main" prst="roundRect">
            <a:avLst>
              <a:gd name="adj" fmla="val 3636"/>
            </a:avLst>
          </a:prstGeom>
          <a:solidFill xmlns:a="http://schemas.openxmlformats.org/drawingml/2006/main">
            <a:srgbClr val="121C32"/>
          </a:solidFill>
          <a:ln xmlns:a="http://schemas.openxmlformats.org/drawingml/2006/main" w="9525">
            <a:solidFill>
              <a:srgbClr val="334766"/>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t">
            <a:normAutofit fontScale="100000"/>
          </a:bodyPr>
          <a:lstStyle xmlns:a="http://schemas.openxmlformats.org/drawingml/2006/main"/>
          <a:p xmlns:a="http://schemas.openxmlformats.org/drawingml/2006/main">
            <a:pPr algn="l">
              <a:defRPr sz="1425">
                <a:solidFill>
                  <a:srgbClr val="F4F7FB"/>
                </a:solidFill>
                <a:latin typeface="Bitstream Charter"/>
                <a:ea typeface="Bitstream Charter"/>
                <a:cs typeface="Bitstream Charter"/>
              </a:defRPr>
            </a:pPr>
            <a:r>
              <a:rPr sz="1425" b="1">
                <a:solidFill>
                  <a:srgbClr val="F4F7FB"/>
                </a:solidFill>
                <a:latin typeface="Bitstream Charter"/>
                <a:ea typeface="Bitstream Charter"/>
                <a:cs typeface="Bitstream Charter"/>
              </a:rPr>
              <a:t>EVIDENCE</a:t>
            </a:r>
          </a:p>
          <a:p xmlns:a="http://schemas.openxmlformats.org/drawingml/2006/main">
            <a:pPr marL="266700" indent="-139700" algn="l">
              <a:spcAft>
                <a:spcPts val="550"/>
              </a:spcAft>
              <a:buChar char="•"/>
              <a:defRPr sz="1425">
                <a:solidFill>
                  <a:srgbClr val="F4F7FB"/>
                </a:solidFill>
                <a:latin typeface="Bitstream Charter"/>
                <a:ea typeface="Bitstream Charter"/>
                <a:cs typeface="Bitstream Charter"/>
              </a:defRPr>
            </a:pPr>
            <a:r>
              <a:rPr sz="1425">
                <a:solidFill>
                  <a:srgbClr val="F4F7FB"/>
                </a:solidFill>
                <a:latin typeface="Bitstream Charter"/>
                <a:ea typeface="Bitstream Charter"/>
                <a:cs typeface="Bitstream Charter"/>
              </a:rPr>
              <a:t>Prior API and database artifacts remain inspectable.</a:t>
            </a:r>
          </a:p>
          <a:p xmlns:a="http://schemas.openxmlformats.org/drawingml/2006/main">
            <a:pPr marL="266700" indent="-139700" algn="l">
              <a:spcAft>
                <a:spcPts val="550"/>
              </a:spcAft>
              <a:buChar char="•"/>
              <a:defRPr sz="1425">
                <a:solidFill>
                  <a:srgbClr val="F4F7FB"/>
                </a:solidFill>
                <a:latin typeface="Bitstream Charter"/>
                <a:ea typeface="Bitstream Charter"/>
                <a:cs typeface="Bitstream Charter"/>
              </a:defRPr>
            </a:pPr>
            <a:r>
              <a:rPr sz="1425">
                <a:solidFill>
                  <a:srgbClr val="F4F7FB"/>
                </a:solidFill>
                <a:latin typeface="Bitstream Charter"/>
                <a:ea typeface="Bitstream Charter"/>
                <a:cs typeface="Bitstream Charter"/>
              </a:rPr>
              <a:t>Current AI-assisted review habits are not yet demonstrated.</a:t>
            </a:r>
          </a:p>
        </p:txBody>
      </p:sp>
      <p:sp>
        <p:nvSpPr>
          <p:cNvPr id="8" name="s5-decision">
            <a:extLst xmlns:a="http://schemas.openxmlformats.org/drawingml/2006/main">
              <a:ext uri="{FF2B5EF4-FFF2-40B4-BE49-F238E27FC236}">
                <a16:creationId xmlns:a16="http://schemas.microsoft.com/office/drawing/2014/main" id="{A6960CB5-E2EA-4B93-8E60-20BEC30F4137}"/>
              </a:ext>
            </a:extLst>
          </p:cNvPr>
          <p:cNvSpPr>
            <a:spLocks xmlns:a="http://schemas.openxmlformats.org/drawingml/2006/main" noGrp="1"/>
          </p:cNvSpPr>
          <p:nvPr/>
        </p:nvSpPr>
        <p:spPr>
          <a:xfrm xmlns:a="http://schemas.openxmlformats.org/drawingml/2006/main">
            <a:off x="8458200" y="1809750"/>
            <a:ext cx="3143250" cy="3429000"/>
          </a:xfrm>
          <a:prstGeom xmlns:a="http://schemas.openxmlformats.org/drawingml/2006/main" prst="roundRect">
            <a:avLst>
              <a:gd name="adj" fmla="val 3636"/>
            </a:avLst>
          </a:prstGeom>
          <a:solidFill xmlns:a="http://schemas.openxmlformats.org/drawingml/2006/main">
            <a:srgbClr val="DDF8FC"/>
          </a:solidFill>
          <a:ln xmlns:a="http://schemas.openxmlformats.org/drawingml/2006/main" w="9525">
            <a:solidFill>
              <a:srgbClr val="46D3E6"/>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t">
            <a:normAutofit fontScale="100000"/>
          </a:bodyPr>
          <a:lstStyle xmlns:a="http://schemas.openxmlformats.org/drawingml/2006/main"/>
          <a:p xmlns:a="http://schemas.openxmlformats.org/drawingml/2006/main">
            <a:pPr algn="l">
              <a:defRPr sz="1425">
                <a:solidFill>
                  <a:srgbClr val="14213D"/>
                </a:solidFill>
                <a:latin typeface="Bitstream Charter"/>
                <a:ea typeface="Bitstream Charter"/>
                <a:cs typeface="Bitstream Charter"/>
              </a:defRPr>
            </a:pPr>
            <a:r>
              <a:rPr sz="1425" b="1">
                <a:solidFill>
                  <a:srgbClr val="14213D"/>
                </a:solidFill>
                <a:latin typeface="Bitstream Charter"/>
                <a:ea typeface="Bitstream Charter"/>
                <a:cs typeface="Bitstream Charter"/>
              </a:rPr>
              <a:t>BOUNDED DECISION</a:t>
            </a:r>
          </a:p>
          <a:p xmlns:a="http://schemas.openxmlformats.org/drawingml/2006/main">
            <a:pPr algn="l">
              <a:defRPr sz="1425">
                <a:solidFill>
                  <a:srgbClr val="14213D"/>
                </a:solidFill>
                <a:latin typeface="Bitstream Charter"/>
                <a:ea typeface="Bitstream Charter"/>
                <a:cs typeface="Bitstream Charter"/>
              </a:defRPr>
            </a:pPr>
            <a:r>
              <a:rPr sz="1425" b="1">
                <a:solidFill>
                  <a:srgbClr val="14213D"/>
                </a:solidFill>
                <a:latin typeface="Bitstream Charter"/>
                <a:ea typeface="Bitstream Charter"/>
                <a:cs typeface="Bitstream Charter"/>
              </a:rPr>
              <a:t>Preliminary fit: reuse supported evidence and keep fresh checks for current gaps.</a:t>
            </a:r>
          </a:p>
          <a:p xmlns:a="http://schemas.openxmlformats.org/drawingml/2006/main">
            <a:pPr algn="l">
              <a:defRPr sz="1425">
                <a:solidFill>
                  <a:srgbClr val="14213D"/>
                </a:solidFill>
                <a:latin typeface="Bitstream Charter"/>
                <a:ea typeface="Bitstream Charter"/>
                <a:cs typeface="Bitstream Charter"/>
              </a:defRPr>
            </a:pPr>
            <a:r>
              <a:rPr sz="1425" b="1">
                <a:solidFill>
                  <a:srgbClr val="14213D"/>
                </a:solidFill>
                <a:latin typeface="Bitstream Charter"/>
                <a:ea typeface="Bitstream Charter"/>
                <a:cs typeface="Bitstream Charter"/>
              </a:rPr>
              <a:t>BOUNDARY</a:t>
            </a:r>
          </a:p>
          <a:p xmlns:a="http://schemas.openxmlformats.org/drawingml/2006/main">
            <a:pPr algn="l">
              <a:defRPr sz="1425">
                <a:solidFill>
                  <a:srgbClr val="14213D"/>
                </a:solidFill>
                <a:latin typeface="Bitstream Charter"/>
                <a:ea typeface="Bitstream Charter"/>
                <a:cs typeface="Bitstream Charter"/>
              </a:defRPr>
            </a:pPr>
            <a:r>
              <a:rPr sz="1425">
                <a:solidFill>
                  <a:srgbClr val="14213D"/>
                </a:solidFill>
                <a:latin typeface="Bitstream Charter"/>
                <a:ea typeface="Bitstream Charter"/>
                <a:cs typeface="Bitstream Charter"/>
              </a:rPr>
              <a:t>The card does not choose a definitive Foundation, Repair, or Fast Path route.</a:t>
            </a:r>
          </a:p>
        </p:txBody>
      </p:sp>
      <p:cxnSp>
        <p:nvCxnSpPr>
          <p:cNvPr id="20" name=""/>
          <p:cNvCxnSpPr>
            <a:stCxn xmlns:a="http://schemas.openxmlformats.org/drawingml/2006/main" id="6" idx="3"/>
            <a:endCxn xmlns:a="http://schemas.openxmlformats.org/drawingml/2006/main" id="7" idx="1"/>
          </p:cNvCxnSpPr>
          <p:nvPr/>
        </p:nvCxnSpPr>
        <p:spPr>
          <a:xfrm xmlns:a="http://schemas.openxmlformats.org/drawingml/2006/main">
            <a:off x="3733800" y="3524250"/>
            <a:ext cx="790575" cy="0"/>
          </a:xfrm>
          <a:prstGeom xmlns:a="http://schemas.openxmlformats.org/drawingml/2006/main" prst="straightConnector1">
            <a:avLst/>
          </a:prstGeom>
          <a:ln xmlns:a="http://schemas.openxmlformats.org/drawingml/2006/main" w="28575">
            <a:solidFill>
              <a:srgbClr val="46D3E6"/>
            </a:solidFill>
            <a:prstDash val="solid"/>
            <a:tailEnd type="triangle" w="sm" len="sm"/>
          </a:ln>
        </p:spPr>
      </p:cxnSp>
      <p:cxnSp>
        <p:nvCxnSpPr>
          <p:cNvPr id="21" name=""/>
          <p:cNvCxnSpPr>
            <a:stCxn xmlns:a="http://schemas.openxmlformats.org/drawingml/2006/main" id="7" idx="3"/>
            <a:endCxn xmlns:a="http://schemas.openxmlformats.org/drawingml/2006/main" id="8" idx="1"/>
          </p:cNvCxnSpPr>
          <p:nvPr/>
        </p:nvCxnSpPr>
        <p:spPr>
          <a:xfrm xmlns:a="http://schemas.openxmlformats.org/drawingml/2006/main">
            <a:off x="7667625" y="3524250"/>
            <a:ext cx="790575" cy="0"/>
          </a:xfrm>
          <a:prstGeom xmlns:a="http://schemas.openxmlformats.org/drawingml/2006/main" prst="straightConnector1">
            <a:avLst/>
          </a:prstGeom>
          <a:ln xmlns:a="http://schemas.openxmlformats.org/drawingml/2006/main" w="28575">
            <a:solidFill>
              <a:srgbClr val="46D3E6"/>
            </a:solidFill>
            <a:prstDash val="solid"/>
            <a:tailEnd type="triangle" w="sm" len="sm"/>
          </a:ln>
        </p:spPr>
      </p:cxnSp>
      <p:sp>
        <p:nvSpPr>
          <p:cNvPr id="11" name="s5-evidence-bar">
            <a:extLst xmlns:a="http://schemas.openxmlformats.org/drawingml/2006/main">
              <a:ext uri="{FF2B5EF4-FFF2-40B4-BE49-F238E27FC236}">
                <a16:creationId xmlns:a16="http://schemas.microsoft.com/office/drawing/2014/main" id="{DAD26BD8-1203-432C-B5C9-E1D24620B9BD}"/>
              </a:ext>
            </a:extLst>
          </p:cNvPr>
          <p:cNvSpPr>
            <a:spLocks xmlns:a="http://schemas.openxmlformats.org/drawingml/2006/main" noGrp="1"/>
          </p:cNvSpPr>
          <p:nvPr/>
        </p:nvSpPr>
        <p:spPr>
          <a:xfrm xmlns:a="http://schemas.openxmlformats.org/drawingml/2006/main">
            <a:off x="2190750" y="5562600"/>
            <a:ext cx="7810500" cy="514350"/>
          </a:xfrm>
          <a:prstGeom xmlns:a="http://schemas.openxmlformats.org/drawingml/2006/main" prst="roundRect">
            <a:avLst>
              <a:gd name="adj" fmla="val 50000"/>
            </a:avLst>
          </a:prstGeom>
          <a:solidFill xmlns:a="http://schemas.openxmlformats.org/drawingml/2006/main">
            <a:srgbClr val="192744"/>
          </a:solidFill>
          <a:ln xmlns:a="http://schemas.openxmlformats.org/drawingml/2006/main" w="9525">
            <a:solidFill>
              <a:srgbClr val="F4B860"/>
            </a:solidFill>
            <a:prstDash val="solid"/>
          </a:ln>
        </p:spPr>
        <p:txBody>
          <a:bodyPr xmlns:a="http://schemas.openxmlformats.org/drawingml/2006/main" wrap="square" lIns="38100" tIns="19050" rIns="38100" bIns="19050" anchor="ctr">
            <a:normAutofit fontScale="100000"/>
          </a:bodyPr>
          <a:lstStyle xmlns:a="http://schemas.openxmlformats.org/drawingml/2006/main"/>
          <a:p xmlns:a="http://schemas.openxmlformats.org/drawingml/2006/main">
            <a:pPr algn="ctr">
              <a:defRPr sz="1350" b="1">
                <a:solidFill>
                  <a:srgbClr val="F4B860"/>
                </a:solidFill>
                <a:latin typeface="Bitstream Charter"/>
                <a:ea typeface="Bitstream Charter"/>
                <a:cs typeface="Bitstream Charter"/>
              </a:defRPr>
            </a:pPr>
            <a:r>
              <a:rPr sz="1350" b="1">
                <a:solidFill>
                  <a:srgbClr val="F4B860"/>
                </a:solidFill>
                <a:latin typeface="Bitstream Charter"/>
                <a:ea typeface="Bitstream Charter"/>
                <a:cs typeface="Bitstream Charter"/>
              </a:rPr>
              <a:t>Decision + rationale + claim boundary + update condition</a:t>
            </a:r>
          </a:p>
        </p:txBody>
      </p:sp>
    </p:spTree>
    <p:extLst>
      <p:ext uri="{BB962C8B-B14F-4D97-AF65-F5344CB8AC3E}">
        <p14:creationId xmlns:p14="http://schemas.microsoft.com/office/powerpoint/2010/main" val="1021573246"/>
      </p:ext>
    </p:extLst>
  </p:cSld>
</p:sld>
</file>

<file path=ppt/slides/slide6.xml><?xml version="1.0" encoding="utf-8"?>
<p:sld xmlns:p="http://schemas.openxmlformats.org/presentationml/2006/main">
  <p:cSld>
    <p:bg>
      <p:bgPr>
        <a:solidFill xmlns:a="http://schemas.openxmlformats.org/drawingml/2006/main">
          <a:srgbClr val="0A1020"/>
        </a:solidFill>
      </p:bgPr>
    </p:bg>
    <p:spTree>
      <p:nvGrpSpPr>
        <p:cNvPr id="1" name=""/>
        <p:cNvGrpSpPr/>
        <p:nvPr/>
      </p:nvGrpSpPr>
      <p:grpSpPr>
        <a:xfrm xmlns:a="http://schemas.openxmlformats.org/drawingml/2006/main"/>
      </p:grpSpPr>
      <p:sp>
        <p:nvSpPr>
          <p:cNvPr id="15" name="s6-lesson-pill">
            <a:extLst xmlns:a="http://schemas.openxmlformats.org/drawingml/2006/main">
              <a:ext uri="{FF2B5EF4-FFF2-40B4-BE49-F238E27FC236}">
                <a16:creationId xmlns:a16="http://schemas.microsoft.com/office/drawing/2014/main" id="{65BF17BC-CF59-4E4C-BE5E-CA523E61A413}"/>
              </a:ext>
            </a:extLst>
          </p:cNvPr>
          <p:cNvSpPr>
            <a:spLocks xmlns:a="http://schemas.openxmlformats.org/drawingml/2006/main" noGrp="1"/>
          </p:cNvSpPr>
          <p:nvPr/>
        </p:nvSpPr>
        <p:spPr>
          <a:xfrm xmlns:a="http://schemas.openxmlformats.org/drawingml/2006/main">
            <a:off x="514350" y="266700"/>
            <a:ext cx="2476500" cy="266700"/>
          </a:xfrm>
          <a:prstGeom xmlns:a="http://schemas.openxmlformats.org/drawingml/2006/main" prst="roundRect">
            <a:avLst>
              <a:gd name="adj" fmla="val 50000"/>
            </a:avLst>
          </a:prstGeom>
          <a:solidFill xmlns:a="http://schemas.openxmlformats.org/drawingml/2006/main">
            <a:srgbClr val="46D3E6"/>
          </a:solidFill>
          <a:ln xmlns:a="http://schemas.openxmlformats.org/drawingml/2006/main" w="0">
            <a:noFill/>
            <a:prstDash val="solid"/>
          </a:ln>
        </p:spPr>
        <p:txBody>
          <a:bodyPr xmlns:a="http://schemas.openxmlformats.org/drawingml/2006/main" wrap="square" lIns="95250" tIns="19050" rIns="95250" bIns="19050" anchor="ctr">
            <a:normAutofit fontScale="94042"/>
          </a:bodyPr>
          <a:lstStyle xmlns:a="http://schemas.openxmlformats.org/drawingml/2006/main"/>
          <a:p xmlns:a="http://schemas.openxmlformats.org/drawingml/2006/main">
            <a:pPr algn="ctr">
              <a:defRPr sz="1050" b="1">
                <a:solidFill>
                  <a:srgbClr val="0A1020"/>
                </a:solidFill>
                <a:latin typeface="Bitstream Charter"/>
                <a:ea typeface="Bitstream Charter"/>
                <a:cs typeface="Bitstream Charter"/>
              </a:defRPr>
            </a:pPr>
            <a:r>
              <a:rPr sz="1050" b="1">
                <a:solidFill>
                  <a:srgbClr val="0A1020"/>
                </a:solidFill>
                <a:latin typeface="Bitstream Charter"/>
                <a:ea typeface="Bitstream Charter"/>
                <a:cs typeface="Bitstream Charter"/>
              </a:rPr>
              <a:t>ORI-001  •  ORIENTATION</a:t>
            </a:r>
          </a:p>
        </p:txBody>
      </p:sp>
      <p:sp>
        <p:nvSpPr>
          <p:cNvPr id="2" name="s6-title">
            <a:extLst xmlns:a="http://schemas.openxmlformats.org/drawingml/2006/main">
              <a:ext uri="{FF2B5EF4-FFF2-40B4-BE49-F238E27FC236}">
                <a16:creationId xmlns:a16="http://schemas.microsoft.com/office/drawing/2014/main" id="{0E162D9A-F8B1-4A14-855C-5EC0116305A3}"/>
              </a:ext>
            </a:extLst>
          </p:cNvPr>
          <p:cNvSpPr>
            <a:spLocks xmlns:a="http://schemas.openxmlformats.org/drawingml/2006/main" noGrp="1"/>
          </p:cNvSpPr>
          <p:nvPr/>
        </p:nvSpPr>
        <p:spPr>
          <a:xfrm xmlns:a="http://schemas.openxmlformats.org/drawingml/2006/main">
            <a:off x="514350" y="704850"/>
            <a:ext cx="1066800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ctr">
            <a:normAutofit fontScale="100000"/>
          </a:bodyPr>
          <a:lstStyle xmlns:a="http://schemas.openxmlformats.org/drawingml/2006/main"/>
          <a:p xmlns:a="http://schemas.openxmlformats.org/drawingml/2006/main">
            <a:pPr algn="l">
              <a:defRPr sz="2550" b="1">
                <a:solidFill>
                  <a:srgbClr val="F4F7FB"/>
                </a:solidFill>
                <a:latin typeface="Bitstream Charter"/>
                <a:ea typeface="Bitstream Charter"/>
                <a:cs typeface="Bitstream Charter"/>
              </a:defRPr>
            </a:pPr>
            <a:r>
              <a:rPr sz="2550" b="1">
                <a:solidFill>
                  <a:srgbClr val="F4F7FB"/>
                </a:solidFill>
                <a:latin typeface="Bitstream Charter"/>
                <a:ea typeface="Bitstream Charter"/>
                <a:cs typeface="Bitstream Charter"/>
              </a:rPr>
              <a:t>Plausible shortcuts—and the repair move</a:t>
            </a:r>
          </a:p>
        </p:txBody>
      </p:sp>
      <p:sp>
        <p:nvSpPr>
          <p:cNvPr id="3" name="s6-page">
            <a:extLst xmlns:a="http://schemas.openxmlformats.org/drawingml/2006/main">
              <a:ext uri="{FF2B5EF4-FFF2-40B4-BE49-F238E27FC236}">
                <a16:creationId xmlns:a16="http://schemas.microsoft.com/office/drawing/2014/main" id="{92B00FFA-CA25-4C2C-89A8-38AF63378C27}"/>
              </a:ext>
            </a:extLst>
          </p:cNvPr>
          <p:cNvSpPr>
            <a:spLocks xmlns:a="http://schemas.openxmlformats.org/drawingml/2006/main" noGrp="1"/>
          </p:cNvSpPr>
          <p:nvPr/>
        </p:nvSpPr>
        <p:spPr>
          <a:xfrm xmlns:a="http://schemas.openxmlformats.org/drawingml/2006/main">
            <a:off x="10953750" y="285750"/>
            <a:ext cx="7239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r">
              <a:defRPr sz="975" b="1">
                <a:solidFill>
                  <a:srgbClr val="A9B6CB"/>
                </a:solidFill>
                <a:latin typeface="Bitstream Charter"/>
                <a:ea typeface="Bitstream Charter"/>
                <a:cs typeface="Bitstream Charter"/>
              </a:defRPr>
            </a:pPr>
            <a:r>
              <a:rPr sz="975" b="1">
                <a:solidFill>
                  <a:srgbClr val="A9B6CB"/>
                </a:solidFill>
                <a:latin typeface="Bitstream Charter"/>
                <a:ea typeface="Bitstream Charter"/>
                <a:cs typeface="Bitstream Charter"/>
              </a:rPr>
              <a:t>06 / 08</a:t>
            </a:r>
          </a:p>
        </p:txBody>
      </p:sp>
      <p:sp>
        <p:nvSpPr>
          <p:cNvPr id="4" name="s6-footer">
            <a:extLst xmlns:a="http://schemas.openxmlformats.org/drawingml/2006/main">
              <a:ext uri="{FF2B5EF4-FFF2-40B4-BE49-F238E27FC236}">
                <a16:creationId xmlns:a16="http://schemas.microsoft.com/office/drawing/2014/main" id="{B6D13E85-5BAB-40F6-8D56-8BF6D75AD158}"/>
              </a:ext>
            </a:extLst>
          </p:cNvPr>
          <p:cNvSpPr>
            <a:spLocks xmlns:a="http://schemas.openxmlformats.org/drawingml/2006/main" noGrp="1"/>
          </p:cNvSpPr>
          <p:nvPr/>
        </p:nvSpPr>
        <p:spPr>
          <a:xfrm xmlns:a="http://schemas.openxmlformats.org/drawingml/2006/main">
            <a:off x="514350" y="6486525"/>
            <a:ext cx="62865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l">
              <a:defRPr sz="900" b="0">
                <a:solidFill>
                  <a:srgbClr val="A9B6CB"/>
                </a:solidFill>
                <a:latin typeface="Bitstream Charter"/>
                <a:ea typeface="Bitstream Charter"/>
                <a:cs typeface="Bitstream Charter"/>
              </a:defRPr>
            </a:pPr>
            <a:r>
              <a:rPr sz="900" b="0">
                <a:solidFill>
                  <a:srgbClr val="A9B6CB"/>
                </a:solidFill>
                <a:latin typeface="Bitstream Charter"/>
                <a:ea typeface="Bitstream Charter"/>
                <a:cs typeface="Bitstream Charter"/>
              </a:rPr>
              <a:t>Derived teaching aid • canonical lesson remains authoritative</a:t>
            </a:r>
          </a:p>
        </p:txBody>
      </p:sp>
      <p:sp>
        <p:nvSpPr>
          <p:cNvPr id="5" name="s6-footer-line">
            <a:extLst xmlns:a="http://schemas.openxmlformats.org/drawingml/2006/main">
              <a:ext uri="{FF2B5EF4-FFF2-40B4-BE49-F238E27FC236}">
                <a16:creationId xmlns:a16="http://schemas.microsoft.com/office/drawing/2014/main" id="{08C660F4-B6F8-4535-8A03-5D2AE10DF868}"/>
              </a:ext>
            </a:extLst>
          </p:cNvPr>
          <p:cNvSpPr>
            <a:spLocks xmlns:a="http://schemas.openxmlformats.org/drawingml/2006/main" noGrp="1"/>
          </p:cNvSpPr>
          <p:nvPr/>
        </p:nvSpPr>
        <p:spPr>
          <a:xfrm xmlns:a="http://schemas.openxmlformats.org/drawingml/2006/main">
            <a:off x="514350" y="6372225"/>
            <a:ext cx="11163300" cy="9525"/>
          </a:xfrm>
          <a:prstGeom xmlns:a="http://schemas.openxmlformats.org/drawingml/2006/main" prst="line">
            <a:avLst/>
          </a:prstGeom>
          <a:noFill xmlns:a="http://schemas.openxmlformats.org/drawingml/2006/main"/>
          <a:ln xmlns:a="http://schemas.openxmlformats.org/drawingml/2006/main" w="9525">
            <a:solidFill>
              <a:srgbClr val="334766"/>
            </a:solidFill>
            <a:prstDash val="solid"/>
          </a:ln>
        </p:spPr>
      </p:sp>
      <p:sp>
        <p:nvSpPr>
          <p:cNvPr id="6" name="s6-shortcut-1">
            <a:extLst xmlns:a="http://schemas.openxmlformats.org/drawingml/2006/main">
              <a:ext uri="{FF2B5EF4-FFF2-40B4-BE49-F238E27FC236}">
                <a16:creationId xmlns:a16="http://schemas.microsoft.com/office/drawing/2014/main" id="{1E9E70D5-AD97-4757-99E5-EC04E599425A}"/>
              </a:ext>
            </a:extLst>
          </p:cNvPr>
          <p:cNvSpPr>
            <a:spLocks xmlns:a="http://schemas.openxmlformats.org/drawingml/2006/main" noGrp="1"/>
          </p:cNvSpPr>
          <p:nvPr/>
        </p:nvSpPr>
        <p:spPr>
          <a:xfrm xmlns:a="http://schemas.openxmlformats.org/drawingml/2006/main">
            <a:off x="590550" y="1657350"/>
            <a:ext cx="4095750" cy="1066800"/>
          </a:xfrm>
          <a:prstGeom xmlns:a="http://schemas.openxmlformats.org/drawingml/2006/main" prst="roundRect">
            <a:avLst>
              <a:gd name="adj" fmla="val 10714"/>
            </a:avLst>
          </a:prstGeom>
          <a:solidFill xmlns:a="http://schemas.openxmlformats.org/drawingml/2006/main">
            <a:srgbClr val="FFE4E4"/>
          </a:solidFill>
          <a:ln xmlns:a="http://schemas.openxmlformats.org/drawingml/2006/main" w="9525">
            <a:solidFill>
              <a:srgbClr val="FF7474"/>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l">
              <a:defRPr sz="1350">
                <a:solidFill>
                  <a:srgbClr val="14213D"/>
                </a:solidFill>
                <a:latin typeface="Bitstream Charter"/>
                <a:ea typeface="Bitstream Charter"/>
                <a:cs typeface="Bitstream Charter"/>
              </a:defRPr>
            </a:pPr>
            <a:r>
              <a:rPr sz="1350" b="1">
                <a:solidFill>
                  <a:srgbClr val="14213D"/>
                </a:solidFill>
                <a:latin typeface="Bitstream Charter"/>
                <a:ea typeface="Bitstream Charter"/>
                <a:cs typeface="Bitstream Charter"/>
              </a:rPr>
              <a:t>SHORTCUT 1</a:t>
            </a:r>
          </a:p>
          <a:p xmlns:a="http://schemas.openxmlformats.org/drawingml/2006/main">
            <a:pPr algn="l">
              <a:defRPr sz="1350">
                <a:solidFill>
                  <a:srgbClr val="14213D"/>
                </a:solidFill>
                <a:latin typeface="Bitstream Charter"/>
                <a:ea typeface="Bitstream Charter"/>
                <a:cs typeface="Bitstream Charter"/>
              </a:defRPr>
            </a:pPr>
            <a:r>
              <a:rPr sz="1350" b="1">
                <a:solidFill>
                  <a:srgbClr val="14213D"/>
                </a:solidFill>
                <a:latin typeface="Bitstream Charter"/>
                <a:ea typeface="Bitstream Charter"/>
                <a:cs typeface="Bitstream Charter"/>
              </a:rPr>
              <a:t>My label already tells me the route.</a:t>
            </a:r>
          </a:p>
        </p:txBody>
      </p:sp>
      <p:sp>
        <p:nvSpPr>
          <p:cNvPr id="7" name="s6-repair-1">
            <a:extLst xmlns:a="http://schemas.openxmlformats.org/drawingml/2006/main">
              <a:ext uri="{FF2B5EF4-FFF2-40B4-BE49-F238E27FC236}">
                <a16:creationId xmlns:a16="http://schemas.microsoft.com/office/drawing/2014/main" id="{36F7B93A-372A-4D97-BC6E-9A3196A819AB}"/>
              </a:ext>
            </a:extLst>
          </p:cNvPr>
          <p:cNvSpPr>
            <a:spLocks xmlns:a="http://schemas.openxmlformats.org/drawingml/2006/main" noGrp="1"/>
          </p:cNvSpPr>
          <p:nvPr/>
        </p:nvSpPr>
        <p:spPr>
          <a:xfrm xmlns:a="http://schemas.openxmlformats.org/drawingml/2006/main">
            <a:off x="6286500" y="1657350"/>
            <a:ext cx="5314950" cy="1066800"/>
          </a:xfrm>
          <a:prstGeom xmlns:a="http://schemas.openxmlformats.org/drawingml/2006/main" prst="roundRect">
            <a:avLst>
              <a:gd name="adj" fmla="val 10714"/>
            </a:avLst>
          </a:prstGeom>
          <a:solidFill xmlns:a="http://schemas.openxmlformats.org/drawingml/2006/main">
            <a:srgbClr val="DFF8EF"/>
          </a:solidFill>
          <a:ln xmlns:a="http://schemas.openxmlformats.org/drawingml/2006/main" w="9525">
            <a:solidFill>
              <a:srgbClr val="4DD3A4"/>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l">
              <a:defRPr sz="1350">
                <a:solidFill>
                  <a:srgbClr val="14213D"/>
                </a:solidFill>
                <a:latin typeface="Bitstream Charter"/>
                <a:ea typeface="Bitstream Charter"/>
                <a:cs typeface="Bitstream Charter"/>
              </a:defRPr>
            </a:pPr>
            <a:r>
              <a:rPr sz="1350" b="1">
                <a:solidFill>
                  <a:srgbClr val="14213D"/>
                </a:solidFill>
                <a:latin typeface="Bitstream Charter"/>
                <a:ea typeface="Bitstream Charter"/>
                <a:cs typeface="Bitstream Charter"/>
              </a:rPr>
              <a:t>REPAIR</a:t>
            </a:r>
          </a:p>
          <a:p xmlns:a="http://schemas.openxmlformats.org/drawingml/2006/main">
            <a:pPr algn="l">
              <a:defRPr sz="1350">
                <a:solidFill>
                  <a:srgbClr val="14213D"/>
                </a:solidFill>
                <a:latin typeface="Bitstream Charter"/>
                <a:ea typeface="Bitstream Charter"/>
                <a:cs typeface="Bitstream Charter"/>
              </a:defRPr>
            </a:pPr>
            <a:r>
              <a:rPr sz="1350" b="1">
                <a:solidFill>
                  <a:srgbClr val="14213D"/>
                </a:solidFill>
                <a:latin typeface="Bitstream Charter"/>
                <a:ea typeface="Bitstream Charter"/>
                <a:cs typeface="Bitstream Charter"/>
              </a:rPr>
              <a:t>Remove the label; inspect goal, artifact, and evidence.</a:t>
            </a:r>
          </a:p>
        </p:txBody>
      </p:sp>
      <p:cxnSp>
        <p:nvCxnSpPr>
          <p:cNvPr id="22" name=""/>
          <p:cNvCxnSpPr>
            <a:stCxn xmlns:a="http://schemas.openxmlformats.org/drawingml/2006/main" id="6" idx="3"/>
            <a:endCxn xmlns:a="http://schemas.openxmlformats.org/drawingml/2006/main" id="7" idx="1"/>
          </p:cNvCxnSpPr>
          <p:nvPr/>
        </p:nvCxnSpPr>
        <p:spPr>
          <a:xfrm xmlns:a="http://schemas.openxmlformats.org/drawingml/2006/main">
            <a:off x="4686300" y="2190750"/>
            <a:ext cx="1600200" cy="0"/>
          </a:xfrm>
          <a:prstGeom xmlns:a="http://schemas.openxmlformats.org/drawingml/2006/main" prst="straightConnector1">
            <a:avLst/>
          </a:prstGeom>
          <a:ln xmlns:a="http://schemas.openxmlformats.org/drawingml/2006/main" w="28575">
            <a:solidFill>
              <a:srgbClr val="A9B6CB"/>
            </a:solidFill>
            <a:prstDash val="solid"/>
            <a:tailEnd type="triangle" w="sm" len="sm"/>
          </a:ln>
        </p:spPr>
      </p:cxnSp>
      <p:sp>
        <p:nvSpPr>
          <p:cNvPr id="9" name="s6-shortcut-2">
            <a:extLst xmlns:a="http://schemas.openxmlformats.org/drawingml/2006/main">
              <a:ext uri="{FF2B5EF4-FFF2-40B4-BE49-F238E27FC236}">
                <a16:creationId xmlns:a16="http://schemas.microsoft.com/office/drawing/2014/main" id="{F1E29DDE-79AC-4861-AB10-8FC760656600}"/>
              </a:ext>
            </a:extLst>
          </p:cNvPr>
          <p:cNvSpPr>
            <a:spLocks xmlns:a="http://schemas.openxmlformats.org/drawingml/2006/main" noGrp="1"/>
          </p:cNvSpPr>
          <p:nvPr/>
        </p:nvSpPr>
        <p:spPr>
          <a:xfrm xmlns:a="http://schemas.openxmlformats.org/drawingml/2006/main">
            <a:off x="590550" y="3133725"/>
            <a:ext cx="4095750" cy="1066800"/>
          </a:xfrm>
          <a:prstGeom xmlns:a="http://schemas.openxmlformats.org/drawingml/2006/main" prst="roundRect">
            <a:avLst>
              <a:gd name="adj" fmla="val 10714"/>
            </a:avLst>
          </a:prstGeom>
          <a:solidFill xmlns:a="http://schemas.openxmlformats.org/drawingml/2006/main">
            <a:srgbClr val="FFE4E4"/>
          </a:solidFill>
          <a:ln xmlns:a="http://schemas.openxmlformats.org/drawingml/2006/main" w="9525">
            <a:solidFill>
              <a:srgbClr val="FF7474"/>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l">
              <a:defRPr sz="1350">
                <a:solidFill>
                  <a:srgbClr val="14213D"/>
                </a:solidFill>
                <a:latin typeface="Bitstream Charter"/>
                <a:ea typeface="Bitstream Charter"/>
                <a:cs typeface="Bitstream Charter"/>
              </a:defRPr>
            </a:pPr>
            <a:r>
              <a:rPr sz="1350" b="1">
                <a:solidFill>
                  <a:srgbClr val="14213D"/>
                </a:solidFill>
                <a:latin typeface="Bitstream Charter"/>
                <a:ea typeface="Bitstream Charter"/>
                <a:cs typeface="Bitstream Charter"/>
              </a:rPr>
              <a:t>SHORTCUT 2</a:t>
            </a:r>
          </a:p>
          <a:p xmlns:a="http://schemas.openxmlformats.org/drawingml/2006/main">
            <a:pPr algn="l">
              <a:defRPr sz="1350">
                <a:solidFill>
                  <a:srgbClr val="14213D"/>
                </a:solidFill>
                <a:latin typeface="Bitstream Charter"/>
                <a:ea typeface="Bitstream Charter"/>
                <a:cs typeface="Bitstream Charter"/>
              </a:defRPr>
            </a:pPr>
            <a:r>
              <a:rPr sz="1350" b="1">
                <a:solidFill>
                  <a:srgbClr val="14213D"/>
                </a:solidFill>
                <a:latin typeface="Bitstream Charter"/>
                <a:ea typeface="Bitstream Charter"/>
                <a:cs typeface="Bitstream Charter"/>
              </a:rPr>
              <a:t>I use AI often, so readiness is proven.</a:t>
            </a:r>
          </a:p>
        </p:txBody>
      </p:sp>
      <p:sp>
        <p:nvSpPr>
          <p:cNvPr id="10" name="s6-repair-2">
            <a:extLst xmlns:a="http://schemas.openxmlformats.org/drawingml/2006/main">
              <a:ext uri="{FF2B5EF4-FFF2-40B4-BE49-F238E27FC236}">
                <a16:creationId xmlns:a16="http://schemas.microsoft.com/office/drawing/2014/main" id="{8F64EBD8-F559-4C69-8A45-2AC730FB66A9}"/>
              </a:ext>
            </a:extLst>
          </p:cNvPr>
          <p:cNvSpPr>
            <a:spLocks xmlns:a="http://schemas.openxmlformats.org/drawingml/2006/main" noGrp="1"/>
          </p:cNvSpPr>
          <p:nvPr/>
        </p:nvSpPr>
        <p:spPr>
          <a:xfrm xmlns:a="http://schemas.openxmlformats.org/drawingml/2006/main">
            <a:off x="6286500" y="3133725"/>
            <a:ext cx="5314950" cy="1066800"/>
          </a:xfrm>
          <a:prstGeom xmlns:a="http://schemas.openxmlformats.org/drawingml/2006/main" prst="roundRect">
            <a:avLst>
              <a:gd name="adj" fmla="val 10714"/>
            </a:avLst>
          </a:prstGeom>
          <a:solidFill xmlns:a="http://schemas.openxmlformats.org/drawingml/2006/main">
            <a:srgbClr val="DFF8EF"/>
          </a:solidFill>
          <a:ln xmlns:a="http://schemas.openxmlformats.org/drawingml/2006/main" w="9525">
            <a:solidFill>
              <a:srgbClr val="4DD3A4"/>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l">
              <a:defRPr sz="1350">
                <a:solidFill>
                  <a:srgbClr val="14213D"/>
                </a:solidFill>
                <a:latin typeface="Bitstream Charter"/>
                <a:ea typeface="Bitstream Charter"/>
                <a:cs typeface="Bitstream Charter"/>
              </a:defRPr>
            </a:pPr>
            <a:r>
              <a:rPr sz="1350" b="1">
                <a:solidFill>
                  <a:srgbClr val="14213D"/>
                </a:solidFill>
                <a:latin typeface="Bitstream Charter"/>
                <a:ea typeface="Bitstream Charter"/>
                <a:cs typeface="Bitstream Charter"/>
              </a:rPr>
              <a:t>REPAIR</a:t>
            </a:r>
          </a:p>
          <a:p xmlns:a="http://schemas.openxmlformats.org/drawingml/2006/main">
            <a:pPr algn="l">
              <a:defRPr sz="1350">
                <a:solidFill>
                  <a:srgbClr val="14213D"/>
                </a:solidFill>
                <a:latin typeface="Bitstream Charter"/>
                <a:ea typeface="Bitstream Charter"/>
                <a:cs typeface="Bitstream Charter"/>
              </a:defRPr>
            </a:pPr>
            <a:r>
              <a:rPr sz="1350" b="1">
                <a:solidFill>
                  <a:srgbClr val="14213D"/>
                </a:solidFill>
                <a:latin typeface="Bitstream Charter"/>
                <a:ea typeface="Bitstream Charter"/>
                <a:cs typeface="Bitstream Charter"/>
              </a:rPr>
              <a:t>Ask what can be verified and defended independently.</a:t>
            </a:r>
          </a:p>
        </p:txBody>
      </p:sp>
      <p:cxnSp>
        <p:nvCxnSpPr>
          <p:cNvPr id="25" name=""/>
          <p:cNvCxnSpPr>
            <a:stCxn xmlns:a="http://schemas.openxmlformats.org/drawingml/2006/main" id="9" idx="3"/>
            <a:endCxn xmlns:a="http://schemas.openxmlformats.org/drawingml/2006/main" id="10" idx="1"/>
          </p:cNvCxnSpPr>
          <p:nvPr/>
        </p:nvCxnSpPr>
        <p:spPr>
          <a:xfrm xmlns:a="http://schemas.openxmlformats.org/drawingml/2006/main">
            <a:off x="4686300" y="3667125"/>
            <a:ext cx="1600200" cy="0"/>
          </a:xfrm>
          <a:prstGeom xmlns:a="http://schemas.openxmlformats.org/drawingml/2006/main" prst="straightConnector1">
            <a:avLst/>
          </a:prstGeom>
          <a:ln xmlns:a="http://schemas.openxmlformats.org/drawingml/2006/main" w="28575">
            <a:solidFill>
              <a:srgbClr val="A9B6CB"/>
            </a:solidFill>
            <a:prstDash val="solid"/>
            <a:tailEnd type="triangle" w="sm" len="sm"/>
          </a:ln>
        </p:spPr>
      </p:cxnSp>
      <p:sp>
        <p:nvSpPr>
          <p:cNvPr id="12" name="s6-shortcut-3">
            <a:extLst xmlns:a="http://schemas.openxmlformats.org/drawingml/2006/main">
              <a:ext uri="{FF2B5EF4-FFF2-40B4-BE49-F238E27FC236}">
                <a16:creationId xmlns:a16="http://schemas.microsoft.com/office/drawing/2014/main" id="{9968A884-69B5-4628-8C1C-EA81A895FDAC}"/>
              </a:ext>
            </a:extLst>
          </p:cNvPr>
          <p:cNvSpPr>
            <a:spLocks xmlns:a="http://schemas.openxmlformats.org/drawingml/2006/main" noGrp="1"/>
          </p:cNvSpPr>
          <p:nvPr/>
        </p:nvSpPr>
        <p:spPr>
          <a:xfrm xmlns:a="http://schemas.openxmlformats.org/drawingml/2006/main">
            <a:off x="590550" y="4610100"/>
            <a:ext cx="4095750" cy="1066800"/>
          </a:xfrm>
          <a:prstGeom xmlns:a="http://schemas.openxmlformats.org/drawingml/2006/main" prst="roundRect">
            <a:avLst>
              <a:gd name="adj" fmla="val 10714"/>
            </a:avLst>
          </a:prstGeom>
          <a:solidFill xmlns:a="http://schemas.openxmlformats.org/drawingml/2006/main">
            <a:srgbClr val="FFE4E4"/>
          </a:solidFill>
          <a:ln xmlns:a="http://schemas.openxmlformats.org/drawingml/2006/main" w="9525">
            <a:solidFill>
              <a:srgbClr val="FF7474"/>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l">
              <a:defRPr sz="1350">
                <a:solidFill>
                  <a:srgbClr val="14213D"/>
                </a:solidFill>
                <a:latin typeface="Bitstream Charter"/>
                <a:ea typeface="Bitstream Charter"/>
                <a:cs typeface="Bitstream Charter"/>
              </a:defRPr>
            </a:pPr>
            <a:r>
              <a:rPr sz="1350" b="1">
                <a:solidFill>
                  <a:srgbClr val="14213D"/>
                </a:solidFill>
                <a:latin typeface="Bitstream Charter"/>
                <a:ea typeface="Bitstream Charter"/>
                <a:cs typeface="Bitstream Charter"/>
              </a:rPr>
              <a:t>SHORTCUT 3</a:t>
            </a:r>
          </a:p>
          <a:p xmlns:a="http://schemas.openxmlformats.org/drawingml/2006/main">
            <a:pPr algn="l">
              <a:defRPr sz="1350">
                <a:solidFill>
                  <a:srgbClr val="14213D"/>
                </a:solidFill>
                <a:latin typeface="Bitstream Charter"/>
                <a:ea typeface="Bitstream Charter"/>
                <a:cs typeface="Bitstream Charter"/>
              </a:defRPr>
            </a:pPr>
            <a:r>
              <a:rPr sz="1350" b="1">
                <a:solidFill>
                  <a:srgbClr val="14213D"/>
                </a:solidFill>
                <a:latin typeface="Bitstream Charter"/>
                <a:ea typeface="Bitstream Charter"/>
                <a:cs typeface="Bitstream Charter"/>
              </a:rPr>
              <a:t>A good course should fit everyone.</a:t>
            </a:r>
          </a:p>
        </p:txBody>
      </p:sp>
      <p:sp>
        <p:nvSpPr>
          <p:cNvPr id="13" name="s6-repair-3">
            <a:extLst xmlns:a="http://schemas.openxmlformats.org/drawingml/2006/main">
              <a:ext uri="{FF2B5EF4-FFF2-40B4-BE49-F238E27FC236}">
                <a16:creationId xmlns:a16="http://schemas.microsoft.com/office/drawing/2014/main" id="{106BAEBB-F843-4D76-AC0C-7953A4449D60}"/>
              </a:ext>
            </a:extLst>
          </p:cNvPr>
          <p:cNvSpPr>
            <a:spLocks xmlns:a="http://schemas.openxmlformats.org/drawingml/2006/main" noGrp="1"/>
          </p:cNvSpPr>
          <p:nvPr/>
        </p:nvSpPr>
        <p:spPr>
          <a:xfrm xmlns:a="http://schemas.openxmlformats.org/drawingml/2006/main">
            <a:off x="6286500" y="4610100"/>
            <a:ext cx="5314950" cy="1066800"/>
          </a:xfrm>
          <a:prstGeom xmlns:a="http://schemas.openxmlformats.org/drawingml/2006/main" prst="roundRect">
            <a:avLst>
              <a:gd name="adj" fmla="val 10714"/>
            </a:avLst>
          </a:prstGeom>
          <a:solidFill xmlns:a="http://schemas.openxmlformats.org/drawingml/2006/main">
            <a:srgbClr val="DFF8EF"/>
          </a:solidFill>
          <a:ln xmlns:a="http://schemas.openxmlformats.org/drawingml/2006/main" w="9525">
            <a:solidFill>
              <a:srgbClr val="4DD3A4"/>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l">
              <a:defRPr sz="1350">
                <a:solidFill>
                  <a:srgbClr val="14213D"/>
                </a:solidFill>
                <a:latin typeface="Bitstream Charter"/>
                <a:ea typeface="Bitstream Charter"/>
                <a:cs typeface="Bitstream Charter"/>
              </a:defRPr>
            </a:pPr>
            <a:r>
              <a:rPr sz="1350" b="1">
                <a:solidFill>
                  <a:srgbClr val="14213D"/>
                </a:solidFill>
                <a:latin typeface="Bitstream Charter"/>
                <a:ea typeface="Bitstream Charter"/>
                <a:cs typeface="Bitstream Charter"/>
              </a:rPr>
              <a:t>REPAIR</a:t>
            </a:r>
          </a:p>
          <a:p xmlns:a="http://schemas.openxmlformats.org/drawingml/2006/main">
            <a:pPr algn="l">
              <a:defRPr sz="1350">
                <a:solidFill>
                  <a:srgbClr val="14213D"/>
                </a:solidFill>
                <a:latin typeface="Bitstream Charter"/>
                <a:ea typeface="Bitstream Charter"/>
                <a:cs typeface="Bitstream Charter"/>
              </a:defRPr>
            </a:pPr>
            <a:r>
              <a:rPr sz="1350" b="1">
                <a:solidFill>
                  <a:srgbClr val="14213D"/>
                </a:solidFill>
                <a:latin typeface="Bitstream Charter"/>
                <a:ea typeface="Bitstream Charter"/>
                <a:cs typeface="Bitstream Charter"/>
              </a:rPr>
              <a:t>Allow a legitimate not-fit or not-now decision.</a:t>
            </a:r>
          </a:p>
        </p:txBody>
      </p:sp>
      <p:cxnSp>
        <p:nvCxnSpPr>
          <p:cNvPr id="28" name=""/>
          <p:cNvCxnSpPr>
            <a:stCxn xmlns:a="http://schemas.openxmlformats.org/drawingml/2006/main" id="12" idx="3"/>
            <a:endCxn xmlns:a="http://schemas.openxmlformats.org/drawingml/2006/main" id="13" idx="1"/>
          </p:cNvCxnSpPr>
          <p:nvPr/>
        </p:nvCxnSpPr>
        <p:spPr>
          <a:xfrm xmlns:a="http://schemas.openxmlformats.org/drawingml/2006/main">
            <a:off x="4686300" y="5143500"/>
            <a:ext cx="1600200" cy="0"/>
          </a:xfrm>
          <a:prstGeom xmlns:a="http://schemas.openxmlformats.org/drawingml/2006/main" prst="straightConnector1">
            <a:avLst/>
          </a:prstGeom>
          <a:ln xmlns:a="http://schemas.openxmlformats.org/drawingml/2006/main" w="28575">
            <a:solidFill>
              <a:srgbClr val="A9B6CB"/>
            </a:solidFill>
            <a:prstDash val="solid"/>
            <a:tailEnd type="triangle" w="sm" len="sm"/>
          </a:ln>
        </p:spPr>
      </p:cxnSp>
    </p:spTree>
    <p:extLst>
      <p:ext uri="{BB962C8B-B14F-4D97-AF65-F5344CB8AC3E}">
        <p14:creationId xmlns:p14="http://schemas.microsoft.com/office/powerpoint/2010/main" val="53368680"/>
      </p:ext>
    </p:extLst>
  </p:cSld>
</p:sld>
</file>

<file path=ppt/slides/slide7.xml><?xml version="1.0" encoding="utf-8"?>
<p:sld xmlns:p="http://schemas.openxmlformats.org/presentationml/2006/main">
  <p:cSld>
    <p:bg>
      <p:bgPr>
        <a:solidFill xmlns:a="http://schemas.openxmlformats.org/drawingml/2006/main">
          <a:srgbClr val="0A1020"/>
        </a:solidFill>
      </p:bgPr>
    </p:bg>
    <p:spTree>
      <p:nvGrpSpPr>
        <p:cNvPr id="1" name=""/>
        <p:cNvGrpSpPr/>
        <p:nvPr/>
      </p:nvGrpSpPr>
      <p:grpSpPr>
        <a:xfrm xmlns:a="http://schemas.openxmlformats.org/drawingml/2006/main"/>
      </p:grpSpPr>
      <p:sp>
        <p:nvSpPr>
          <p:cNvPr id="9" name="s7-lesson-pill">
            <a:extLst xmlns:a="http://schemas.openxmlformats.org/drawingml/2006/main">
              <a:ext uri="{FF2B5EF4-FFF2-40B4-BE49-F238E27FC236}">
                <a16:creationId xmlns:a16="http://schemas.microsoft.com/office/drawing/2014/main" id="{7E756EED-6E6B-4E21-88AC-C9D1AA0D3689}"/>
              </a:ext>
            </a:extLst>
          </p:cNvPr>
          <p:cNvSpPr>
            <a:spLocks xmlns:a="http://schemas.openxmlformats.org/drawingml/2006/main" noGrp="1"/>
          </p:cNvSpPr>
          <p:nvPr/>
        </p:nvSpPr>
        <p:spPr>
          <a:xfrm xmlns:a="http://schemas.openxmlformats.org/drawingml/2006/main">
            <a:off x="514350" y="266700"/>
            <a:ext cx="2476500" cy="266700"/>
          </a:xfrm>
          <a:prstGeom xmlns:a="http://schemas.openxmlformats.org/drawingml/2006/main" prst="roundRect">
            <a:avLst>
              <a:gd name="adj" fmla="val 50000"/>
            </a:avLst>
          </a:prstGeom>
          <a:solidFill xmlns:a="http://schemas.openxmlformats.org/drawingml/2006/main">
            <a:srgbClr val="46D3E6"/>
          </a:solidFill>
          <a:ln xmlns:a="http://schemas.openxmlformats.org/drawingml/2006/main" w="0">
            <a:noFill/>
            <a:prstDash val="solid"/>
          </a:ln>
        </p:spPr>
        <p:txBody>
          <a:bodyPr xmlns:a="http://schemas.openxmlformats.org/drawingml/2006/main" wrap="square" lIns="95250" tIns="19050" rIns="95250" bIns="19050" anchor="ctr">
            <a:normAutofit fontScale="94042"/>
          </a:bodyPr>
          <a:lstStyle xmlns:a="http://schemas.openxmlformats.org/drawingml/2006/main"/>
          <a:p xmlns:a="http://schemas.openxmlformats.org/drawingml/2006/main">
            <a:pPr algn="ctr">
              <a:defRPr sz="1050" b="1">
                <a:solidFill>
                  <a:srgbClr val="0A1020"/>
                </a:solidFill>
                <a:latin typeface="Bitstream Charter"/>
                <a:ea typeface="Bitstream Charter"/>
                <a:cs typeface="Bitstream Charter"/>
              </a:defRPr>
            </a:pPr>
            <a:r>
              <a:rPr sz="1050" b="1">
                <a:solidFill>
                  <a:srgbClr val="0A1020"/>
                </a:solidFill>
                <a:latin typeface="Bitstream Charter"/>
                <a:ea typeface="Bitstream Charter"/>
                <a:cs typeface="Bitstream Charter"/>
              </a:rPr>
              <a:t>ORI-001  •  ORIENTATION</a:t>
            </a:r>
          </a:p>
        </p:txBody>
      </p:sp>
      <p:sp>
        <p:nvSpPr>
          <p:cNvPr id="2" name="s7-title">
            <a:extLst xmlns:a="http://schemas.openxmlformats.org/drawingml/2006/main">
              <a:ext uri="{FF2B5EF4-FFF2-40B4-BE49-F238E27FC236}">
                <a16:creationId xmlns:a16="http://schemas.microsoft.com/office/drawing/2014/main" id="{EC2E1880-AF05-4502-B6ED-0A962714A697}"/>
              </a:ext>
            </a:extLst>
          </p:cNvPr>
          <p:cNvSpPr>
            <a:spLocks xmlns:a="http://schemas.openxmlformats.org/drawingml/2006/main" noGrp="1"/>
          </p:cNvSpPr>
          <p:nvPr/>
        </p:nvSpPr>
        <p:spPr>
          <a:xfrm xmlns:a="http://schemas.openxmlformats.org/drawingml/2006/main">
            <a:off x="514350" y="704850"/>
            <a:ext cx="1066800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ctr">
            <a:normAutofit fontScale="100000"/>
          </a:bodyPr>
          <a:lstStyle xmlns:a="http://schemas.openxmlformats.org/drawingml/2006/main"/>
          <a:p xmlns:a="http://schemas.openxmlformats.org/drawingml/2006/main">
            <a:pPr algn="l">
              <a:defRPr sz="2550" b="1">
                <a:solidFill>
                  <a:srgbClr val="F4F7FB"/>
                </a:solidFill>
                <a:latin typeface="Bitstream Charter"/>
                <a:ea typeface="Bitstream Charter"/>
                <a:cs typeface="Bitstream Charter"/>
              </a:defRPr>
            </a:pPr>
            <a:r>
              <a:rPr sz="2550" b="1">
                <a:solidFill>
                  <a:srgbClr val="F4F7FB"/>
                </a:solidFill>
                <a:latin typeface="Bitstream Charter"/>
                <a:ea typeface="Bitstream Charter"/>
                <a:cs typeface="Bitstream Charter"/>
              </a:rPr>
              <a:t>Practice: produce the evidence artifact</a:t>
            </a:r>
          </a:p>
        </p:txBody>
      </p:sp>
      <p:sp>
        <p:nvSpPr>
          <p:cNvPr id="3" name="s7-page">
            <a:extLst xmlns:a="http://schemas.openxmlformats.org/drawingml/2006/main">
              <a:ext uri="{FF2B5EF4-FFF2-40B4-BE49-F238E27FC236}">
                <a16:creationId xmlns:a16="http://schemas.microsoft.com/office/drawing/2014/main" id="{2D028037-6C7C-4547-A34E-3E5923CEDBDF}"/>
              </a:ext>
            </a:extLst>
          </p:cNvPr>
          <p:cNvSpPr>
            <a:spLocks xmlns:a="http://schemas.openxmlformats.org/drawingml/2006/main" noGrp="1"/>
          </p:cNvSpPr>
          <p:nvPr/>
        </p:nvSpPr>
        <p:spPr>
          <a:xfrm xmlns:a="http://schemas.openxmlformats.org/drawingml/2006/main">
            <a:off x="10953750" y="285750"/>
            <a:ext cx="7239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r">
              <a:defRPr sz="975" b="1">
                <a:solidFill>
                  <a:srgbClr val="A9B6CB"/>
                </a:solidFill>
                <a:latin typeface="Bitstream Charter"/>
                <a:ea typeface="Bitstream Charter"/>
                <a:cs typeface="Bitstream Charter"/>
              </a:defRPr>
            </a:pPr>
            <a:r>
              <a:rPr sz="975" b="1">
                <a:solidFill>
                  <a:srgbClr val="A9B6CB"/>
                </a:solidFill>
                <a:latin typeface="Bitstream Charter"/>
                <a:ea typeface="Bitstream Charter"/>
                <a:cs typeface="Bitstream Charter"/>
              </a:rPr>
              <a:t>07 / 08</a:t>
            </a:r>
          </a:p>
        </p:txBody>
      </p:sp>
      <p:sp>
        <p:nvSpPr>
          <p:cNvPr id="4" name="s7-footer">
            <a:extLst xmlns:a="http://schemas.openxmlformats.org/drawingml/2006/main">
              <a:ext uri="{FF2B5EF4-FFF2-40B4-BE49-F238E27FC236}">
                <a16:creationId xmlns:a16="http://schemas.microsoft.com/office/drawing/2014/main" id="{A4A755D1-D75E-4A43-8177-0E9A07D34259}"/>
              </a:ext>
            </a:extLst>
          </p:cNvPr>
          <p:cNvSpPr>
            <a:spLocks xmlns:a="http://schemas.openxmlformats.org/drawingml/2006/main" noGrp="1"/>
          </p:cNvSpPr>
          <p:nvPr/>
        </p:nvSpPr>
        <p:spPr>
          <a:xfrm xmlns:a="http://schemas.openxmlformats.org/drawingml/2006/main">
            <a:off x="514350" y="6486525"/>
            <a:ext cx="62865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l">
              <a:defRPr sz="900" b="0">
                <a:solidFill>
                  <a:srgbClr val="A9B6CB"/>
                </a:solidFill>
                <a:latin typeface="Bitstream Charter"/>
                <a:ea typeface="Bitstream Charter"/>
                <a:cs typeface="Bitstream Charter"/>
              </a:defRPr>
            </a:pPr>
            <a:r>
              <a:rPr sz="900" b="0">
                <a:solidFill>
                  <a:srgbClr val="A9B6CB"/>
                </a:solidFill>
                <a:latin typeface="Bitstream Charter"/>
                <a:ea typeface="Bitstream Charter"/>
                <a:cs typeface="Bitstream Charter"/>
              </a:rPr>
              <a:t>Derived teaching aid • canonical lesson remains authoritative</a:t>
            </a:r>
          </a:p>
        </p:txBody>
      </p:sp>
      <p:sp>
        <p:nvSpPr>
          <p:cNvPr id="5" name="s7-footer-line">
            <a:extLst xmlns:a="http://schemas.openxmlformats.org/drawingml/2006/main">
              <a:ext uri="{FF2B5EF4-FFF2-40B4-BE49-F238E27FC236}">
                <a16:creationId xmlns:a16="http://schemas.microsoft.com/office/drawing/2014/main" id="{83FB1C2D-701E-419B-876A-E5238A8C6D2F}"/>
              </a:ext>
            </a:extLst>
          </p:cNvPr>
          <p:cNvSpPr>
            <a:spLocks xmlns:a="http://schemas.openxmlformats.org/drawingml/2006/main" noGrp="1"/>
          </p:cNvSpPr>
          <p:nvPr/>
        </p:nvSpPr>
        <p:spPr>
          <a:xfrm xmlns:a="http://schemas.openxmlformats.org/drawingml/2006/main">
            <a:off x="514350" y="6372225"/>
            <a:ext cx="11163300" cy="9525"/>
          </a:xfrm>
          <a:prstGeom xmlns:a="http://schemas.openxmlformats.org/drawingml/2006/main" prst="line">
            <a:avLst/>
          </a:prstGeom>
          <a:noFill xmlns:a="http://schemas.openxmlformats.org/drawingml/2006/main"/>
          <a:ln xmlns:a="http://schemas.openxmlformats.org/drawingml/2006/main" w="9525">
            <a:solidFill>
              <a:srgbClr val="334766"/>
            </a:solidFill>
            <a:prstDash val="solid"/>
          </a:ln>
        </p:spPr>
      </p:sp>
      <p:sp>
        <p:nvSpPr>
          <p:cNvPr id="6" name="s7-prompt">
            <a:extLst xmlns:a="http://schemas.openxmlformats.org/drawingml/2006/main">
              <a:ext uri="{FF2B5EF4-FFF2-40B4-BE49-F238E27FC236}">
                <a16:creationId xmlns:a16="http://schemas.microsoft.com/office/drawing/2014/main" id="{4A042479-8F97-4C83-BCAE-5D2F33FE491F}"/>
              </a:ext>
            </a:extLst>
          </p:cNvPr>
          <p:cNvSpPr>
            <a:spLocks xmlns:a="http://schemas.openxmlformats.org/drawingml/2006/main" noGrp="1"/>
          </p:cNvSpPr>
          <p:nvPr/>
        </p:nvSpPr>
        <p:spPr>
          <a:xfrm xmlns:a="http://schemas.openxmlformats.org/drawingml/2006/main">
            <a:off x="590550" y="1695450"/>
            <a:ext cx="4572000" cy="3619500"/>
          </a:xfrm>
          <a:prstGeom xmlns:a="http://schemas.openxmlformats.org/drawingml/2006/main" prst="roundRect">
            <a:avLst>
              <a:gd name="adj" fmla="val 3158"/>
            </a:avLst>
          </a:prstGeom>
          <a:solidFill xmlns:a="http://schemas.openxmlformats.org/drawingml/2006/main">
            <a:srgbClr val="121C32"/>
          </a:solidFill>
          <a:ln xmlns:a="http://schemas.openxmlformats.org/drawingml/2006/main" w="9525">
            <a:solidFill>
              <a:srgbClr val="46D3E6"/>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t">
            <a:normAutofit fontScale="100000"/>
          </a:bodyPr>
          <a:lstStyle xmlns:a="http://schemas.openxmlformats.org/drawingml/2006/main"/>
          <a:p xmlns:a="http://schemas.openxmlformats.org/drawingml/2006/main">
            <a:pPr algn="l">
              <a:defRPr sz="1575">
                <a:solidFill>
                  <a:srgbClr val="F4F7FB"/>
                </a:solidFill>
                <a:latin typeface="Bitstream Charter"/>
                <a:ea typeface="Bitstream Charter"/>
                <a:cs typeface="Bitstream Charter"/>
              </a:defRPr>
            </a:pPr>
            <a:r>
              <a:rPr sz="1575" b="1">
                <a:solidFill>
                  <a:srgbClr val="F4F7FB"/>
                </a:solidFill>
                <a:latin typeface="Bitstream Charter"/>
                <a:ea typeface="Bitstream Charter"/>
                <a:cs typeface="Bitstream Charter"/>
              </a:rPr>
              <a:t>YOUR TASK</a:t>
            </a:r>
          </a:p>
          <a:p xmlns:a="http://schemas.openxmlformats.org/drawingml/2006/main">
            <a:pPr algn="l">
              <a:defRPr sz="1575">
                <a:solidFill>
                  <a:srgbClr val="F4F7FB"/>
                </a:solidFill>
                <a:latin typeface="Bitstream Charter"/>
                <a:ea typeface="Bitstream Charter"/>
                <a:cs typeface="Bitstream Charter"/>
              </a:defRPr>
            </a:pPr>
            <a:r>
              <a:rPr sz="1575" b="1">
                <a:solidFill>
                  <a:srgbClr val="F4F7FB"/>
                </a:solidFill>
                <a:latin typeface="Bitstream Charter"/>
                <a:ea typeface="Bitstream Charter"/>
                <a:cs typeface="Bitstream Charter"/>
              </a:rPr>
              <a:t>Complete a Path Fit Decision Card for your current learning goal.</a:t>
            </a:r>
          </a:p>
          <a:p xmlns:a="http://schemas.openxmlformats.org/drawingml/2006/main">
            <a:pPr algn="l">
              <a:defRPr sz="1575">
                <a:solidFill>
                  <a:srgbClr val="F4F7FB"/>
                </a:solidFill>
                <a:latin typeface="Bitstream Charter"/>
                <a:ea typeface="Bitstream Charter"/>
                <a:cs typeface="Bitstream Charter"/>
              </a:defRPr>
            </a:pPr>
            <a:r>
              <a:rPr sz="1575" b="1">
                <a:solidFill>
                  <a:srgbClr val="F4F7FB"/>
                </a:solidFill>
                <a:latin typeface="Bitstream Charter"/>
                <a:ea typeface="Bitstream Charter"/>
                <a:cs typeface="Bitstream Charter"/>
              </a:rPr>
              <a:t>Artifact</a:t>
            </a:r>
          </a:p>
          <a:p xmlns:a="http://schemas.openxmlformats.org/drawingml/2006/main">
            <a:pPr algn="l">
              <a:defRPr sz="1575">
                <a:solidFill>
                  <a:srgbClr val="F4F7FB"/>
                </a:solidFill>
                <a:latin typeface="Bitstream Charter"/>
                <a:ea typeface="Bitstream Charter"/>
                <a:cs typeface="Bitstream Charter"/>
              </a:defRPr>
            </a:pPr>
            <a:r>
              <a:rPr sz="1575" b="1">
                <a:solidFill>
                  <a:srgbClr val="F4F7FB"/>
                </a:solidFill>
                <a:latin typeface="Bitstream Charter"/>
                <a:ea typeface="Bitstream Charter"/>
                <a:cs typeface="Bitstream Charter"/>
              </a:rPr>
              <a:t>Path Fit Decision Card</a:t>
            </a:r>
          </a:p>
        </p:txBody>
      </p:sp>
      <p:sp>
        <p:nvSpPr>
          <p:cNvPr id="7" name="s7-fields">
            <a:extLst xmlns:a="http://schemas.openxmlformats.org/drawingml/2006/main">
              <a:ext uri="{FF2B5EF4-FFF2-40B4-BE49-F238E27FC236}">
                <a16:creationId xmlns:a16="http://schemas.microsoft.com/office/drawing/2014/main" id="{A69AA2EE-CD5C-4F79-8273-C488A6DEE3CE}"/>
              </a:ext>
            </a:extLst>
          </p:cNvPr>
          <p:cNvSpPr>
            <a:spLocks xmlns:a="http://schemas.openxmlformats.org/drawingml/2006/main" noGrp="1"/>
          </p:cNvSpPr>
          <p:nvPr/>
        </p:nvSpPr>
        <p:spPr>
          <a:xfrm xmlns:a="http://schemas.openxmlformats.org/drawingml/2006/main">
            <a:off x="5695950" y="1695450"/>
            <a:ext cx="5905500" cy="3619500"/>
          </a:xfrm>
          <a:prstGeom xmlns:a="http://schemas.openxmlformats.org/drawingml/2006/main" prst="roundRect">
            <a:avLst>
              <a:gd name="adj" fmla="val 3158"/>
            </a:avLst>
          </a:prstGeom>
          <a:solidFill xmlns:a="http://schemas.openxmlformats.org/drawingml/2006/main">
            <a:srgbClr val="FFFFFF"/>
          </a:solidFill>
          <a:ln xmlns:a="http://schemas.openxmlformats.org/drawingml/2006/main" w="9525">
            <a:solidFill>
              <a:srgbClr val="334766"/>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t">
            <a:normAutofit fontScale="100000"/>
          </a:bodyPr>
          <a:lstStyle xmlns:a="http://schemas.openxmlformats.org/drawingml/2006/main"/>
          <a:p xmlns:a="http://schemas.openxmlformats.org/drawingml/2006/main">
            <a:pPr algn="l">
              <a:defRPr sz="1575">
                <a:solidFill>
                  <a:srgbClr val="14213D"/>
                </a:solidFill>
                <a:latin typeface="Bitstream Charter"/>
                <a:ea typeface="Bitstream Charter"/>
                <a:cs typeface="Bitstream Charter"/>
              </a:defRPr>
            </a:pPr>
            <a:r>
              <a:rPr sz="1575" b="1">
                <a:solidFill>
                  <a:srgbClr val="14213D"/>
                </a:solidFill>
                <a:latin typeface="Bitstream Charter"/>
                <a:ea typeface="Bitstream Charter"/>
                <a:cs typeface="Bitstream Charter"/>
              </a:rPr>
              <a:t>CAPTURE THESE FIELDS</a:t>
            </a:r>
          </a:p>
          <a:p xmlns:a="http://schemas.openxmlformats.org/drawingml/2006/main">
            <a:pPr marL="266700" indent="-139700" algn="l">
              <a:spcAft>
                <a:spcPts val="550"/>
              </a:spcAft>
              <a:buChar char="•"/>
              <a:defRPr sz="1575">
                <a:solidFill>
                  <a:srgbClr val="14213D"/>
                </a:solidFill>
                <a:latin typeface="Bitstream Charter"/>
                <a:ea typeface="Bitstream Charter"/>
                <a:cs typeface="Bitstream Charter"/>
              </a:defRPr>
            </a:pPr>
            <a:r>
              <a:rPr sz="1575">
                <a:solidFill>
                  <a:srgbClr val="14213D"/>
                </a:solidFill>
                <a:latin typeface="Bitstream Charter"/>
                <a:ea typeface="Bitstream Charter"/>
                <a:cs typeface="Bitstream Charter"/>
              </a:rPr>
              <a:t>Goal and actual problem</a:t>
            </a:r>
          </a:p>
          <a:p xmlns:a="http://schemas.openxmlformats.org/drawingml/2006/main">
            <a:pPr marL="266700" indent="-139700" algn="l">
              <a:spcAft>
                <a:spcPts val="550"/>
              </a:spcAft>
              <a:buChar char="•"/>
              <a:defRPr sz="1575">
                <a:solidFill>
                  <a:srgbClr val="14213D"/>
                </a:solidFill>
                <a:latin typeface="Bitstream Charter"/>
                <a:ea typeface="Bitstream Charter"/>
                <a:cs typeface="Bitstream Charter"/>
              </a:defRPr>
            </a:pPr>
            <a:r>
              <a:rPr sz="1575">
                <a:solidFill>
                  <a:srgbClr val="14213D"/>
                </a:solidFill>
                <a:latin typeface="Bitstream Charter"/>
                <a:ea typeface="Bitstream Charter"/>
                <a:cs typeface="Bitstream Charter"/>
              </a:rPr>
              <a:t>Inspectable artifact</a:t>
            </a:r>
          </a:p>
          <a:p xmlns:a="http://schemas.openxmlformats.org/drawingml/2006/main">
            <a:pPr marL="266700" indent="-139700" algn="l">
              <a:spcAft>
                <a:spcPts val="550"/>
              </a:spcAft>
              <a:buChar char="•"/>
              <a:defRPr sz="1575">
                <a:solidFill>
                  <a:srgbClr val="14213D"/>
                </a:solidFill>
                <a:latin typeface="Bitstream Charter"/>
                <a:ea typeface="Bitstream Charter"/>
                <a:cs typeface="Bitstream Charter"/>
              </a:defRPr>
            </a:pPr>
            <a:r>
              <a:rPr sz="1575">
                <a:solidFill>
                  <a:srgbClr val="14213D"/>
                </a:solidFill>
                <a:latin typeface="Bitstream Charter"/>
                <a:ea typeface="Bitstream Charter"/>
                <a:cs typeface="Bitstream Charter"/>
              </a:rPr>
              <a:t>Evidence you will accept</a:t>
            </a:r>
          </a:p>
          <a:p xmlns:a="http://schemas.openxmlformats.org/drawingml/2006/main">
            <a:pPr marL="266700" indent="-139700" algn="l">
              <a:spcAft>
                <a:spcPts val="550"/>
              </a:spcAft>
              <a:buChar char="•"/>
              <a:defRPr sz="1575">
                <a:solidFill>
                  <a:srgbClr val="14213D"/>
                </a:solidFill>
                <a:latin typeface="Bitstream Charter"/>
                <a:ea typeface="Bitstream Charter"/>
                <a:cs typeface="Bitstream Charter"/>
              </a:defRPr>
            </a:pPr>
            <a:r>
              <a:rPr sz="1575">
                <a:solidFill>
                  <a:srgbClr val="14213D"/>
                </a:solidFill>
                <a:latin typeface="Bitstream Charter"/>
                <a:ea typeface="Bitstream Charter"/>
                <a:cs typeface="Bitstream Charter"/>
              </a:rPr>
              <a:t>Decision, boundary, update condition</a:t>
            </a:r>
          </a:p>
        </p:txBody>
      </p:sp>
      <p:sp>
        <p:nvSpPr>
          <p:cNvPr id="8" name="s7-bar">
            <a:extLst xmlns:a="http://schemas.openxmlformats.org/drawingml/2006/main">
              <a:ext uri="{FF2B5EF4-FFF2-40B4-BE49-F238E27FC236}">
                <a16:creationId xmlns:a16="http://schemas.microsoft.com/office/drawing/2014/main" id="{1B3333D9-0048-48B8-B9BE-B4AFCA8B9DFF}"/>
              </a:ext>
            </a:extLst>
          </p:cNvPr>
          <p:cNvSpPr>
            <a:spLocks xmlns:a="http://schemas.openxmlformats.org/drawingml/2006/main" noGrp="1"/>
          </p:cNvSpPr>
          <p:nvPr/>
        </p:nvSpPr>
        <p:spPr>
          <a:xfrm xmlns:a="http://schemas.openxmlformats.org/drawingml/2006/main">
            <a:off x="1524000" y="5562600"/>
            <a:ext cx="9144000" cy="628650"/>
          </a:xfrm>
          <a:prstGeom xmlns:a="http://schemas.openxmlformats.org/drawingml/2006/main" prst="roundRect">
            <a:avLst>
              <a:gd name="adj" fmla="val 18182"/>
            </a:avLst>
          </a:prstGeom>
          <a:solidFill xmlns:a="http://schemas.openxmlformats.org/drawingml/2006/main">
            <a:srgbClr val="FFF1D8"/>
          </a:solidFill>
          <a:ln xmlns:a="http://schemas.openxmlformats.org/drawingml/2006/main" w="9525">
            <a:solidFill>
              <a:srgbClr val="F4B860"/>
            </a:solidFill>
            <a:prstDash val="solid"/>
          </a:ln>
        </p:spPr>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ctr">
              <a:defRPr sz="1350">
                <a:solidFill>
                  <a:srgbClr val="14213D"/>
                </a:solidFill>
                <a:latin typeface="Bitstream Charter"/>
                <a:ea typeface="Bitstream Charter"/>
                <a:cs typeface="Bitstream Charter"/>
              </a:defRPr>
            </a:pPr>
            <a:r>
              <a:rPr sz="1350" b="1">
                <a:solidFill>
                  <a:srgbClr val="14213D"/>
                </a:solidFill>
                <a:latin typeface="Bitstream Charter"/>
                <a:ea typeface="Bitstream Charter"/>
                <a:cs typeface="Bitstream Charter"/>
              </a:rPr>
              <a:t>Acceptance evidence: Decision + rationale + claim boundary + update condition</a:t>
            </a:r>
          </a:p>
        </p:txBody>
      </p:sp>
    </p:spTree>
    <p:extLst>
      <p:ext uri="{BB962C8B-B14F-4D97-AF65-F5344CB8AC3E}">
        <p14:creationId xmlns:p14="http://schemas.microsoft.com/office/powerpoint/2010/main" val="1987900562"/>
      </p:ext>
    </p:extLst>
  </p:cSld>
</p:sld>
</file>

<file path=ppt/slides/slide8.xml><?xml version="1.0" encoding="utf-8"?>
<p:sld xmlns:p="http://schemas.openxmlformats.org/presentationml/2006/main">
  <p:cSld>
    <p:bg>
      <p:bgPr>
        <a:solidFill xmlns:a="http://schemas.openxmlformats.org/drawingml/2006/main">
          <a:srgbClr val="0A1020"/>
        </a:solidFill>
      </p:bgPr>
    </p:bg>
    <p:spTree>
      <p:nvGrpSpPr>
        <p:cNvPr id="1" name=""/>
        <p:cNvGrpSpPr/>
        <p:nvPr/>
      </p:nvGrpSpPr>
      <p:grpSpPr>
        <a:xfrm xmlns:a="http://schemas.openxmlformats.org/drawingml/2006/main"/>
      </p:grpSpPr>
      <p:sp>
        <p:nvSpPr>
          <p:cNvPr id="11" name="s8-lesson-pill">
            <a:extLst xmlns:a="http://schemas.openxmlformats.org/drawingml/2006/main">
              <a:ext uri="{FF2B5EF4-FFF2-40B4-BE49-F238E27FC236}">
                <a16:creationId xmlns:a16="http://schemas.microsoft.com/office/drawing/2014/main" id="{C2042358-47AC-48B8-B672-4E76AC6DF359}"/>
              </a:ext>
            </a:extLst>
          </p:cNvPr>
          <p:cNvSpPr>
            <a:spLocks xmlns:a="http://schemas.openxmlformats.org/drawingml/2006/main" noGrp="1"/>
          </p:cNvSpPr>
          <p:nvPr/>
        </p:nvSpPr>
        <p:spPr>
          <a:xfrm xmlns:a="http://schemas.openxmlformats.org/drawingml/2006/main">
            <a:off x="514350" y="266700"/>
            <a:ext cx="2476500" cy="266700"/>
          </a:xfrm>
          <a:prstGeom xmlns:a="http://schemas.openxmlformats.org/drawingml/2006/main" prst="roundRect">
            <a:avLst>
              <a:gd name="adj" fmla="val 50000"/>
            </a:avLst>
          </a:prstGeom>
          <a:solidFill xmlns:a="http://schemas.openxmlformats.org/drawingml/2006/main">
            <a:srgbClr val="46D3E6"/>
          </a:solidFill>
          <a:ln xmlns:a="http://schemas.openxmlformats.org/drawingml/2006/main" w="0">
            <a:noFill/>
            <a:prstDash val="solid"/>
          </a:ln>
        </p:spPr>
        <p:txBody>
          <a:bodyPr xmlns:a="http://schemas.openxmlformats.org/drawingml/2006/main" wrap="square" lIns="95250" tIns="19050" rIns="95250" bIns="19050" anchor="ctr">
            <a:normAutofit fontScale="94042"/>
          </a:bodyPr>
          <a:lstStyle xmlns:a="http://schemas.openxmlformats.org/drawingml/2006/main"/>
          <a:p xmlns:a="http://schemas.openxmlformats.org/drawingml/2006/main">
            <a:pPr algn="ctr">
              <a:defRPr sz="1050" b="1">
                <a:solidFill>
                  <a:srgbClr val="0A1020"/>
                </a:solidFill>
                <a:latin typeface="Bitstream Charter"/>
                <a:ea typeface="Bitstream Charter"/>
                <a:cs typeface="Bitstream Charter"/>
              </a:defRPr>
            </a:pPr>
            <a:r>
              <a:rPr sz="1050" b="1">
                <a:solidFill>
                  <a:srgbClr val="0A1020"/>
                </a:solidFill>
                <a:latin typeface="Bitstream Charter"/>
                <a:ea typeface="Bitstream Charter"/>
                <a:cs typeface="Bitstream Charter"/>
              </a:rPr>
              <a:t>ORI-001  •  ORIENTATION</a:t>
            </a:r>
          </a:p>
        </p:txBody>
      </p:sp>
      <p:sp>
        <p:nvSpPr>
          <p:cNvPr id="2" name="s8-title">
            <a:extLst xmlns:a="http://schemas.openxmlformats.org/drawingml/2006/main">
              <a:ext uri="{FF2B5EF4-FFF2-40B4-BE49-F238E27FC236}">
                <a16:creationId xmlns:a16="http://schemas.microsoft.com/office/drawing/2014/main" id="{9F49CD30-5E80-4701-AAD0-759F6203A07D}"/>
              </a:ext>
            </a:extLst>
          </p:cNvPr>
          <p:cNvSpPr>
            <a:spLocks xmlns:a="http://schemas.openxmlformats.org/drawingml/2006/main" noGrp="1"/>
          </p:cNvSpPr>
          <p:nvPr/>
        </p:nvSpPr>
        <p:spPr>
          <a:xfrm xmlns:a="http://schemas.openxmlformats.org/drawingml/2006/main">
            <a:off x="514350" y="704850"/>
            <a:ext cx="1066800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ctr">
            <a:normAutofit fontScale="100000"/>
          </a:bodyPr>
          <a:lstStyle xmlns:a="http://schemas.openxmlformats.org/drawingml/2006/main"/>
          <a:p xmlns:a="http://schemas.openxmlformats.org/drawingml/2006/main">
            <a:pPr algn="l">
              <a:defRPr sz="2550" b="1">
                <a:solidFill>
                  <a:srgbClr val="F4F7FB"/>
                </a:solidFill>
                <a:latin typeface="Bitstream Charter"/>
                <a:ea typeface="Bitstream Charter"/>
                <a:cs typeface="Bitstream Charter"/>
              </a:defRPr>
            </a:pPr>
            <a:r>
              <a:rPr sz="2550" b="1">
                <a:solidFill>
                  <a:srgbClr val="F4F7FB"/>
                </a:solidFill>
                <a:latin typeface="Bitstream Charter"/>
                <a:ea typeface="Bitstream Charter"/>
                <a:cs typeface="Bitstream Charter"/>
              </a:rPr>
              <a:t>Transfer, limits, and next action</a:t>
            </a:r>
          </a:p>
        </p:txBody>
      </p:sp>
      <p:sp>
        <p:nvSpPr>
          <p:cNvPr id="3" name="s8-page">
            <a:extLst xmlns:a="http://schemas.openxmlformats.org/drawingml/2006/main">
              <a:ext uri="{FF2B5EF4-FFF2-40B4-BE49-F238E27FC236}">
                <a16:creationId xmlns:a16="http://schemas.microsoft.com/office/drawing/2014/main" id="{9DE9DB3D-6161-49B0-9AF5-7DE2E207BDA8}"/>
              </a:ext>
            </a:extLst>
          </p:cNvPr>
          <p:cNvSpPr>
            <a:spLocks xmlns:a="http://schemas.openxmlformats.org/drawingml/2006/main" noGrp="1"/>
          </p:cNvSpPr>
          <p:nvPr/>
        </p:nvSpPr>
        <p:spPr>
          <a:xfrm xmlns:a="http://schemas.openxmlformats.org/drawingml/2006/main">
            <a:off x="10953750" y="285750"/>
            <a:ext cx="7239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r">
              <a:defRPr sz="975" b="1">
                <a:solidFill>
                  <a:srgbClr val="A9B6CB"/>
                </a:solidFill>
                <a:latin typeface="Bitstream Charter"/>
                <a:ea typeface="Bitstream Charter"/>
                <a:cs typeface="Bitstream Charter"/>
              </a:defRPr>
            </a:pPr>
            <a:r>
              <a:rPr sz="975" b="1">
                <a:solidFill>
                  <a:srgbClr val="A9B6CB"/>
                </a:solidFill>
                <a:latin typeface="Bitstream Charter"/>
                <a:ea typeface="Bitstream Charter"/>
                <a:cs typeface="Bitstream Charter"/>
              </a:rPr>
              <a:t>08 / 08</a:t>
            </a:r>
          </a:p>
        </p:txBody>
      </p:sp>
      <p:sp>
        <p:nvSpPr>
          <p:cNvPr id="4" name="s8-footer">
            <a:extLst xmlns:a="http://schemas.openxmlformats.org/drawingml/2006/main">
              <a:ext uri="{FF2B5EF4-FFF2-40B4-BE49-F238E27FC236}">
                <a16:creationId xmlns:a16="http://schemas.microsoft.com/office/drawing/2014/main" id="{7DF92E85-3FD2-450B-865D-CD3D7D03B659}"/>
              </a:ext>
            </a:extLst>
          </p:cNvPr>
          <p:cNvSpPr>
            <a:spLocks xmlns:a="http://schemas.openxmlformats.org/drawingml/2006/main" noGrp="1"/>
          </p:cNvSpPr>
          <p:nvPr/>
        </p:nvSpPr>
        <p:spPr>
          <a:xfrm xmlns:a="http://schemas.openxmlformats.org/drawingml/2006/main">
            <a:off x="514350" y="6486525"/>
            <a:ext cx="62865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l">
              <a:defRPr sz="900" b="0">
                <a:solidFill>
                  <a:srgbClr val="A9B6CB"/>
                </a:solidFill>
                <a:latin typeface="Bitstream Charter"/>
                <a:ea typeface="Bitstream Charter"/>
                <a:cs typeface="Bitstream Charter"/>
              </a:defRPr>
            </a:pPr>
            <a:r>
              <a:rPr sz="900" b="0">
                <a:solidFill>
                  <a:srgbClr val="A9B6CB"/>
                </a:solidFill>
                <a:latin typeface="Bitstream Charter"/>
                <a:ea typeface="Bitstream Charter"/>
                <a:cs typeface="Bitstream Charter"/>
              </a:rPr>
              <a:t>Derived teaching aid • canonical lesson remains authoritative</a:t>
            </a:r>
          </a:p>
        </p:txBody>
      </p:sp>
      <p:sp>
        <p:nvSpPr>
          <p:cNvPr id="5" name="s8-footer-line">
            <a:extLst xmlns:a="http://schemas.openxmlformats.org/drawingml/2006/main">
              <a:ext uri="{FF2B5EF4-FFF2-40B4-BE49-F238E27FC236}">
                <a16:creationId xmlns:a16="http://schemas.microsoft.com/office/drawing/2014/main" id="{DCD36DDB-B17F-4884-A615-2710016BFC1D}"/>
              </a:ext>
            </a:extLst>
          </p:cNvPr>
          <p:cNvSpPr>
            <a:spLocks xmlns:a="http://schemas.openxmlformats.org/drawingml/2006/main" noGrp="1"/>
          </p:cNvSpPr>
          <p:nvPr/>
        </p:nvSpPr>
        <p:spPr>
          <a:xfrm xmlns:a="http://schemas.openxmlformats.org/drawingml/2006/main">
            <a:off x="514350" y="6372225"/>
            <a:ext cx="11163300" cy="9525"/>
          </a:xfrm>
          <a:prstGeom xmlns:a="http://schemas.openxmlformats.org/drawingml/2006/main" prst="line">
            <a:avLst/>
          </a:prstGeom>
          <a:noFill xmlns:a="http://schemas.openxmlformats.org/drawingml/2006/main"/>
          <a:ln xmlns:a="http://schemas.openxmlformats.org/drawingml/2006/main" w="9525">
            <a:solidFill>
              <a:srgbClr val="334766"/>
            </a:solidFill>
            <a:prstDash val="solid"/>
          </a:ln>
        </p:spPr>
      </p:sp>
      <p:sp>
        <p:nvSpPr>
          <p:cNvPr id="6" name="s8-transfer">
            <a:extLst xmlns:a="http://schemas.openxmlformats.org/drawingml/2006/main">
              <a:ext uri="{FF2B5EF4-FFF2-40B4-BE49-F238E27FC236}">
                <a16:creationId xmlns:a16="http://schemas.microsoft.com/office/drawing/2014/main" id="{5C8032D7-CD83-471E-87F7-C8B46BAA17A8}"/>
              </a:ext>
            </a:extLst>
          </p:cNvPr>
          <p:cNvSpPr>
            <a:spLocks xmlns:a="http://schemas.openxmlformats.org/drawingml/2006/main" noGrp="1"/>
          </p:cNvSpPr>
          <p:nvPr/>
        </p:nvSpPr>
        <p:spPr>
          <a:xfrm xmlns:a="http://schemas.openxmlformats.org/drawingml/2006/main">
            <a:off x="857250" y="1666875"/>
            <a:ext cx="10477500" cy="1428750"/>
          </a:xfrm>
          <a:prstGeom xmlns:a="http://schemas.openxmlformats.org/drawingml/2006/main" prst="roundRect">
            <a:avLst>
              <a:gd name="adj" fmla="val 8000"/>
            </a:avLst>
          </a:prstGeom>
          <a:solidFill xmlns:a="http://schemas.openxmlformats.org/drawingml/2006/main">
            <a:srgbClr val="192744"/>
          </a:solidFill>
          <a:ln xmlns:a="http://schemas.openxmlformats.org/drawingml/2006/main" w="9525">
            <a:solidFill>
              <a:srgbClr val="46D3E6"/>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ctr">
              <a:defRPr sz="1650">
                <a:solidFill>
                  <a:srgbClr val="F4F7FB"/>
                </a:solidFill>
                <a:latin typeface="Bitstream Charter"/>
                <a:ea typeface="Bitstream Charter"/>
                <a:cs typeface="Bitstream Charter"/>
              </a:defRPr>
            </a:pPr>
            <a:r>
              <a:rPr sz="1650" b="1">
                <a:solidFill>
                  <a:srgbClr val="F4F7FB"/>
                </a:solidFill>
                <a:latin typeface="Bitstream Charter"/>
                <a:ea typeface="Bitstream Charter"/>
                <a:cs typeface="Bitstream Charter"/>
              </a:rPr>
              <a:t>CHANGED-CONTEXT CHALLENGE</a:t>
            </a:r>
          </a:p>
          <a:p xmlns:a="http://schemas.openxmlformats.org/drawingml/2006/main">
            <a:pPr algn="ctr">
              <a:defRPr sz="1650">
                <a:solidFill>
                  <a:srgbClr val="F4F7FB"/>
                </a:solidFill>
                <a:latin typeface="Bitstream Charter"/>
                <a:ea typeface="Bitstream Charter"/>
                <a:cs typeface="Bitstream Charter"/>
              </a:defRPr>
            </a:pPr>
            <a:r>
              <a:rPr sz="1650" b="1">
                <a:solidFill>
                  <a:srgbClr val="F4F7FB"/>
                </a:solidFill>
                <a:latin typeface="Bitstream Charter"/>
                <a:ea typeface="Bitstream Charter"/>
                <a:cs typeface="Bitstream Charter"/>
              </a:rPr>
              <a:t>Evaluate a different technical learning path without using identity labels.</a:t>
            </a:r>
          </a:p>
        </p:txBody>
      </p:sp>
      <p:sp>
        <p:nvSpPr>
          <p:cNvPr id="7" name="s8-q-1">
            <a:extLst xmlns:a="http://schemas.openxmlformats.org/drawingml/2006/main">
              <a:ext uri="{FF2B5EF4-FFF2-40B4-BE49-F238E27FC236}">
                <a16:creationId xmlns:a16="http://schemas.microsoft.com/office/drawing/2014/main" id="{3F3FB066-E715-4558-925E-123722FC379D}"/>
              </a:ext>
            </a:extLst>
          </p:cNvPr>
          <p:cNvSpPr>
            <a:spLocks xmlns:a="http://schemas.openxmlformats.org/drawingml/2006/main" noGrp="1"/>
          </p:cNvSpPr>
          <p:nvPr/>
        </p:nvSpPr>
        <p:spPr>
          <a:xfrm xmlns:a="http://schemas.openxmlformats.org/drawingml/2006/main">
            <a:off x="904875" y="3524250"/>
            <a:ext cx="3333750" cy="781050"/>
          </a:xfrm>
          <a:prstGeom xmlns:a="http://schemas.openxmlformats.org/drawingml/2006/main" prst="roundRect">
            <a:avLst>
              <a:gd name="adj" fmla="val 50000"/>
            </a:avLst>
          </a:prstGeom>
          <a:solidFill xmlns:a="http://schemas.openxmlformats.org/drawingml/2006/main">
            <a:srgbClr val="DDF8FC"/>
          </a:solidFill>
          <a:ln xmlns:a="http://schemas.openxmlformats.org/drawingml/2006/main" w="9525">
            <a:solidFill>
              <a:srgbClr val="46D3E6"/>
            </a:solidFill>
            <a:prstDash val="solid"/>
          </a:ln>
        </p:spPr>
        <p:txBody>
          <a:bodyPr xmlns:a="http://schemas.openxmlformats.org/drawingml/2006/main" wrap="square" lIns="152400" tIns="95250" rIns="152400" bIns="95250" anchor="ctr">
            <a:normAutofit fontScale="100000"/>
          </a:bodyPr>
          <a:lstStyle xmlns:a="http://schemas.openxmlformats.org/drawingml/2006/main"/>
          <a:p xmlns:a="http://schemas.openxmlformats.org/drawingml/2006/main">
            <a:pPr algn="ctr">
              <a:defRPr sz="1350" b="1">
                <a:solidFill>
                  <a:srgbClr val="14213D"/>
                </a:solidFill>
                <a:latin typeface="Bitstream Charter"/>
                <a:ea typeface="Bitstream Charter"/>
                <a:cs typeface="Bitstream Charter"/>
              </a:defRPr>
            </a:pPr>
            <a:r>
              <a:rPr sz="1350" b="1">
                <a:solidFill>
                  <a:srgbClr val="14213D"/>
                </a:solidFill>
                <a:latin typeface="Bitstream Charter"/>
                <a:ea typeface="Bitstream Charter"/>
                <a:cs typeface="Bitstream Charter"/>
              </a:rPr>
              <a:t>What changes?</a:t>
            </a:r>
          </a:p>
        </p:txBody>
      </p:sp>
      <p:sp>
        <p:nvSpPr>
          <p:cNvPr id="8" name="s8-q-2">
            <a:extLst xmlns:a="http://schemas.openxmlformats.org/drawingml/2006/main">
              <a:ext uri="{FF2B5EF4-FFF2-40B4-BE49-F238E27FC236}">
                <a16:creationId xmlns:a16="http://schemas.microsoft.com/office/drawing/2014/main" id="{AFC1C3C9-98D9-4E51-9FDC-3E13DA90F88E}"/>
              </a:ext>
            </a:extLst>
          </p:cNvPr>
          <p:cNvSpPr>
            <a:spLocks xmlns:a="http://schemas.openxmlformats.org/drawingml/2006/main" noGrp="1"/>
          </p:cNvSpPr>
          <p:nvPr/>
        </p:nvSpPr>
        <p:spPr>
          <a:xfrm xmlns:a="http://schemas.openxmlformats.org/drawingml/2006/main">
            <a:off x="4619625" y="3524250"/>
            <a:ext cx="3333750" cy="781050"/>
          </a:xfrm>
          <a:prstGeom xmlns:a="http://schemas.openxmlformats.org/drawingml/2006/main" prst="roundRect">
            <a:avLst>
              <a:gd name="adj" fmla="val 50000"/>
            </a:avLst>
          </a:prstGeom>
          <a:solidFill xmlns:a="http://schemas.openxmlformats.org/drawingml/2006/main">
            <a:srgbClr val="FFF1D8"/>
          </a:solidFill>
          <a:ln xmlns:a="http://schemas.openxmlformats.org/drawingml/2006/main" w="9525">
            <a:solidFill>
              <a:srgbClr val="F4B860"/>
            </a:solidFill>
            <a:prstDash val="solid"/>
          </a:ln>
        </p:spPr>
        <p:txBody>
          <a:bodyPr xmlns:a="http://schemas.openxmlformats.org/drawingml/2006/main" wrap="square" lIns="152400" tIns="95250" rIns="152400" bIns="95250" anchor="ctr">
            <a:normAutofit fontScale="100000"/>
          </a:bodyPr>
          <a:lstStyle xmlns:a="http://schemas.openxmlformats.org/drawingml/2006/main"/>
          <a:p xmlns:a="http://schemas.openxmlformats.org/drawingml/2006/main">
            <a:pPr algn="ctr">
              <a:defRPr sz="1350" b="1">
                <a:solidFill>
                  <a:srgbClr val="14213D"/>
                </a:solidFill>
                <a:latin typeface="Bitstream Charter"/>
                <a:ea typeface="Bitstream Charter"/>
                <a:cs typeface="Bitstream Charter"/>
              </a:defRPr>
            </a:pPr>
            <a:r>
              <a:rPr sz="1350" b="1">
                <a:solidFill>
                  <a:srgbClr val="14213D"/>
                </a:solidFill>
                <a:latin typeface="Bitstream Charter"/>
                <a:ea typeface="Bitstream Charter"/>
                <a:cs typeface="Bitstream Charter"/>
              </a:rPr>
              <a:t>What can be inspected?</a:t>
            </a:r>
          </a:p>
        </p:txBody>
      </p:sp>
      <p:sp>
        <p:nvSpPr>
          <p:cNvPr id="9" name="s8-q-3">
            <a:extLst xmlns:a="http://schemas.openxmlformats.org/drawingml/2006/main">
              <a:ext uri="{FF2B5EF4-FFF2-40B4-BE49-F238E27FC236}">
                <a16:creationId xmlns:a16="http://schemas.microsoft.com/office/drawing/2014/main" id="{754092BF-B274-482C-B401-C742B09E0E81}"/>
              </a:ext>
            </a:extLst>
          </p:cNvPr>
          <p:cNvSpPr>
            <a:spLocks xmlns:a="http://schemas.openxmlformats.org/drawingml/2006/main" noGrp="1"/>
          </p:cNvSpPr>
          <p:nvPr/>
        </p:nvSpPr>
        <p:spPr>
          <a:xfrm xmlns:a="http://schemas.openxmlformats.org/drawingml/2006/main">
            <a:off x="8334375" y="3524250"/>
            <a:ext cx="3333750" cy="781050"/>
          </a:xfrm>
          <a:prstGeom xmlns:a="http://schemas.openxmlformats.org/drawingml/2006/main" prst="roundRect">
            <a:avLst>
              <a:gd name="adj" fmla="val 50000"/>
            </a:avLst>
          </a:prstGeom>
          <a:solidFill xmlns:a="http://schemas.openxmlformats.org/drawingml/2006/main">
            <a:srgbClr val="DDF8FC"/>
          </a:solidFill>
          <a:ln xmlns:a="http://schemas.openxmlformats.org/drawingml/2006/main" w="9525">
            <a:solidFill>
              <a:srgbClr val="46D3E6"/>
            </a:solidFill>
            <a:prstDash val="solid"/>
          </a:ln>
        </p:spPr>
        <p:txBody>
          <a:bodyPr xmlns:a="http://schemas.openxmlformats.org/drawingml/2006/main" wrap="square" lIns="152400" tIns="95250" rIns="152400" bIns="95250" anchor="ctr">
            <a:normAutofit fontScale="100000"/>
          </a:bodyPr>
          <a:lstStyle xmlns:a="http://schemas.openxmlformats.org/drawingml/2006/main"/>
          <a:p xmlns:a="http://schemas.openxmlformats.org/drawingml/2006/main">
            <a:pPr algn="ctr">
              <a:defRPr sz="1350" b="1">
                <a:solidFill>
                  <a:srgbClr val="14213D"/>
                </a:solidFill>
                <a:latin typeface="Bitstream Charter"/>
                <a:ea typeface="Bitstream Charter"/>
                <a:cs typeface="Bitstream Charter"/>
              </a:defRPr>
            </a:pPr>
            <a:r>
              <a:rPr sz="1350" b="1">
                <a:solidFill>
                  <a:srgbClr val="14213D"/>
                </a:solidFill>
                <a:latin typeface="Bitstream Charter"/>
                <a:ea typeface="Bitstream Charter"/>
                <a:cs typeface="Bitstream Charter"/>
              </a:rPr>
              <a:t>What would change the decision?</a:t>
            </a:r>
          </a:p>
        </p:txBody>
      </p:sp>
      <p:sp>
        <p:nvSpPr>
          <p:cNvPr id="10" name="s8-next">
            <a:extLst xmlns:a="http://schemas.openxmlformats.org/drawingml/2006/main">
              <a:ext uri="{FF2B5EF4-FFF2-40B4-BE49-F238E27FC236}">
                <a16:creationId xmlns:a16="http://schemas.microsoft.com/office/drawing/2014/main" id="{4C6AFCF0-68F6-46A9-80D3-24195F602781}"/>
              </a:ext>
            </a:extLst>
          </p:cNvPr>
          <p:cNvSpPr>
            <a:spLocks xmlns:a="http://schemas.openxmlformats.org/drawingml/2006/main" noGrp="1"/>
          </p:cNvSpPr>
          <p:nvPr/>
        </p:nvSpPr>
        <p:spPr>
          <a:xfrm xmlns:a="http://schemas.openxmlformats.org/drawingml/2006/main">
            <a:off x="857250" y="4857750"/>
            <a:ext cx="10477500" cy="1190625"/>
          </a:xfrm>
          <a:prstGeom xmlns:a="http://schemas.openxmlformats.org/drawingml/2006/main" prst="roundRect">
            <a:avLst>
              <a:gd name="adj" fmla="val 9600"/>
            </a:avLst>
          </a:prstGeom>
          <a:solidFill xmlns:a="http://schemas.openxmlformats.org/drawingml/2006/main">
            <a:srgbClr val="121C32"/>
          </a:solidFill>
          <a:ln xmlns:a="http://schemas.openxmlformats.org/drawingml/2006/main" w="9525">
            <a:solidFill>
              <a:srgbClr val="334766"/>
            </a:solidFill>
            <a:prstDash val="solid"/>
          </a:ln>
        </p:spPr>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l">
              <a:defRPr sz="1425">
                <a:solidFill>
                  <a:srgbClr val="F4F7FB"/>
                </a:solidFill>
                <a:latin typeface="Bitstream Charter"/>
                <a:ea typeface="Bitstream Charter"/>
                <a:cs typeface="Bitstream Charter"/>
              </a:defRPr>
            </a:pPr>
            <a:r>
              <a:rPr sz="1425" b="1">
                <a:solidFill>
                  <a:srgbClr val="F4F7FB"/>
                </a:solidFill>
                <a:latin typeface="Bitstream Charter"/>
                <a:ea typeface="Bitstream Charter"/>
                <a:cs typeface="Bitstream Charter"/>
              </a:rPr>
              <a:t>NEXT ACTION</a:t>
            </a:r>
            <a:r>
              <a:rPr sz="1425" b="1">
                <a:solidFill>
                  <a:srgbClr val="F4F7FB"/>
                </a:solidFill>
                <a:latin typeface="Bitstream Charter"/>
                <a:ea typeface="Bitstream Charter"/>
                <a:cs typeface="Bitstream Charter"/>
              </a:rPr>
              <a:t>  Write the seven-row card, then challenge it with one counterexample.</a:t>
            </a:r>
          </a:p>
          <a:p xmlns:a="http://schemas.openxmlformats.org/drawingml/2006/main">
            <a:pPr algn="l">
              <a:defRPr sz="1425">
                <a:solidFill>
                  <a:srgbClr val="F4F7FB"/>
                </a:solidFill>
                <a:latin typeface="Bitstream Charter"/>
                <a:ea typeface="Bitstream Charter"/>
                <a:cs typeface="Bitstream Charter"/>
              </a:defRPr>
            </a:pPr>
            <a:r>
              <a:rPr sz="1425" b="1">
                <a:solidFill>
                  <a:srgbClr val="F4F7FB"/>
                </a:solidFill>
                <a:latin typeface="Bitstream Charter"/>
                <a:ea typeface="Bitstream Charter"/>
                <a:cs typeface="Bitstream Charter"/>
              </a:rPr>
              <a:t>NON-CLAIM</a:t>
            </a:r>
            <a:r>
              <a:rPr sz="1425">
                <a:solidFill>
                  <a:srgbClr val="F4F7FB"/>
                </a:solidFill>
                <a:latin typeface="Bitstream Charter"/>
                <a:ea typeface="Bitstream Charter"/>
                <a:cs typeface="Bitstream Charter"/>
              </a:rPr>
              <a:t>  The card does not prove programming mastery, job readiness, or a definitive subpath.</a:t>
            </a:r>
          </a:p>
        </p:txBody>
      </p:sp>
    </p:spTree>
    <p:extLst>
      <p:ext uri="{BB962C8B-B14F-4D97-AF65-F5344CB8AC3E}">
        <p14:creationId xmlns:p14="http://schemas.microsoft.com/office/powerpoint/2010/main" val="1903006983"/>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2026-09-19T23:31:03.0000000Z</dcterms:created>
  <dcterms:modified xsi:type="dcterms:W3CDTF">2026-09-19T23:31:03.0000000Z</dcterms:modified>
</coreProperties>
</file>