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bee503c3e6749e9" /><Relationship Type="http://schemas.openxmlformats.org/officeDocument/2006/relationships/extended-properties" Target="/docProps/app.xml" Id="Rcb72d0649b254efd" /><Relationship Type="http://schemas.openxmlformats.org/officeDocument/2006/relationships/officeDocument" Target="/ppt/presentation.xml" Id="R35be22ba9ad84d17" /></Relationships>
</file>

<file path=ppt/presentation.xml><?xml version="1.0" encoding="utf-8"?>
<p:presentation xmlns:p="http://schemas.openxmlformats.org/presentationml/2006/main">
  <p:sldMasterIdLst>
    <p:sldMasterId xmlns:r="http://schemas.openxmlformats.org/officeDocument/2006/relationships" id="2147483648" r:id="Rbf2536bb04a54e97"/>
  </p:sldMasterIdLst>
  <p:notesMasterIdLst>
    <p:notesMasterId xmlns:r="http://schemas.openxmlformats.org/officeDocument/2006/relationships" r:id="R28eebb3cd2a54fa5"/>
  </p:notesMasterIdLst>
  <p:sldIdLst>
    <p:sldId xmlns:r="http://schemas.openxmlformats.org/officeDocument/2006/relationships" id="256" r:id="R5721290b01134b63"/>
    <p:sldId xmlns:r="http://schemas.openxmlformats.org/officeDocument/2006/relationships" id="257" r:id="R438eb424e26e403f"/>
    <p:sldId xmlns:r="http://schemas.openxmlformats.org/officeDocument/2006/relationships" id="258" r:id="Rd9603151e5814eda"/>
    <p:sldId xmlns:r="http://schemas.openxmlformats.org/officeDocument/2006/relationships" id="259" r:id="Rf18c7d1e23004d0d"/>
    <p:sldId xmlns:r="http://schemas.openxmlformats.org/officeDocument/2006/relationships" id="260" r:id="Rfd2516523da445e2"/>
    <p:sldId xmlns:r="http://schemas.openxmlformats.org/officeDocument/2006/relationships" id="261" r:id="R113cb4816fd8456d"/>
    <p:sldId xmlns:r="http://schemas.openxmlformats.org/officeDocument/2006/relationships" id="262" r:id="R0963986c3af04090"/>
    <p:sldId xmlns:r="http://schemas.openxmlformats.org/officeDocument/2006/relationships" id="263" r:id="Re93890befd274dd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8a3a09f6e0b4101" /><Relationship Type="http://schemas.openxmlformats.org/officeDocument/2006/relationships/slideMaster" Target="/ppt/slideMasters/slideMaster1.xml" Id="Rbf2536bb04a54e97" /><Relationship Type="http://schemas.openxmlformats.org/officeDocument/2006/relationships/notesMaster" Target="/ppt/notesMasters/notesMaster1.xml" Id="R28eebb3cd2a54fa5" /><Relationship Type="http://schemas.openxmlformats.org/officeDocument/2006/relationships/presProps" Target="/ppt/presProps.xml" Id="Reb5c7cd68512430e" /><Relationship Type="http://schemas.openxmlformats.org/officeDocument/2006/relationships/tableStyles" Target="/ppt/tableStyles.xml" Id="R19718425da264140" /><Relationship Type="http://schemas.openxmlformats.org/officeDocument/2006/relationships/slide" Target="/ppt/slides/slide1.xml" Id="R5721290b01134b63" /><Relationship Type="http://schemas.openxmlformats.org/officeDocument/2006/relationships/slide" Target="/ppt/slides/slide2.xml" Id="R438eb424e26e403f" /><Relationship Type="http://schemas.openxmlformats.org/officeDocument/2006/relationships/slide" Target="/ppt/slides/slide3.xml" Id="Rd9603151e5814eda" /><Relationship Type="http://schemas.openxmlformats.org/officeDocument/2006/relationships/slide" Target="/ppt/slides/slide4.xml" Id="Rf18c7d1e23004d0d" /><Relationship Type="http://schemas.openxmlformats.org/officeDocument/2006/relationships/slide" Target="/ppt/slides/slide5.xml" Id="Rfd2516523da445e2" /><Relationship Type="http://schemas.openxmlformats.org/officeDocument/2006/relationships/slide" Target="/ppt/slides/slide6.xml" Id="R113cb4816fd8456d" /><Relationship Type="http://schemas.openxmlformats.org/officeDocument/2006/relationships/slide" Target="/ppt/slides/slide7.xml" Id="R0963986c3af04090" /><Relationship Type="http://schemas.openxmlformats.org/officeDocument/2006/relationships/slide" Target="/ppt/slides/slide8.xml" Id="Re93890befd274dd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020c03c5bec490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e1352a78f984a66" /><Relationship Type="http://schemas.openxmlformats.org/officeDocument/2006/relationships/notesMaster" Target="/ppt/notesMasters/notesMaster1.xml" Id="R520c596d9b24488a" /></Relationships>
</file>

<file path=ppt/notesSlides/_rels/notesSlide2.xml.rels>&#65279;<?xml version="1.0" encoding="utf-8"?><Relationships xmlns="http://schemas.openxmlformats.org/package/2006/relationships"><Relationship Type="http://schemas.openxmlformats.org/officeDocument/2006/relationships/slide" Target="/ppt/slides/slide2.xml" Id="R9bbc6a49b2f34435" /><Relationship Type="http://schemas.openxmlformats.org/officeDocument/2006/relationships/notesMaster" Target="/ppt/notesMasters/notesMaster1.xml" Id="Rd6315d727a184f47" /></Relationships>
</file>

<file path=ppt/notesSlides/_rels/notesSlide3.xml.rels>&#65279;<?xml version="1.0" encoding="utf-8"?><Relationships xmlns="http://schemas.openxmlformats.org/package/2006/relationships"><Relationship Type="http://schemas.openxmlformats.org/officeDocument/2006/relationships/slide" Target="/ppt/slides/slide3.xml" Id="R28e010fddb424fc0" /><Relationship Type="http://schemas.openxmlformats.org/officeDocument/2006/relationships/notesMaster" Target="/ppt/notesMasters/notesMaster1.xml" Id="Rabb1e10bc5d14607" /></Relationships>
</file>

<file path=ppt/notesSlides/_rels/notesSlide4.xml.rels>&#65279;<?xml version="1.0" encoding="utf-8"?><Relationships xmlns="http://schemas.openxmlformats.org/package/2006/relationships"><Relationship Type="http://schemas.openxmlformats.org/officeDocument/2006/relationships/slide" Target="/ppt/slides/slide4.xml" Id="R85a91148a2e64065" /><Relationship Type="http://schemas.openxmlformats.org/officeDocument/2006/relationships/notesMaster" Target="/ppt/notesMasters/notesMaster1.xml" Id="Re9f51cc0c29543de" /></Relationships>
</file>

<file path=ppt/notesSlides/_rels/notesSlide5.xml.rels>&#65279;<?xml version="1.0" encoding="utf-8"?><Relationships xmlns="http://schemas.openxmlformats.org/package/2006/relationships"><Relationship Type="http://schemas.openxmlformats.org/officeDocument/2006/relationships/slide" Target="/ppt/slides/slide5.xml" Id="R649362eeff174768" /><Relationship Type="http://schemas.openxmlformats.org/officeDocument/2006/relationships/notesMaster" Target="/ppt/notesMasters/notesMaster1.xml" Id="R0a517fe3679049af" /></Relationships>
</file>

<file path=ppt/notesSlides/_rels/notesSlide6.xml.rels>&#65279;<?xml version="1.0" encoding="utf-8"?><Relationships xmlns="http://schemas.openxmlformats.org/package/2006/relationships"><Relationship Type="http://schemas.openxmlformats.org/officeDocument/2006/relationships/slide" Target="/ppt/slides/slide6.xml" Id="R2cfe01e34132439e" /><Relationship Type="http://schemas.openxmlformats.org/officeDocument/2006/relationships/notesMaster" Target="/ppt/notesMasters/notesMaster1.xml" Id="Rfdc9f83fde3546fc" /></Relationships>
</file>

<file path=ppt/notesSlides/_rels/notesSlide7.xml.rels>&#65279;<?xml version="1.0" encoding="utf-8"?><Relationships xmlns="http://schemas.openxmlformats.org/package/2006/relationships"><Relationship Type="http://schemas.openxmlformats.org/officeDocument/2006/relationships/slide" Target="/ppt/slides/slide7.xml" Id="R19563af2c01e4cb0" /><Relationship Type="http://schemas.openxmlformats.org/officeDocument/2006/relationships/notesMaster" Target="/ppt/notesMasters/notesMaster1.xml" Id="R9e9bd2f0b1b14e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cfa530a85a964029" /><Relationship Type="http://schemas.openxmlformats.org/officeDocument/2006/relationships/notesMaster" Target="/ppt/notesMasters/notesMaster1.xml" Id="Re13b1b8900094f4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FND-002 | Break down the work and build a vertical slice</a:t>
            </a:r>
          </a:p>
          <a:p xmlns:a="http://schemas.openxmlformats.org/drawingml/2006/main">
            <a:r>
              <a:t/>
            </a:r>
          </a:p>
          <a:p xmlns:a="http://schemas.openxmlformats.org/drawingml/2006/main">
            <a:r>
              <a:t>Open with the question: Which work unit can a reviewer judge on its own? Ask learners to answer provisionally before you reveal the artifact. Frame the lesson as a pre-code decision exercise. The intended output is Vertical Slice Plan v1. The deck is a derived teaching aid and never replaces the canonical lesson. Source: MAKNOW_LESSON_FND-002_v1.0.0/content/en-US.md, first-screen framing.</a:t>
            </a:r>
          </a:p>
          <a:p xmlns:a="http://schemas.openxmlformats.org/drawingml/2006/main">
            <a:r>
              <a:t/>
            </a:r>
          </a:p>
          <a:p xmlns:a="http://schemas.openxmlformats.org/drawingml/2006/main">
            <a:r>
              <a:t>Source package: FINAL_LESSONS/MAKNOW_LESSON_FND-002_v1.0.0.zip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FND-002 | Break down the work and build a vertical slice</a:t>
            </a:r>
          </a:p>
          <a:p xmlns:a="http://schemas.openxmlformats.org/drawingml/2006/main">
            <a:r>
              <a:t/>
            </a:r>
          </a:p>
          <a:p xmlns:a="http://schemas.openxmlformats.org/drawingml/2006/main">
            <a:r>
              <a:t>Read the bounded outcome and the boundary together. Learners should hear what this lesson closes and what it deliberately leaves for a neighbor lesson. Name the evidence bar: Every unit has an outcome and evidence role. At least one slice closes an observable criterion. Order, merge, rollback, next-unit handoff, and residual uncertainty are explicit and human reviewed.. Ask which missing element would make the artifact impossible for a new reviewer to judge. Sources: MAKNOW_LESSON_FND-002_v1.0.0/lesson_bible.json, identity scope and production plan, plus MAKNOW_LESSON_FND-002_v1.0.0/content/en-US.md.</a:t>
            </a:r>
          </a:p>
          <a:p xmlns:a="http://schemas.openxmlformats.org/drawingml/2006/main">
            <a:r>
              <a:t/>
            </a:r>
          </a:p>
          <a:p xmlns:a="http://schemas.openxmlformats.org/drawingml/2006/main">
            <a:r>
              <a:t>Source package: FINAL_LESSONS/MAKNOW_LESSON_FND-002_v1.0.0.zip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FND-002 | Break down the work and build a vertical slice</a:t>
            </a:r>
          </a:p>
          <a:p xmlns:a="http://schemas.openxmlformats.org/drawingml/2006/main">
            <a:r>
              <a:t/>
            </a:r>
          </a:p>
          <a:p xmlns:a="http://schemas.openxmlformats.org/drawingml/2006/main">
            <a:r>
              <a:t>Walk through the model in reading order. After each part, ask what becomes knowable and what remains open. Use the guard statement to stop premature closure: Smallest useful means a real, judgeable result. Smallest diff may still be only scaffolding. The diagram is editable, but its conceptual distinctions are invariant. Source: MAKNOW_LESSON_FND-002_v1.0.0/content/en-US.md, mental model section.</a:t>
            </a:r>
          </a:p>
          <a:p xmlns:a="http://schemas.openxmlformats.org/drawingml/2006/main">
            <a:r>
              <a:t/>
            </a:r>
          </a:p>
          <a:p xmlns:a="http://schemas.openxmlformats.org/drawingml/2006/main">
            <a:r>
              <a:t>Source package: FINAL_LESSONS/MAKNOW_LESSON_FND-002_v1.0.0.zip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FND-002 | Break down the work and build a vertical slice</a:t>
            </a:r>
          </a:p>
          <a:p xmlns:a="http://schemas.openxmlformats.org/drawingml/2006/main">
            <a:r>
              <a:t/>
            </a:r>
          </a:p>
          <a:p xmlns:a="http://schemas.openxmlformats.org/drawingml/2006/main">
            <a:r>
              <a:t>Use the table as a traceability surface. For each row, connect the concept to an artifact field, then test the boundary. Invite learners to explain why the final column matters operationally. Do not turn the table into a memorization checklist. Source: MAKNOW_LESSON_FND-002_v1.0.0/derived_text/tables/TBL-01_vertical_slice_plan.json.</a:t>
            </a:r>
          </a:p>
          <a:p xmlns:a="http://schemas.openxmlformats.org/drawingml/2006/main">
            <a:r>
              <a:t/>
            </a:r>
          </a:p>
          <a:p xmlns:a="http://schemas.openxmlformats.org/drawingml/2006/main">
            <a:r>
              <a:t>Source package: FINAL_LESSONS/MAKNOW_LESSON_FND-002_v1.0.0.zip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FND-002 | Break down the work and build a vertical slice</a:t>
            </a:r>
          </a:p>
          <a:p xmlns:a="http://schemas.openxmlformats.org/drawingml/2006/main">
            <a:r>
              <a:t/>
            </a:r>
          </a:p>
          <a:p xmlns:a="http://schemas.openxmlformats.org/drawingml/2006/main">
            <a:r>
              <a:t>Narrate the worked case from context to artifact fields and only then to the decision. Ask which item is supported, which is unresolved, and which downstream decision is still prohibited. Final decision: PLAN ACCEPTABLE. Reason: WU-01 closes observable behavior. WU-02 has an honest support role. Order and rollback boundaries are explicit. Boundary: The plan names evidence to collect later. It does not claim that execution evidence already exists. Sources: MAKNOW_LESSON_FND-002_v1.0.0/content/en-US.md, worked examples, plus MAKNOW_LESSON_FND-002_v1.0.0/lesson_bible.json.</a:t>
            </a:r>
          </a:p>
          <a:p xmlns:a="http://schemas.openxmlformats.org/drawingml/2006/main">
            <a:r>
              <a:t/>
            </a:r>
          </a:p>
          <a:p xmlns:a="http://schemas.openxmlformats.org/drawingml/2006/main">
            <a:r>
              <a:t>Source package: FINAL_LESSONS/MAKNOW_LESSON_FND-002_v1.0.0.zip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FND-002 | Break down the work and build a vertical slice</a:t>
            </a:r>
          </a:p>
          <a:p xmlns:a="http://schemas.openxmlformats.org/drawingml/2006/main">
            <a:r>
              <a:t/>
            </a:r>
          </a:p>
          <a:p xmlns:a="http://schemas.openxmlformats.org/drawingml/2006/main">
            <a:r>
              <a:t>Let learners diagnose each failure before showing the repair. The repair should be the smallest move that restores the lesson boundary and makes evidence inspectable. Ask which failure could look most professional while still weakening the artifact. Source: MAKNOW_LESSON_FND-002_v1.0.0/content/en-US.md, failure modes and misconception repair.</a:t>
            </a:r>
          </a:p>
          <a:p xmlns:a="http://schemas.openxmlformats.org/drawingml/2006/main">
            <a:r>
              <a:t/>
            </a:r>
          </a:p>
          <a:p xmlns:a="http://schemas.openxmlformats.org/drawingml/2006/main">
            <a:r>
              <a:t>Source package: FINAL_LESSONS/MAKNOW_LESSON_FND-002_v1.0.0.zip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FND-002 | Break down the work and build a vertical slice</a:t>
            </a:r>
          </a:p>
          <a:p xmlns:a="http://schemas.openxmlformats.org/drawingml/2006/main">
            <a:r>
              <a:t/>
            </a:r>
          </a:p>
          <a:p xmlns:a="http://schemas.openxmlformats.org/drawingml/2006/main">
            <a:r>
              <a:t>Give learners time to fill the worksheet. Require every listed field and use this acceptance check: At least one unit closes AC-01 or AC-02 end to end. Supporting work stays attached to a named slice. No code or execution step appears. The facilitator may question wording, but the learner owns the final boundary and decision. Source: MAKNOW_LESSON_FND-002_v1.0.0/content/en-US.md, guided and independent practice.</a:t>
            </a:r>
          </a:p>
          <a:p xmlns:a="http://schemas.openxmlformats.org/drawingml/2006/main">
            <a:r>
              <a:t/>
            </a:r>
          </a:p>
          <a:p xmlns:a="http://schemas.openxmlformats.org/drawingml/2006/main">
            <a:r>
              <a:t>Source package: FINAL_LESSONS/MAKNOW_LESSON_FND-002_v1.0.0.zip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FND-002 | Break down the work and build a vertical slice</a:t>
            </a:r>
          </a:p>
          <a:p xmlns:a="http://schemas.openxmlformats.org/drawingml/2006/main">
            <a:r>
              <a:t/>
            </a:r>
          </a:p>
          <a:p xmlns:a="http://schemas.openxmlformats.org/drawingml/2006/main">
            <a:r>
              <a:t>Use the changed-context prompt to test transfer without copying the task-list example. Ask the three questions on screen, then end with the handoff: After explicit human acceptance, hand the selected unit and its evidence plan to FND-003 for execution. Restate the non-claim so confidence remains proportional to evidence. Sources: MAKNOW_LESSON_FND-002_v1.0.0/content/en-US.md, assessment and transfer. Bible SHA-256: d2e5be2e7cd2ec883a494db120a6564e49ea830154836f2f4a4f931c1bdea9f5.</a:t>
            </a:r>
          </a:p>
          <a:p xmlns:a="http://schemas.openxmlformats.org/drawingml/2006/main">
            <a:r>
              <a:t/>
            </a:r>
          </a:p>
          <a:p xmlns:a="http://schemas.openxmlformats.org/drawingml/2006/main">
            <a:r>
              <a:t>Source package: FINAL_LESSONS/MAKNOW_LESSON_FND-002_v1.0.0.zip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461fc46202a4c3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6ff4c13800d482e" /><Relationship Type="http://schemas.openxmlformats.org/officeDocument/2006/relationships/slideLayout" Target="/ppt/slideLayouts/slideLayout1.xml" Id="R8dbf91420f7e427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dbf91420f7e427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3d3be88a4114823" /><Relationship Type="http://schemas.openxmlformats.org/officeDocument/2006/relationships/notesSlide" Target="/ppt/notesSlides/notesSlide1.xml" Id="R1051504ace96476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efb0dc2aadd404c" /><Relationship Type="http://schemas.openxmlformats.org/officeDocument/2006/relationships/notesSlide" Target="/ppt/notesSlides/notesSlide2.xml" Id="Re89bec6962f24d6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9d20cdb78e7446f" /><Relationship Type="http://schemas.openxmlformats.org/officeDocument/2006/relationships/notesSlide" Target="/ppt/notesSlides/notesSlide3.xml" Id="Rc11dfbd3e9ad4a5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b11658ba2ce4351" /><Relationship Type="http://schemas.openxmlformats.org/officeDocument/2006/relationships/notesSlide" Target="/ppt/notesSlides/notesSlide4.xml" Id="R8c5abbd895454af8"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b7876136e1c4591" /><Relationship Type="http://schemas.openxmlformats.org/officeDocument/2006/relationships/notesSlide" Target="/ppt/notesSlides/notesSlide5.xml" Id="R6a1af5f7aff0432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53aa7d512754b4b" /><Relationship Type="http://schemas.openxmlformats.org/officeDocument/2006/relationships/notesSlide" Target="/ppt/notesSlides/notesSlide6.xml" Id="Rf909a327811244b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1dd63e25c8d4731" /><Relationship Type="http://schemas.openxmlformats.org/officeDocument/2006/relationships/notesSlide" Target="/ppt/notesSlides/notesSlide7.xml" Id="R21093e2fdec44b8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d2a8734b5c143e5" /><Relationship Type="http://schemas.openxmlformats.org/officeDocument/2006/relationships/notesSlide" Target="/ppt/notesSlides/notesSlide8.xml" Id="R8ae784755fcb44ce" /></Relationships>
</file>

<file path=ppt/slides/slide1.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1-kicker">
            <a:extLst xmlns:a="http://schemas.openxmlformats.org/drawingml/2006/main">
              <a:ext uri="{FF2B5EF4-FFF2-40B4-BE49-F238E27FC236}">
                <a16:creationId xmlns:a16="http://schemas.microsoft.com/office/drawing/2014/main" id="{73D651C0-BE61-47AF-BE90-3349D1CA4E0D}"/>
              </a:ext>
            </a:extLst>
          </p:cNvPr>
          <p:cNvSpPr>
            <a:spLocks xmlns:a="http://schemas.openxmlformats.org/drawingml/2006/main" noGrp="1"/>
          </p:cNvSpPr>
          <p:nvPr/>
        </p:nvSpPr>
        <p:spPr>
          <a:xfrm xmlns:a="http://schemas.openxmlformats.org/drawingml/2006/main">
            <a:off x="609600" y="514350"/>
            <a:ext cx="419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125" b="1">
                <a:solidFill>
                  <a:srgbClr val="46D3E6"/>
                </a:solidFill>
                <a:latin typeface="Bitstream Charter"/>
                <a:ea typeface="Bitstream Charter"/>
                <a:cs typeface="Bitstream Charter"/>
              </a:defRPr>
            </a:pPr>
            <a:r>
              <a:rPr sz="1125" b="1">
                <a:solidFill>
                  <a:srgbClr val="46D3E6"/>
                </a:solidFill>
                <a:latin typeface="Bitstream Charter"/>
                <a:ea typeface="Bitstream Charter"/>
                <a:cs typeface="Bitstream Charter"/>
              </a:rPr>
              <a:t>FND-002   MAKNOW FOUNDATION</a:t>
            </a:r>
          </a:p>
        </p:txBody>
      </p:sp>
      <p:sp>
        <p:nvSpPr>
          <p:cNvPr id="2" name="s1-title">
            <a:extLst xmlns:a="http://schemas.openxmlformats.org/drawingml/2006/main">
              <a:ext uri="{FF2B5EF4-FFF2-40B4-BE49-F238E27FC236}">
                <a16:creationId xmlns:a16="http://schemas.microsoft.com/office/drawing/2014/main" id="{2DF0072D-033C-441D-AEA2-428B14CBE6B7}"/>
              </a:ext>
            </a:extLst>
          </p:cNvPr>
          <p:cNvSpPr>
            <a:spLocks xmlns:a="http://schemas.openxmlformats.org/drawingml/2006/main" noGrp="1"/>
          </p:cNvSpPr>
          <p:nvPr/>
        </p:nvSpPr>
        <p:spPr>
          <a:xfrm xmlns:a="http://schemas.openxmlformats.org/drawingml/2006/main">
            <a:off x="609600" y="1285875"/>
            <a:ext cx="885825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3300" b="1">
                <a:solidFill>
                  <a:srgbClr val="F4F7FB"/>
                </a:solidFill>
                <a:latin typeface="Bitstream Charter"/>
                <a:ea typeface="Bitstream Charter"/>
                <a:cs typeface="Bitstream Charter"/>
              </a:defRPr>
            </a:pPr>
            <a:r>
              <a:rPr sz="3300" b="1">
                <a:solidFill>
                  <a:srgbClr val="F4F7FB"/>
                </a:solidFill>
                <a:latin typeface="Bitstream Charter"/>
                <a:ea typeface="Bitstream Charter"/>
                <a:cs typeface="Bitstream Charter"/>
              </a:rPr>
              <a:t>Break down the work and build a vertical slice</a:t>
            </a:r>
          </a:p>
        </p:txBody>
      </p:sp>
      <p:sp>
        <p:nvSpPr>
          <p:cNvPr id="3" name="s1-rule">
            <a:extLst xmlns:a="http://schemas.openxmlformats.org/drawingml/2006/main">
              <a:ext uri="{FF2B5EF4-FFF2-40B4-BE49-F238E27FC236}">
                <a16:creationId xmlns:a16="http://schemas.microsoft.com/office/drawing/2014/main" id="{2B632A22-6B4C-4475-98D6-D7A22CA2C8A7}"/>
              </a:ext>
            </a:extLst>
          </p:cNvPr>
          <p:cNvSpPr>
            <a:spLocks xmlns:a="http://schemas.openxmlformats.org/drawingml/2006/main" noGrp="1"/>
          </p:cNvSpPr>
          <p:nvPr/>
        </p:nvSpPr>
        <p:spPr>
          <a:xfrm xmlns:a="http://schemas.openxmlformats.org/drawingml/2006/main">
            <a:off x="628650" y="3200400"/>
            <a:ext cx="657225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4" name="s1-question">
            <a:extLst xmlns:a="http://schemas.openxmlformats.org/drawingml/2006/main">
              <a:ext uri="{FF2B5EF4-FFF2-40B4-BE49-F238E27FC236}">
                <a16:creationId xmlns:a16="http://schemas.microsoft.com/office/drawing/2014/main" id="{DA0EF3A5-2D20-488C-8F56-C644981AEB8E}"/>
              </a:ext>
            </a:extLst>
          </p:cNvPr>
          <p:cNvSpPr>
            <a:spLocks xmlns:a="http://schemas.openxmlformats.org/drawingml/2006/main" noGrp="1"/>
          </p:cNvSpPr>
          <p:nvPr/>
        </p:nvSpPr>
        <p:spPr>
          <a:xfrm xmlns:a="http://schemas.openxmlformats.org/drawingml/2006/main">
            <a:off x="647700" y="3476625"/>
            <a:ext cx="74295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B860"/>
                </a:solidFill>
                <a:latin typeface="Bitstream Charter"/>
                <a:ea typeface="Bitstream Charter"/>
                <a:cs typeface="Bitstream Charter"/>
              </a:defRPr>
            </a:pPr>
            <a:r>
              <a:rPr sz="1875" b="1">
                <a:solidFill>
                  <a:srgbClr val="F4B860"/>
                </a:solidFill>
                <a:latin typeface="Bitstream Charter"/>
                <a:ea typeface="Bitstream Charter"/>
                <a:cs typeface="Bitstream Charter"/>
              </a:rPr>
              <a:t>Which work unit can a reviewer judge on its own?</a:t>
            </a:r>
          </a:p>
        </p:txBody>
      </p:sp>
      <p:sp>
        <p:nvSpPr>
          <p:cNvPr id="5" name="s1-artifact">
            <a:extLst xmlns:a="http://schemas.openxmlformats.org/drawingml/2006/main">
              <a:ext uri="{FF2B5EF4-FFF2-40B4-BE49-F238E27FC236}">
                <a16:creationId xmlns:a16="http://schemas.microsoft.com/office/drawing/2014/main" id="{0E7EDF96-C9D5-4AAC-B21B-0795F0B8062B}"/>
              </a:ext>
            </a:extLst>
          </p:cNvPr>
          <p:cNvSpPr>
            <a:spLocks xmlns:a="http://schemas.openxmlformats.org/drawingml/2006/main" noGrp="1"/>
          </p:cNvSpPr>
          <p:nvPr/>
        </p:nvSpPr>
        <p:spPr>
          <a:xfrm xmlns:a="http://schemas.openxmlformats.org/drawingml/2006/main">
            <a:off x="8620125" y="3333750"/>
            <a:ext cx="2952750" cy="2047875"/>
          </a:xfrm>
          <a:prstGeom xmlns:a="http://schemas.openxmlformats.org/drawingml/2006/main" prst="roundRect">
            <a:avLst>
              <a:gd name="adj" fmla="val 5581"/>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BUILD THIS</a:t>
            </a:r>
          </a:p>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Vertical Slice Plan v1</a:t>
            </a:r>
          </a:p>
        </p:txBody>
      </p:sp>
      <p:sp>
        <p:nvSpPr>
          <p:cNvPr id="6" name="s1-footer">
            <a:extLst xmlns:a="http://schemas.openxmlformats.org/drawingml/2006/main">
              <a:ext uri="{FF2B5EF4-FFF2-40B4-BE49-F238E27FC236}">
                <a16:creationId xmlns:a16="http://schemas.microsoft.com/office/drawing/2014/main" id="{5FFDABE0-A70A-4C93-8379-6A08CF2421C5}"/>
              </a:ext>
            </a:extLst>
          </p:cNvPr>
          <p:cNvSpPr>
            <a:spLocks xmlns:a="http://schemas.openxmlformats.org/drawingml/2006/main" noGrp="1"/>
          </p:cNvSpPr>
          <p:nvPr/>
        </p:nvSpPr>
        <p:spPr>
          <a:xfrm xmlns:a="http://schemas.openxmlformats.org/drawingml/2006/main">
            <a:off x="609600" y="6191250"/>
            <a:ext cx="723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0">
                <a:solidFill>
                  <a:srgbClr val="A9B6CB"/>
                </a:solidFill>
                <a:latin typeface="Bitstream Charter"/>
                <a:ea typeface="Bitstream Charter"/>
                <a:cs typeface="Bitstream Charter"/>
              </a:defRPr>
            </a:pPr>
            <a:r>
              <a:rPr sz="1050" b="0">
                <a:solidFill>
                  <a:srgbClr val="A9B6CB"/>
                </a:solidFill>
                <a:latin typeface="Bitstream Charter"/>
                <a:ea typeface="Bitstream Charter"/>
                <a:cs typeface="Bitstream Charter"/>
              </a:rPr>
              <a:t>English teaching deck. 8 slides. 50 minutes.</a:t>
            </a:r>
          </a:p>
        </p:txBody>
      </p:sp>
    </p:spTree>
    <p:extLst>
      <p:ext uri="{BB962C8B-B14F-4D97-AF65-F5344CB8AC3E}">
        <p14:creationId xmlns:p14="http://schemas.microsoft.com/office/powerpoint/2010/main" val="1740200902"/>
      </p:ext>
    </p:extLst>
  </p:cSld>
</p:sld>
</file>

<file path=ppt/slides/slide2.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2-lesson">
            <a:extLst xmlns:a="http://schemas.openxmlformats.org/drawingml/2006/main">
              <a:ext uri="{FF2B5EF4-FFF2-40B4-BE49-F238E27FC236}">
                <a16:creationId xmlns:a16="http://schemas.microsoft.com/office/drawing/2014/main" id="{8CE6D136-C8EE-46B2-BB84-C84D9C5F3863}"/>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FND-002   FOUNDATION 002</a:t>
            </a:r>
          </a:p>
        </p:txBody>
      </p:sp>
      <p:sp>
        <p:nvSpPr>
          <p:cNvPr id="2" name="s2-title">
            <a:extLst xmlns:a="http://schemas.openxmlformats.org/drawingml/2006/main">
              <a:ext uri="{FF2B5EF4-FFF2-40B4-BE49-F238E27FC236}">
                <a16:creationId xmlns:a16="http://schemas.microsoft.com/office/drawing/2014/main" id="{5C1EF090-0C01-4FF2-850D-E60335AAF53B}"/>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The contract: outcome, artifact, and boundary</a:t>
            </a:r>
          </a:p>
        </p:txBody>
      </p:sp>
      <p:sp>
        <p:nvSpPr>
          <p:cNvPr id="3" name="s2-page">
            <a:extLst xmlns:a="http://schemas.openxmlformats.org/drawingml/2006/main">
              <a:ext uri="{FF2B5EF4-FFF2-40B4-BE49-F238E27FC236}">
                <a16:creationId xmlns:a16="http://schemas.microsoft.com/office/drawing/2014/main" id="{2E6572D1-74DA-4BDE-B40A-2422922301F2}"/>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02 / 08</a:t>
            </a:r>
          </a:p>
        </p:txBody>
      </p:sp>
      <p:sp>
        <p:nvSpPr>
          <p:cNvPr id="4" name="s2-footer">
            <a:extLst xmlns:a="http://schemas.openxmlformats.org/drawingml/2006/main">
              <a:ext uri="{FF2B5EF4-FFF2-40B4-BE49-F238E27FC236}">
                <a16:creationId xmlns:a16="http://schemas.microsoft.com/office/drawing/2014/main" id="{A3C4FD7E-3391-4B93-A845-66CA944C8704}"/>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The canonical lesson remains authoritative.</a:t>
            </a:r>
          </a:p>
        </p:txBody>
      </p:sp>
      <p:sp>
        <p:nvSpPr>
          <p:cNvPr id="5" name="s2-footer-line">
            <a:extLst xmlns:a="http://schemas.openxmlformats.org/drawingml/2006/main">
              <a:ext uri="{FF2B5EF4-FFF2-40B4-BE49-F238E27FC236}">
                <a16:creationId xmlns:a16="http://schemas.microsoft.com/office/drawing/2014/main" id="{7462D3F8-24E9-4E69-AFAD-F18D459491C8}"/>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2-label">
            <a:extLst xmlns:a="http://schemas.openxmlformats.org/drawingml/2006/main">
              <a:ext uri="{FF2B5EF4-FFF2-40B4-BE49-F238E27FC236}">
                <a16:creationId xmlns:a16="http://schemas.microsoft.com/office/drawing/2014/main" id="{57C432FC-FF4E-4753-B0FD-D359373AE296}"/>
              </a:ext>
            </a:extLst>
          </p:cNvPr>
          <p:cNvSpPr>
            <a:spLocks xmlns:a="http://schemas.openxmlformats.org/drawingml/2006/main" noGrp="1"/>
          </p:cNvSpPr>
          <p:nvPr/>
        </p:nvSpPr>
        <p:spPr>
          <a:xfrm xmlns:a="http://schemas.openxmlformats.org/drawingml/2006/main">
            <a:off x="685800" y="1666875"/>
            <a:ext cx="238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1">
                <a:solidFill>
                  <a:srgbClr val="46D3E6"/>
                </a:solidFill>
                <a:latin typeface="Bitstream Charter"/>
                <a:ea typeface="Bitstream Charter"/>
                <a:cs typeface="Bitstream Charter"/>
              </a:defRPr>
            </a:pPr>
            <a:r>
              <a:rPr sz="1050" b="1">
                <a:solidFill>
                  <a:srgbClr val="46D3E6"/>
                </a:solidFill>
                <a:latin typeface="Bitstream Charter"/>
                <a:ea typeface="Bitstream Charter"/>
                <a:cs typeface="Bitstream Charter"/>
              </a:rPr>
              <a:t>BOUNDED OUTCOME</a:t>
            </a:r>
          </a:p>
        </p:txBody>
      </p:sp>
      <p:sp>
        <p:nvSpPr>
          <p:cNvPr id="7" name="s2-outcome">
            <a:extLst xmlns:a="http://schemas.openxmlformats.org/drawingml/2006/main">
              <a:ext uri="{FF2B5EF4-FFF2-40B4-BE49-F238E27FC236}">
                <a16:creationId xmlns:a16="http://schemas.microsoft.com/office/drawing/2014/main" id="{18E37705-B901-4F5A-95BE-ACAE36080E88}"/>
              </a:ext>
            </a:extLst>
          </p:cNvPr>
          <p:cNvSpPr>
            <a:spLocks xmlns:a="http://schemas.openxmlformats.org/drawingml/2006/main" noGrp="1"/>
          </p:cNvSpPr>
          <p:nvPr/>
        </p:nvSpPr>
        <p:spPr>
          <a:xfrm xmlns:a="http://schemas.openxmlformats.org/drawingml/2006/main">
            <a:off x="685800" y="1962150"/>
            <a:ext cx="676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F7FB"/>
                </a:solidFill>
                <a:latin typeface="Bitstream Charter"/>
                <a:ea typeface="Bitstream Charter"/>
                <a:cs typeface="Bitstream Charter"/>
              </a:defRPr>
            </a:pPr>
            <a:r>
              <a:rPr sz="1875" b="1">
                <a:solidFill>
                  <a:srgbClr val="F4F7FB"/>
                </a:solidFill>
                <a:latin typeface="Bitstream Charter"/>
                <a:ea typeface="Bitstream Charter"/>
                <a:cs typeface="Bitstream Charter"/>
              </a:rPr>
              <a:t>Produce and defend an independently reviewable plan that decomposes one complete specification into bounded work units and includes at least one smallest useful end-to-end vertical slice.</a:t>
            </a:r>
          </a:p>
        </p:txBody>
      </p:sp>
      <p:sp>
        <p:nvSpPr>
          <p:cNvPr id="8" name="s2-artifact">
            <a:extLst xmlns:a="http://schemas.openxmlformats.org/drawingml/2006/main">
              <a:ext uri="{FF2B5EF4-FFF2-40B4-BE49-F238E27FC236}">
                <a16:creationId xmlns:a16="http://schemas.microsoft.com/office/drawing/2014/main" id="{C02AC568-256F-461D-BEE5-29CFC6DE46AF}"/>
              </a:ext>
            </a:extLst>
          </p:cNvPr>
          <p:cNvSpPr>
            <a:spLocks xmlns:a="http://schemas.openxmlformats.org/drawingml/2006/main" noGrp="1"/>
          </p:cNvSpPr>
          <p:nvPr/>
        </p:nvSpPr>
        <p:spPr>
          <a:xfrm xmlns:a="http://schemas.openxmlformats.org/drawingml/2006/main">
            <a:off x="8096250" y="1638300"/>
            <a:ext cx="3429000" cy="1762125"/>
          </a:xfrm>
          <a:prstGeom xmlns:a="http://schemas.openxmlformats.org/drawingml/2006/main" prst="roundRect">
            <a:avLst>
              <a:gd name="adj" fmla="val 6486"/>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14213D"/>
                </a:solidFill>
                <a:latin typeface="Bitstream Charter"/>
                <a:ea typeface="Bitstream Charter"/>
                <a:cs typeface="Bitstream Charter"/>
              </a:defRPr>
            </a:pPr>
            <a:r>
              <a:rPr sz="1725" b="1">
                <a:solidFill>
                  <a:srgbClr val="14213D"/>
                </a:solidFill>
                <a:latin typeface="Bitstream Charter"/>
                <a:ea typeface="Bitstream Charter"/>
                <a:cs typeface="Bitstream Charter"/>
              </a:rPr>
              <a:t>PRIMARY ARTIFACT</a:t>
            </a:r>
          </a:p>
          <a:p xmlns:a="http://schemas.openxmlformats.org/drawingml/2006/main">
            <a:pPr algn="ctr">
              <a:defRPr sz="1725">
                <a:solidFill>
                  <a:srgbClr val="14213D"/>
                </a:solidFill>
                <a:latin typeface="Bitstream Charter"/>
                <a:ea typeface="Bitstream Charter"/>
                <a:cs typeface="Bitstream Charter"/>
              </a:defRPr>
            </a:pPr>
            <a:r>
              <a:rPr sz="1725" b="1">
                <a:solidFill>
                  <a:srgbClr val="14213D"/>
                </a:solidFill>
                <a:latin typeface="Bitstream Charter"/>
                <a:ea typeface="Bitstream Charter"/>
                <a:cs typeface="Bitstream Charter"/>
              </a:rPr>
              <a:t>Vertical Slice Plan v1</a:t>
            </a:r>
          </a:p>
        </p:txBody>
      </p:sp>
      <p:sp>
        <p:nvSpPr>
          <p:cNvPr id="9" name="s2-boundary">
            <a:extLst xmlns:a="http://schemas.openxmlformats.org/drawingml/2006/main">
              <a:ext uri="{FF2B5EF4-FFF2-40B4-BE49-F238E27FC236}">
                <a16:creationId xmlns:a16="http://schemas.microsoft.com/office/drawing/2014/main" id="{A5F517A4-FFBD-4BEB-84E0-21E2F923299C}"/>
              </a:ext>
            </a:extLst>
          </p:cNvPr>
          <p:cNvSpPr>
            <a:spLocks xmlns:a="http://schemas.openxmlformats.org/drawingml/2006/main" noGrp="1"/>
          </p:cNvSpPr>
          <p:nvPr/>
        </p:nvSpPr>
        <p:spPr>
          <a:xfrm xmlns:a="http://schemas.openxmlformats.org/drawingml/2006/main">
            <a:off x="685800" y="3905250"/>
            <a:ext cx="10839450" cy="895350"/>
          </a:xfrm>
          <a:prstGeom xmlns:a="http://schemas.openxmlformats.org/drawingml/2006/main" prst="roundRect">
            <a:avLst>
              <a:gd name="adj" fmla="val 12766"/>
            </a:avLst>
          </a:prstGeom>
          <a:solidFill xmlns:a="http://schemas.openxmlformats.org/drawingml/2006/main">
            <a:srgbClr val="192744"/>
          </a:solidFill>
          <a:ln xmlns:a="http://schemas.openxmlformats.org/drawingml/2006/main" w="9525">
            <a:solidFill>
              <a:srgbClr val="8F88FF"/>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BOUNDARY  </a:t>
            </a:r>
            <a:r>
              <a:rPr sz="1425" b="1">
                <a:solidFill>
                  <a:srgbClr val="F4F7FB"/>
                </a:solidFill>
                <a:latin typeface="Bitstream Charter"/>
                <a:ea typeface="Bitstream Charter"/>
                <a:cs typeface="Bitstream Charter"/>
              </a:rPr>
              <a:t>Do not redefine the specification, write code, execute a work unit, or start an AI run. FND-003 owns execution.</a:t>
            </a:r>
          </a:p>
        </p:txBody>
      </p:sp>
      <p:sp>
        <p:nvSpPr>
          <p:cNvPr id="10" name="s2-evidence">
            <a:extLst xmlns:a="http://schemas.openxmlformats.org/drawingml/2006/main">
              <a:ext uri="{FF2B5EF4-FFF2-40B4-BE49-F238E27FC236}">
                <a16:creationId xmlns:a16="http://schemas.microsoft.com/office/drawing/2014/main" id="{50FD0B1B-F4A9-42AD-A4E4-01EBCC1658D6}"/>
              </a:ext>
            </a:extLst>
          </p:cNvPr>
          <p:cNvSpPr>
            <a:spLocks xmlns:a="http://schemas.openxmlformats.org/drawingml/2006/main" noGrp="1"/>
          </p:cNvSpPr>
          <p:nvPr/>
        </p:nvSpPr>
        <p:spPr>
          <a:xfrm xmlns:a="http://schemas.openxmlformats.org/drawingml/2006/main">
            <a:off x="685800" y="5124450"/>
            <a:ext cx="10839450" cy="876300"/>
          </a:xfrm>
          <a:prstGeom xmlns:a="http://schemas.openxmlformats.org/drawingml/2006/main" prst="roundRect">
            <a:avLst>
              <a:gd name="adj" fmla="val 13043"/>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EVIDENCE BAR  </a:t>
            </a:r>
            <a:r>
              <a:rPr sz="1350" b="1">
                <a:solidFill>
                  <a:srgbClr val="14213D"/>
                </a:solidFill>
                <a:latin typeface="Bitstream Charter"/>
                <a:ea typeface="Bitstream Charter"/>
                <a:cs typeface="Bitstream Charter"/>
              </a:rPr>
              <a:t>Every unit has an outcome and evidence role. At least one slice closes an observable criterion. Order, merge, rollback, next-unit handoff, and residual uncertainty are explicit and human reviewed.</a:t>
            </a:r>
          </a:p>
        </p:txBody>
      </p:sp>
    </p:spTree>
    <p:extLst>
      <p:ext uri="{BB962C8B-B14F-4D97-AF65-F5344CB8AC3E}">
        <p14:creationId xmlns:p14="http://schemas.microsoft.com/office/powerpoint/2010/main" val="1427740628"/>
      </p:ext>
    </p:extLst>
  </p:cSld>
</p:sld>
</file>

<file path=ppt/slides/slide3.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8" name="s3-lesson">
            <a:extLst xmlns:a="http://schemas.openxmlformats.org/drawingml/2006/main">
              <a:ext uri="{FF2B5EF4-FFF2-40B4-BE49-F238E27FC236}">
                <a16:creationId xmlns:a16="http://schemas.microsoft.com/office/drawing/2014/main" id="{9F5BF6E7-92E2-4A9E-A1B0-B5ECCBF5909A}"/>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FND-002   FOUNDATION 002</a:t>
            </a:r>
          </a:p>
        </p:txBody>
      </p:sp>
      <p:sp>
        <p:nvSpPr>
          <p:cNvPr id="2" name="s3-title">
            <a:extLst xmlns:a="http://schemas.openxmlformats.org/drawingml/2006/main">
              <a:ext uri="{FF2B5EF4-FFF2-40B4-BE49-F238E27FC236}">
                <a16:creationId xmlns:a16="http://schemas.microsoft.com/office/drawing/2014/main" id="{80A18BCC-FD6A-472E-9A4C-27404DA3D4E6}"/>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A useful slice closes behavior across the required layers</a:t>
            </a:r>
          </a:p>
        </p:txBody>
      </p:sp>
      <p:sp>
        <p:nvSpPr>
          <p:cNvPr id="3" name="s3-page">
            <a:extLst xmlns:a="http://schemas.openxmlformats.org/drawingml/2006/main">
              <a:ext uri="{FF2B5EF4-FFF2-40B4-BE49-F238E27FC236}">
                <a16:creationId xmlns:a16="http://schemas.microsoft.com/office/drawing/2014/main" id="{8B3E9FFF-A5E5-4789-BC5B-E15836661AB7}"/>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03 / 08</a:t>
            </a:r>
          </a:p>
        </p:txBody>
      </p:sp>
      <p:sp>
        <p:nvSpPr>
          <p:cNvPr id="4" name="s3-footer">
            <a:extLst xmlns:a="http://schemas.openxmlformats.org/drawingml/2006/main">
              <a:ext uri="{FF2B5EF4-FFF2-40B4-BE49-F238E27FC236}">
                <a16:creationId xmlns:a16="http://schemas.microsoft.com/office/drawing/2014/main" id="{66E012DD-0F94-4E1B-AB3C-EFC3FDF11711}"/>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The canonical lesson remains authoritative.</a:t>
            </a:r>
          </a:p>
        </p:txBody>
      </p:sp>
      <p:sp>
        <p:nvSpPr>
          <p:cNvPr id="5" name="s3-footer-line">
            <a:extLst xmlns:a="http://schemas.openxmlformats.org/drawingml/2006/main">
              <a:ext uri="{FF2B5EF4-FFF2-40B4-BE49-F238E27FC236}">
                <a16:creationId xmlns:a16="http://schemas.microsoft.com/office/drawing/2014/main" id="{60AB2FFB-7A7D-4BCF-A352-3783FBB22553}"/>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3-spec">
            <a:extLst xmlns:a="http://schemas.openxmlformats.org/drawingml/2006/main">
              <a:ext uri="{FF2B5EF4-FFF2-40B4-BE49-F238E27FC236}">
                <a16:creationId xmlns:a16="http://schemas.microsoft.com/office/drawing/2014/main" id="{BC8967E6-AD3D-47DC-8514-37DC2B5836CB}"/>
              </a:ext>
            </a:extLst>
          </p:cNvPr>
          <p:cNvSpPr>
            <a:spLocks xmlns:a="http://schemas.openxmlformats.org/drawingml/2006/main" noGrp="1"/>
          </p:cNvSpPr>
          <p:nvPr/>
        </p:nvSpPr>
        <p:spPr>
          <a:xfrm xmlns:a="http://schemas.openxmlformats.org/drawingml/2006/main">
            <a:off x="552450" y="1952625"/>
            <a:ext cx="2333625" cy="1257300"/>
          </a:xfrm>
          <a:prstGeom xmlns:a="http://schemas.openxmlformats.org/drawingml/2006/main" prst="roundRect">
            <a:avLst>
              <a:gd name="adj" fmla="val 9091"/>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Implementation-Ready Spec</a:t>
            </a:r>
          </a:p>
          <a:p xmlns:a="http://schemas.openxmlformats.org/drawingml/2006/main">
            <a:pPr algn="ctr">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AC-01 and AC-02</a:t>
            </a:r>
          </a:p>
        </p:txBody>
      </p:sp>
      <p:sp>
        <p:nvSpPr>
          <p:cNvPr id="7" name="s3-horizontal-label">
            <a:extLst xmlns:a="http://schemas.openxmlformats.org/drawingml/2006/main">
              <a:ext uri="{FF2B5EF4-FFF2-40B4-BE49-F238E27FC236}">
                <a16:creationId xmlns:a16="http://schemas.microsoft.com/office/drawing/2014/main" id="{BF32FC39-6700-4851-88F5-58424F9F9B8A}"/>
              </a:ext>
            </a:extLst>
          </p:cNvPr>
          <p:cNvSpPr>
            <a:spLocks xmlns:a="http://schemas.openxmlformats.org/drawingml/2006/main" noGrp="1"/>
          </p:cNvSpPr>
          <p:nvPr/>
        </p:nvSpPr>
        <p:spPr>
          <a:xfrm xmlns:a="http://schemas.openxmlformats.org/drawingml/2006/main">
            <a:off x="3381375" y="15811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ctr">
              <a:defRPr sz="975" b="1">
                <a:solidFill>
                  <a:srgbClr val="FF7474"/>
                </a:solidFill>
                <a:latin typeface="Bitstream Charter"/>
                <a:ea typeface="Bitstream Charter"/>
                <a:cs typeface="Bitstream Charter"/>
              </a:defRPr>
            </a:pPr>
            <a:r>
              <a:rPr sz="975" b="1">
                <a:solidFill>
                  <a:srgbClr val="FF7474"/>
                </a:solidFill>
                <a:latin typeface="Bitstream Charter"/>
                <a:ea typeface="Bitstream Charter"/>
                <a:cs typeface="Bitstream Charter"/>
              </a:rPr>
              <a:t>HORIZONTAL SPLIT</a:t>
            </a:r>
          </a:p>
        </p:txBody>
      </p:sp>
      <p:sp>
        <p:nvSpPr>
          <p:cNvPr id="8" name="s3-horizontal-1">
            <a:extLst xmlns:a="http://schemas.openxmlformats.org/drawingml/2006/main">
              <a:ext uri="{FF2B5EF4-FFF2-40B4-BE49-F238E27FC236}">
                <a16:creationId xmlns:a16="http://schemas.microsoft.com/office/drawing/2014/main" id="{D702DA8A-AC4C-4269-9DE8-202AEAE7996D}"/>
              </a:ext>
            </a:extLst>
          </p:cNvPr>
          <p:cNvSpPr>
            <a:spLocks xmlns:a="http://schemas.openxmlformats.org/drawingml/2006/main" noGrp="1"/>
          </p:cNvSpPr>
          <p:nvPr/>
        </p:nvSpPr>
        <p:spPr>
          <a:xfrm xmlns:a="http://schemas.openxmlformats.org/drawingml/2006/main">
            <a:off x="3314700" y="1952625"/>
            <a:ext cx="1676400" cy="647700"/>
          </a:xfrm>
          <a:prstGeom xmlns:a="http://schemas.openxmlformats.org/drawingml/2006/main" prst="roundRect">
            <a:avLst>
              <a:gd name="adj" fmla="val 8824"/>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76200" tIns="47625" rIns="76200" bIns="47625" anchor="ctr">
            <a:normAutofit fontScale="100000"/>
          </a:bodyPr>
          <a:lstStyle xmlns:a="http://schemas.openxmlformats.org/drawingml/2006/main"/>
          <a:p xmlns:a="http://schemas.openxmlformats.org/drawingml/2006/main">
            <a:pPr algn="ctr">
              <a:defRPr sz="1125" b="1">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Frontend task</a:t>
            </a:r>
          </a:p>
        </p:txBody>
      </p:sp>
      <p:sp>
        <p:nvSpPr>
          <p:cNvPr id="9" name="s3-horizontal-2">
            <a:extLst xmlns:a="http://schemas.openxmlformats.org/drawingml/2006/main">
              <a:ext uri="{FF2B5EF4-FFF2-40B4-BE49-F238E27FC236}">
                <a16:creationId xmlns:a16="http://schemas.microsoft.com/office/drawing/2014/main" id="{88A4B07D-45BA-48BC-8123-52D97A5506CA}"/>
              </a:ext>
            </a:extLst>
          </p:cNvPr>
          <p:cNvSpPr>
            <a:spLocks xmlns:a="http://schemas.openxmlformats.org/drawingml/2006/main" noGrp="1"/>
          </p:cNvSpPr>
          <p:nvPr/>
        </p:nvSpPr>
        <p:spPr>
          <a:xfrm xmlns:a="http://schemas.openxmlformats.org/drawingml/2006/main">
            <a:off x="5200650" y="1952625"/>
            <a:ext cx="1676400" cy="647700"/>
          </a:xfrm>
          <a:prstGeom xmlns:a="http://schemas.openxmlformats.org/drawingml/2006/main" prst="roundRect">
            <a:avLst>
              <a:gd name="adj" fmla="val 8824"/>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76200" tIns="47625" rIns="76200" bIns="47625" anchor="ctr">
            <a:normAutofit fontScale="100000"/>
          </a:bodyPr>
          <a:lstStyle xmlns:a="http://schemas.openxmlformats.org/drawingml/2006/main"/>
          <a:p xmlns:a="http://schemas.openxmlformats.org/drawingml/2006/main">
            <a:pPr algn="ctr">
              <a:defRPr sz="1125" b="1">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Backend task</a:t>
            </a:r>
          </a:p>
        </p:txBody>
      </p:sp>
      <p:sp>
        <p:nvSpPr>
          <p:cNvPr id="10" name="s3-horizontal-3">
            <a:extLst xmlns:a="http://schemas.openxmlformats.org/drawingml/2006/main">
              <a:ext uri="{FF2B5EF4-FFF2-40B4-BE49-F238E27FC236}">
                <a16:creationId xmlns:a16="http://schemas.microsoft.com/office/drawing/2014/main" id="{3F94ECB5-539A-4479-A1F6-E6CEAA468294}"/>
              </a:ext>
            </a:extLst>
          </p:cNvPr>
          <p:cNvSpPr>
            <a:spLocks xmlns:a="http://schemas.openxmlformats.org/drawingml/2006/main" noGrp="1"/>
          </p:cNvSpPr>
          <p:nvPr/>
        </p:nvSpPr>
        <p:spPr>
          <a:xfrm xmlns:a="http://schemas.openxmlformats.org/drawingml/2006/main">
            <a:off x="7086600" y="1952625"/>
            <a:ext cx="1676400" cy="647700"/>
          </a:xfrm>
          <a:prstGeom xmlns:a="http://schemas.openxmlformats.org/drawingml/2006/main" prst="roundRect">
            <a:avLst>
              <a:gd name="adj" fmla="val 8824"/>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76200" tIns="47625" rIns="76200" bIns="47625" anchor="ctr">
            <a:normAutofit fontScale="100000"/>
          </a:bodyPr>
          <a:lstStyle xmlns:a="http://schemas.openxmlformats.org/drawingml/2006/main"/>
          <a:p xmlns:a="http://schemas.openxmlformats.org/drawingml/2006/main">
            <a:pPr algn="ctr">
              <a:defRPr sz="1125" b="1">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Test task</a:t>
            </a:r>
          </a:p>
        </p:txBody>
      </p:sp>
      <p:sp>
        <p:nvSpPr>
          <p:cNvPr id="11" name="s3-no-outcome">
            <a:extLst xmlns:a="http://schemas.openxmlformats.org/drawingml/2006/main">
              <a:ext uri="{FF2B5EF4-FFF2-40B4-BE49-F238E27FC236}">
                <a16:creationId xmlns:a16="http://schemas.microsoft.com/office/drawing/2014/main" id="{CFAEE730-C081-4463-A020-8C819BCD2CF4}"/>
              </a:ext>
            </a:extLst>
          </p:cNvPr>
          <p:cNvSpPr>
            <a:spLocks xmlns:a="http://schemas.openxmlformats.org/drawingml/2006/main" noGrp="1"/>
          </p:cNvSpPr>
          <p:nvPr/>
        </p:nvSpPr>
        <p:spPr>
          <a:xfrm xmlns:a="http://schemas.openxmlformats.org/drawingml/2006/main">
            <a:off x="3409950" y="2781300"/>
            <a:ext cx="5286375" cy="552450"/>
          </a:xfrm>
          <a:prstGeom xmlns:a="http://schemas.openxmlformats.org/drawingml/2006/main" prst="roundRect">
            <a:avLst>
              <a:gd name="adj" fmla="val 20690"/>
            </a:avLst>
          </a:prstGeom>
          <a:solidFill xmlns:a="http://schemas.openxmlformats.org/drawingml/2006/main">
            <a:srgbClr val="121C32"/>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125">
                <a:solidFill>
                  <a:srgbClr val="FF7474"/>
                </a:solidFill>
                <a:latin typeface="Bitstream Charter"/>
                <a:ea typeface="Bitstream Charter"/>
                <a:cs typeface="Bitstream Charter"/>
              </a:defRPr>
            </a:pPr>
            <a:r>
              <a:rPr sz="1125" b="1">
                <a:solidFill>
                  <a:srgbClr val="FF7474"/>
                </a:solidFill>
                <a:latin typeface="Bitstream Charter"/>
                <a:ea typeface="Bitstream Charter"/>
                <a:cs typeface="Bitstream Charter"/>
              </a:rPr>
              <a:t>No unit closes an observable criterion</a:t>
            </a:r>
          </a:p>
        </p:txBody>
      </p:sp>
      <p:sp>
        <p:nvSpPr>
          <p:cNvPr id="12" name="s3-slice">
            <a:extLst xmlns:a="http://schemas.openxmlformats.org/drawingml/2006/main">
              <a:ext uri="{FF2B5EF4-FFF2-40B4-BE49-F238E27FC236}">
                <a16:creationId xmlns:a16="http://schemas.microsoft.com/office/drawing/2014/main" id="{0E870FCC-D777-464E-9D3D-326FCD092A45}"/>
              </a:ext>
            </a:extLst>
          </p:cNvPr>
          <p:cNvSpPr>
            <a:spLocks xmlns:a="http://schemas.openxmlformats.org/drawingml/2006/main" noGrp="1"/>
          </p:cNvSpPr>
          <p:nvPr/>
        </p:nvSpPr>
        <p:spPr>
          <a:xfrm xmlns:a="http://schemas.openxmlformats.org/drawingml/2006/main">
            <a:off x="3381375" y="3857625"/>
            <a:ext cx="3714750" cy="1104900"/>
          </a:xfrm>
          <a:prstGeom xmlns:a="http://schemas.openxmlformats.org/drawingml/2006/main" prst="roundRect">
            <a:avLst>
              <a:gd name="adj" fmla="val 10345"/>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75">
                <a:solidFill>
                  <a:srgbClr val="14213D"/>
                </a:solidFill>
                <a:latin typeface="Bitstream Charter"/>
                <a:ea typeface="Bitstream Charter"/>
                <a:cs typeface="Bitstream Charter"/>
              </a:defRPr>
            </a:pPr>
            <a:r>
              <a:rPr sz="1275" b="1">
                <a:solidFill>
                  <a:srgbClr val="14213D"/>
                </a:solidFill>
                <a:latin typeface="Bitstream Charter"/>
                <a:ea typeface="Bitstream Charter"/>
                <a:cs typeface="Bitstream Charter"/>
              </a:rPr>
              <a:t>WU-01  Vertical Slice</a:t>
            </a:r>
          </a:p>
          <a:p xmlns:a="http://schemas.openxmlformats.org/drawingml/2006/main">
            <a:pPr algn="ctr">
              <a:defRPr sz="1275">
                <a:solidFill>
                  <a:srgbClr val="14213D"/>
                </a:solidFill>
                <a:latin typeface="Bitstream Charter"/>
                <a:ea typeface="Bitstream Charter"/>
                <a:cs typeface="Bitstream Charter"/>
              </a:defRPr>
            </a:pPr>
            <a:r>
              <a:rPr sz="1275" b="1">
                <a:solidFill>
                  <a:srgbClr val="14213D"/>
                </a:solidFill>
                <a:latin typeface="Bitstream Charter"/>
                <a:ea typeface="Bitstream Charter"/>
                <a:cs typeface="Bitstream Charter"/>
              </a:rPr>
              <a:t>All and Unfinished both behave correctly</a:t>
            </a:r>
          </a:p>
        </p:txBody>
      </p:sp>
      <p:sp>
        <p:nvSpPr>
          <p:cNvPr id="13" name="s3-support">
            <a:extLst xmlns:a="http://schemas.openxmlformats.org/drawingml/2006/main">
              <a:ext uri="{FF2B5EF4-FFF2-40B4-BE49-F238E27FC236}">
                <a16:creationId xmlns:a16="http://schemas.microsoft.com/office/drawing/2014/main" id="{B18DBCDF-C268-40C0-B611-D47F246269E0}"/>
              </a:ext>
            </a:extLst>
          </p:cNvPr>
          <p:cNvSpPr>
            <a:spLocks xmlns:a="http://schemas.openxmlformats.org/drawingml/2006/main" noGrp="1"/>
          </p:cNvSpPr>
          <p:nvPr/>
        </p:nvSpPr>
        <p:spPr>
          <a:xfrm xmlns:a="http://schemas.openxmlformats.org/drawingml/2006/main">
            <a:off x="7762875" y="3857625"/>
            <a:ext cx="3762375" cy="1104900"/>
          </a:xfrm>
          <a:prstGeom xmlns:a="http://schemas.openxmlformats.org/drawingml/2006/main" prst="roundRect">
            <a:avLst>
              <a:gd name="adj" fmla="val 10345"/>
            </a:avLst>
          </a:prstGeom>
          <a:solidFill xmlns:a="http://schemas.openxmlformats.org/drawingml/2006/main">
            <a:srgbClr val="FFF1D8"/>
          </a:solidFill>
          <a:ln xmlns:a="http://schemas.openxmlformats.org/drawingml/2006/main" w="9525">
            <a:solidFill>
              <a:srgbClr val="F4B86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00">
                <a:solidFill>
                  <a:srgbClr val="14213D"/>
                </a:solidFill>
                <a:latin typeface="Bitstream Charter"/>
                <a:ea typeface="Bitstream Charter"/>
                <a:cs typeface="Bitstream Charter"/>
              </a:defRPr>
            </a:pPr>
            <a:r>
              <a:rPr sz="1200" b="1">
                <a:solidFill>
                  <a:srgbClr val="14213D"/>
                </a:solidFill>
                <a:latin typeface="Bitstream Charter"/>
                <a:ea typeface="Bitstream Charter"/>
                <a:cs typeface="Bitstream Charter"/>
              </a:rPr>
              <a:t>WU-02  Verification Support</a:t>
            </a:r>
          </a:p>
          <a:p xmlns:a="http://schemas.openxmlformats.org/drawingml/2006/main">
            <a:pPr algn="ctr">
              <a:defRPr sz="1200">
                <a:solidFill>
                  <a:srgbClr val="14213D"/>
                </a:solidFill>
                <a:latin typeface="Bitstream Charter"/>
                <a:ea typeface="Bitstream Charter"/>
                <a:cs typeface="Bitstream Charter"/>
              </a:defRPr>
            </a:pPr>
            <a:r>
              <a:rPr sz="1200">
                <a:solidFill>
                  <a:srgbClr val="14213D"/>
                </a:solidFill>
                <a:latin typeface="Bitstream Charter"/>
                <a:ea typeface="Bitstream Charter"/>
                <a:cs typeface="Bitstream Charter"/>
              </a:rPr>
              <a:t>Contract and regression evidence before acceptance</a:t>
            </a:r>
          </a:p>
        </p:txBody>
      </p:sp>
      <p:cxnSp>
        <p:nvCxnSpPr>
          <p:cNvPr id="31" name=""/>
          <p:cNvCxnSpPr>
            <a:stCxn xmlns:a="http://schemas.openxmlformats.org/drawingml/2006/main" id="6" idx="3"/>
            <a:endCxn xmlns:a="http://schemas.openxmlformats.org/drawingml/2006/main" id="12" idx="1"/>
          </p:cNvCxnSpPr>
          <p:nvPr/>
        </p:nvCxnSpPr>
        <p:spPr>
          <a:xfrm xmlns:a="http://schemas.openxmlformats.org/drawingml/2006/main">
            <a:off x="2886075" y="2581275"/>
            <a:ext cx="495300" cy="1828800"/>
          </a:xfrm>
          <a:prstGeom xmlns:a="http://schemas.openxmlformats.org/drawingml/2006/main" prst="bentConnector3">
            <a:avLst>
              <a:gd name="adj1" fmla="val 50000"/>
            </a:avLst>
          </a:prstGeom>
          <a:ln xmlns:a="http://schemas.openxmlformats.org/drawingml/2006/main" w="28575">
            <a:solidFill>
              <a:srgbClr val="46D3E6"/>
            </a:solidFill>
            <a:prstDash val="solid"/>
            <a:tailEnd type="triangle" w="sm" len="sm"/>
          </a:ln>
        </p:spPr>
      </p:cxnSp>
      <p:cxnSp>
        <p:nvCxnSpPr>
          <p:cNvPr id="32" name=""/>
          <p:cNvCxnSpPr>
            <a:stCxn xmlns:a="http://schemas.openxmlformats.org/drawingml/2006/main" id="12" idx="3"/>
            <a:endCxn xmlns:a="http://schemas.openxmlformats.org/drawingml/2006/main" id="13" idx="1"/>
          </p:cNvCxnSpPr>
          <p:nvPr/>
        </p:nvCxnSpPr>
        <p:spPr>
          <a:xfrm xmlns:a="http://schemas.openxmlformats.org/drawingml/2006/main">
            <a:off x="7096125" y="4410075"/>
            <a:ext cx="666750" cy="0"/>
          </a:xfrm>
          <a:prstGeom xmlns:a="http://schemas.openxmlformats.org/drawingml/2006/main" prst="straightConnector1">
            <a:avLst/>
          </a:prstGeom>
          <a:ln xmlns:a="http://schemas.openxmlformats.org/drawingml/2006/main" w="28575">
            <a:solidFill>
              <a:srgbClr val="F4B860"/>
            </a:solidFill>
            <a:prstDash val="dash"/>
            <a:tailEnd type="triangle" w="sm" len="sm"/>
          </a:ln>
        </p:spPr>
      </p:cxnSp>
      <p:sp>
        <p:nvSpPr>
          <p:cNvPr id="16" name="s3-handoff">
            <a:extLst xmlns:a="http://schemas.openxmlformats.org/drawingml/2006/main">
              <a:ext uri="{FF2B5EF4-FFF2-40B4-BE49-F238E27FC236}">
                <a16:creationId xmlns:a16="http://schemas.microsoft.com/office/drawing/2014/main" id="{EF24D725-0285-4FD8-ADBF-565A1FDA8AFA}"/>
              </a:ext>
            </a:extLst>
          </p:cNvPr>
          <p:cNvSpPr>
            <a:spLocks xmlns:a="http://schemas.openxmlformats.org/drawingml/2006/main" noGrp="1"/>
          </p:cNvSpPr>
          <p:nvPr/>
        </p:nvSpPr>
        <p:spPr>
          <a:xfrm xmlns:a="http://schemas.openxmlformats.org/drawingml/2006/main">
            <a:off x="8305800" y="5257800"/>
            <a:ext cx="3219450" cy="647700"/>
          </a:xfrm>
          <a:prstGeom xmlns:a="http://schemas.openxmlformats.org/drawingml/2006/main" prst="roundRect">
            <a:avLst>
              <a:gd name="adj" fmla="val 8824"/>
            </a:avLst>
          </a:prstGeom>
          <a:solidFill xmlns:a="http://schemas.openxmlformats.org/drawingml/2006/main">
            <a:srgbClr val="192744"/>
          </a:solidFill>
          <a:ln xmlns:a="http://schemas.openxmlformats.org/drawingml/2006/main" w="9525">
            <a:solidFill>
              <a:srgbClr val="8F88FF"/>
            </a:solidFill>
            <a:prstDash val="solid"/>
          </a:ln>
        </p:spPr>
        <p:txBody>
          <a:bodyPr xmlns:a="http://schemas.openxmlformats.org/drawingml/2006/main" wrap="square" lIns="95250" tIns="57150" rIns="95250" bIns="57150" anchor="ctr">
            <a:normAutofit fontScale="100000"/>
          </a:bodyPr>
          <a:lstStyle xmlns:a="http://schemas.openxmlformats.org/drawingml/2006/main"/>
          <a:p xmlns:a="http://schemas.openxmlformats.org/drawingml/2006/main">
            <a:pPr algn="ctr">
              <a:defRPr sz="975" b="1">
                <a:solidFill>
                  <a:srgbClr val="F4F7FB"/>
                </a:solidFill>
                <a:latin typeface="Bitstream Charter"/>
                <a:ea typeface="Bitstream Charter"/>
                <a:cs typeface="Bitstream Charter"/>
              </a:defRPr>
            </a:pPr>
            <a:r>
              <a:rPr sz="975" b="1">
                <a:solidFill>
                  <a:srgbClr val="F4F7FB"/>
                </a:solidFill>
                <a:latin typeface="Bitstream Charter"/>
                <a:ea typeface="Bitstream Charter"/>
                <a:cs typeface="Bitstream Charter"/>
              </a:rPr>
              <a:t>Human accepts the plan, then FND-003 executes the selected unit</a:t>
            </a:r>
          </a:p>
        </p:txBody>
      </p:sp>
      <p:sp>
        <p:nvSpPr>
          <p:cNvPr id="17" name="s3-guard">
            <a:extLst xmlns:a="http://schemas.openxmlformats.org/drawingml/2006/main">
              <a:ext uri="{FF2B5EF4-FFF2-40B4-BE49-F238E27FC236}">
                <a16:creationId xmlns:a16="http://schemas.microsoft.com/office/drawing/2014/main" id="{F9977823-9087-4C6A-95F8-1644EF3AB1DE}"/>
              </a:ext>
            </a:extLst>
          </p:cNvPr>
          <p:cNvSpPr>
            <a:spLocks xmlns:a="http://schemas.openxmlformats.org/drawingml/2006/main" noGrp="1"/>
          </p:cNvSpPr>
          <p:nvPr/>
        </p:nvSpPr>
        <p:spPr>
          <a:xfrm xmlns:a="http://schemas.openxmlformats.org/drawingml/2006/main">
            <a:off x="1285875" y="5905500"/>
            <a:ext cx="9620250" cy="409575"/>
          </a:xfrm>
          <a:prstGeom xmlns:a="http://schemas.openxmlformats.org/drawingml/2006/main" prst="roundRect">
            <a:avLst>
              <a:gd name="adj" fmla="val 27907"/>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68483"/>
          </a:bodyPr>
          <a:lstStyle xmlns:a="http://schemas.openxmlformats.org/drawingml/2006/main"/>
          <a:p xmlns:a="http://schemas.openxmlformats.org/drawingml/2006/main">
            <a:pPr algn="ctr">
              <a:defRPr sz="1275">
                <a:solidFill>
                  <a:srgbClr val="F4B860"/>
                </a:solidFill>
                <a:latin typeface="Bitstream Charter"/>
                <a:ea typeface="Bitstream Charter"/>
                <a:cs typeface="Bitstream Charter"/>
              </a:defRPr>
            </a:pPr>
            <a:r>
              <a:rPr sz="1275" b="1">
                <a:solidFill>
                  <a:srgbClr val="F4B860"/>
                </a:solidFill>
                <a:latin typeface="Bitstream Charter"/>
                <a:ea typeface="Bitstream Charter"/>
                <a:cs typeface="Bitstream Charter"/>
              </a:rPr>
              <a:t>Smallest useful means a real, judgeable result. Smallest diff may still be only scaffolding.</a:t>
            </a:r>
          </a:p>
        </p:txBody>
      </p:sp>
    </p:spTree>
    <p:extLst>
      <p:ext uri="{BB962C8B-B14F-4D97-AF65-F5344CB8AC3E}">
        <p14:creationId xmlns:p14="http://schemas.microsoft.com/office/powerpoint/2010/main" val="473782621"/>
      </p:ext>
    </p:extLst>
  </p:cSld>
</p:sld>
</file>

<file path=ppt/slides/slide4.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4-lesson">
            <a:extLst xmlns:a="http://schemas.openxmlformats.org/drawingml/2006/main">
              <a:ext uri="{FF2B5EF4-FFF2-40B4-BE49-F238E27FC236}">
                <a16:creationId xmlns:a16="http://schemas.microsoft.com/office/drawing/2014/main" id="{D1A253A6-0A15-4620-ABF2-B34AD6778AA2}"/>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FND-002   FOUNDATION 002</a:t>
            </a:r>
          </a:p>
        </p:txBody>
      </p:sp>
      <p:sp>
        <p:nvSpPr>
          <p:cNvPr id="2" name="s4-title">
            <a:extLst xmlns:a="http://schemas.openxmlformats.org/drawingml/2006/main">
              <a:ext uri="{FF2B5EF4-FFF2-40B4-BE49-F238E27FC236}">
                <a16:creationId xmlns:a16="http://schemas.microsoft.com/office/drawing/2014/main" id="{A0BE5113-1C1D-40A8-8FF0-9B1FD6684FC9}"/>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Decision rules and evidence</a:t>
            </a:r>
          </a:p>
        </p:txBody>
      </p:sp>
      <p:sp>
        <p:nvSpPr>
          <p:cNvPr id="3" name="s4-page">
            <a:extLst xmlns:a="http://schemas.openxmlformats.org/drawingml/2006/main">
              <a:ext uri="{FF2B5EF4-FFF2-40B4-BE49-F238E27FC236}">
                <a16:creationId xmlns:a16="http://schemas.microsoft.com/office/drawing/2014/main" id="{CB1E3961-614E-4252-A540-1321DA97CC88}"/>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04 / 08</a:t>
            </a:r>
          </a:p>
        </p:txBody>
      </p:sp>
      <p:sp>
        <p:nvSpPr>
          <p:cNvPr id="4" name="s4-footer">
            <a:extLst xmlns:a="http://schemas.openxmlformats.org/drawingml/2006/main">
              <a:ext uri="{FF2B5EF4-FFF2-40B4-BE49-F238E27FC236}">
                <a16:creationId xmlns:a16="http://schemas.microsoft.com/office/drawing/2014/main" id="{ACBE0320-14DD-4BFB-8CF5-C758704D60AF}"/>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The canonical lesson remains authoritative.</a:t>
            </a:r>
          </a:p>
        </p:txBody>
      </p:sp>
      <p:sp>
        <p:nvSpPr>
          <p:cNvPr id="5" name="s4-footer-line">
            <a:extLst xmlns:a="http://schemas.openxmlformats.org/drawingml/2006/main">
              <a:ext uri="{FF2B5EF4-FFF2-40B4-BE49-F238E27FC236}">
                <a16:creationId xmlns:a16="http://schemas.microsoft.com/office/drawing/2014/main" id="{E7F1BE67-22B6-4E30-B816-04DFFBB8958C}"/>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graphicFrame>
        <p:nvGraphicFramePr>
          <p:cNvPr id="12" name=""/>
          <p:cNvGraphicFramePr/>
          <p:nvPr/>
        </p:nvGraphicFramePr>
        <p:xfrm>
          <a:off xmlns:a="http://schemas.openxmlformats.org/drawingml/2006/main" x="590550" y="1619250"/>
          <a:ext xmlns:a="http://schemas.openxmlformats.org/drawingml/2006/main" cx="11049000" cy="4362450"/>
        </p:xfrm>
        <a:graphic xmlns:a="http://schemas.openxmlformats.org/drawingml/2006/main">
          <a:graphicData uri="http://schemas.openxmlformats.org/drawingml/2006/table">
            <a:tbl>
              <a:tblPr/>
              <a:tblGrid>
                <a:gridCol w="2238375"/>
                <a:gridCol w="2286000"/>
                <a:gridCol w="4048125"/>
                <a:gridCol w="2476500"/>
              </a:tblGrid>
              <a:tr h="872490">
                <a:tc>
                  <a:txBody>
                    <a:bodyPr/>
                    <a:lstStyle/>
                    <a:p>
                      <a:r>
                        <a:rPr sz="1125" b="1">
                          <a:solidFill>
                            <a:srgbClr val="FFFFFF"/>
                          </a:solidFill>
                          <a:latin typeface="Bitstream Charter"/>
                          <a:ea typeface="Bitstream Charter"/>
                          <a:cs typeface="Bitstream Charter"/>
                        </a:rPr>
                        <a:t>Decision</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Plan field</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Sufficient evidence</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Failure signal</a:t>
                      </a:r>
                    </a:p>
                  </a:txBody>
                  <a:tcPr marL="85725" marR="85725" marT="66675" marB="66675" anchor="ctr">
                    <a:solidFill>
                      <a:srgbClr val="192744"/>
                    </a:solidFill>
                  </a:tcPr>
                </a:tc>
              </a:tr>
              <a:tr h="872490">
                <a:tc>
                  <a:txBody>
                    <a:bodyPr/>
                    <a:lstStyle/>
                    <a:p>
                      <a:r>
                        <a:rPr sz="975">
                          <a:solidFill>
                            <a:srgbClr val="14213D"/>
                          </a:solidFill>
                          <a:latin typeface="Bitstream Charter"/>
                          <a:ea typeface="Bitstream Charter"/>
                          <a:cs typeface="Bitstream Charter"/>
                        </a:rPr>
                        <a:t>Task decomposition</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Outcome and evidence role</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Every unit has a bounded result or named support role</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File or specialty label only</a:t>
                      </a:r>
                    </a:p>
                  </a:txBody>
                  <a:tcPr marL="76200" marR="76200" marT="57150" marB="57150" anchor="ctr">
                    <a:solidFill>
                      <a:srgbClr val="FFFFFF"/>
                    </a:solidFill>
                  </a:tcPr>
                </a:tc>
              </a:tr>
              <a:tr h="872490">
                <a:tc>
                  <a:txBody>
                    <a:bodyPr/>
                    <a:lstStyle/>
                    <a:p>
                      <a:r>
                        <a:rPr sz="975">
                          <a:solidFill>
                            <a:srgbClr val="14213D"/>
                          </a:solidFill>
                          <a:latin typeface="Bitstream Charter"/>
                          <a:ea typeface="Bitstream Charter"/>
                          <a:cs typeface="Bitstream Charter"/>
                        </a:rPr>
                        <a:t>Vertical slice</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Criteria closed and layers touched</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One observable criterion closes end to end</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No unit produces a judgeable behavior</a:t>
                      </a:r>
                    </a:p>
                  </a:txBody>
                  <a:tcPr marL="76200" marR="76200" marT="57150" marB="57150" anchor="ctr">
                    <a:solidFill>
                      <a:srgbClr val="EDF7FA"/>
                    </a:solidFill>
                  </a:tcPr>
                </a:tc>
              </a:tr>
              <a:tr h="872490">
                <a:tc>
                  <a:txBody>
                    <a:bodyPr/>
                    <a:lstStyle/>
                    <a:p>
                      <a:r>
                        <a:rPr sz="975">
                          <a:solidFill>
                            <a:srgbClr val="14213D"/>
                          </a:solidFill>
                          <a:latin typeface="Bitstream Charter"/>
                          <a:ea typeface="Bitstream Charter"/>
                          <a:cs typeface="Bitstream Charter"/>
                        </a:rPr>
                        <a:t>Smallest useful slice</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Outcome plus evidence</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A real result survives independent review</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Empty scaffolding is called a slice</a:t>
                      </a:r>
                    </a:p>
                  </a:txBody>
                  <a:tcPr marL="76200" marR="76200" marT="57150" marB="57150" anchor="ctr">
                    <a:solidFill>
                      <a:srgbClr val="FFFFFF"/>
                    </a:solidFill>
                  </a:tcPr>
                </a:tc>
              </a:tr>
              <a:tr h="872490">
                <a:tc>
                  <a:txBody>
                    <a:bodyPr/>
                    <a:lstStyle/>
                    <a:p>
                      <a:r>
                        <a:rPr sz="975">
                          <a:solidFill>
                            <a:srgbClr val="14213D"/>
                          </a:solidFill>
                          <a:latin typeface="Bitstream Charter"/>
                          <a:ea typeface="Bitstream Charter"/>
                          <a:cs typeface="Bitstream Charter"/>
                        </a:rPr>
                        <a:t>Dependency and rollback</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Prerequisite, order, merge, rollback, next unit</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Sequence and reversal are explicit</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Parallel work assumes an unresolved contract</a:t>
                      </a:r>
                    </a:p>
                  </a:txBody>
                  <a:tcPr marL="76200" marR="76200" marT="57150" marB="57150" anchor="ctr">
                    <a:solidFill>
                      <a:srgbClr val="EDF7FA"/>
                    </a:solidFill>
                  </a:tcPr>
                </a:tc>
              </a:tr>
            </a:tbl>
          </a:graphicData>
        </a:graphic>
      </p:graphicFrame>
    </p:spTree>
    <p:extLst>
      <p:ext uri="{BB962C8B-B14F-4D97-AF65-F5344CB8AC3E}">
        <p14:creationId xmlns:p14="http://schemas.microsoft.com/office/powerpoint/2010/main" val="71798682"/>
      </p:ext>
    </p:extLst>
  </p:cSld>
</p:sld>
</file>

<file path=ppt/slides/slide5.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0" name="s5-lesson">
            <a:extLst xmlns:a="http://schemas.openxmlformats.org/drawingml/2006/main">
              <a:ext uri="{FF2B5EF4-FFF2-40B4-BE49-F238E27FC236}">
                <a16:creationId xmlns:a16="http://schemas.microsoft.com/office/drawing/2014/main" id="{48702350-7281-44C1-83E4-5A0A3111FD56}"/>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FND-002   FOUNDATION 002</a:t>
            </a:r>
          </a:p>
        </p:txBody>
      </p:sp>
      <p:sp>
        <p:nvSpPr>
          <p:cNvPr id="2" name="s5-title">
            <a:extLst xmlns:a="http://schemas.openxmlformats.org/drawingml/2006/main">
              <a:ext uri="{FF2B5EF4-FFF2-40B4-BE49-F238E27FC236}">
                <a16:creationId xmlns:a16="http://schemas.microsoft.com/office/drawing/2014/main" id="{895CCCA0-CF05-4357-B9B1-5340888D4E52}"/>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Worked case: make the decision inspectable</a:t>
            </a:r>
          </a:p>
        </p:txBody>
      </p:sp>
      <p:sp>
        <p:nvSpPr>
          <p:cNvPr id="3" name="s5-page">
            <a:extLst xmlns:a="http://schemas.openxmlformats.org/drawingml/2006/main">
              <a:ext uri="{FF2B5EF4-FFF2-40B4-BE49-F238E27FC236}">
                <a16:creationId xmlns:a16="http://schemas.microsoft.com/office/drawing/2014/main" id="{0589A335-A091-4EAF-AAB1-7569BE4F0155}"/>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05 / 08</a:t>
            </a:r>
          </a:p>
        </p:txBody>
      </p:sp>
      <p:sp>
        <p:nvSpPr>
          <p:cNvPr id="4" name="s5-footer">
            <a:extLst xmlns:a="http://schemas.openxmlformats.org/drawingml/2006/main">
              <a:ext uri="{FF2B5EF4-FFF2-40B4-BE49-F238E27FC236}">
                <a16:creationId xmlns:a16="http://schemas.microsoft.com/office/drawing/2014/main" id="{FC579A41-06E2-458C-8D3B-36C4A6CFC9C0}"/>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The canonical lesson remains authoritative.</a:t>
            </a:r>
          </a:p>
        </p:txBody>
      </p:sp>
      <p:sp>
        <p:nvSpPr>
          <p:cNvPr id="5" name="s5-footer-line">
            <a:extLst xmlns:a="http://schemas.openxmlformats.org/drawingml/2006/main">
              <a:ext uri="{FF2B5EF4-FFF2-40B4-BE49-F238E27FC236}">
                <a16:creationId xmlns:a16="http://schemas.microsoft.com/office/drawing/2014/main" id="{0EFC19E8-3532-411B-B8A9-C318CABB95D6}"/>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5-scenario">
            <a:extLst xmlns:a="http://schemas.openxmlformats.org/drawingml/2006/main">
              <a:ext uri="{FF2B5EF4-FFF2-40B4-BE49-F238E27FC236}">
                <a16:creationId xmlns:a16="http://schemas.microsoft.com/office/drawing/2014/main" id="{D221C056-34F4-4C35-8A97-AC29F4AD1832}"/>
              </a:ext>
            </a:extLst>
          </p:cNvPr>
          <p:cNvSpPr>
            <a:spLocks xmlns:a="http://schemas.openxmlformats.org/drawingml/2006/main" noGrp="1"/>
          </p:cNvSpPr>
          <p:nvPr/>
        </p:nvSpPr>
        <p:spPr>
          <a:xfrm xmlns:a="http://schemas.openxmlformats.org/drawingml/2006/main">
            <a:off x="666750" y="1524000"/>
            <a:ext cx="10858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275" b="1">
                <a:solidFill>
                  <a:srgbClr val="F4F7FB"/>
                </a:solidFill>
                <a:latin typeface="Bitstream Charter"/>
                <a:ea typeface="Bitstream Charter"/>
                <a:cs typeface="Bitstream Charter"/>
              </a:defRPr>
            </a:pPr>
            <a:r>
              <a:rPr sz="1275" b="1">
                <a:solidFill>
                  <a:srgbClr val="F4F7FB"/>
                </a:solidFill>
                <a:latin typeface="Bitstream Charter"/>
                <a:ea typeface="Bitstream Charter"/>
                <a:cs typeface="Bitstream Charter"/>
              </a:rPr>
              <a:t>Decompose TASK-FILTER-SPEC-v1 without changing its scope, status semantics, or data contract.</a:t>
            </a:r>
          </a:p>
        </p:txBody>
      </p:sp>
      <p:graphicFrame>
        <p:nvGraphicFramePr>
          <p:cNvPr id="16" name=""/>
          <p:cNvGraphicFramePr/>
          <p:nvPr/>
        </p:nvGraphicFramePr>
        <p:xfrm>
          <a:off xmlns:a="http://schemas.openxmlformats.org/drawingml/2006/main" x="628650" y="2171700"/>
          <a:ext xmlns:a="http://schemas.openxmlformats.org/drawingml/2006/main" cx="10934700" cy="2381250"/>
        </p:xfrm>
        <a:graphic xmlns:a="http://schemas.openxmlformats.org/drawingml/2006/main">
          <a:graphicData uri="http://schemas.openxmlformats.org/drawingml/2006/table">
            <a:tbl>
              <a:tblPr/>
              <a:tblGrid>
                <a:gridCol w="1428750"/>
                <a:gridCol w="3381375"/>
                <a:gridCol w="2857500"/>
                <a:gridCol w="3267075"/>
              </a:tblGrid>
              <a:tr h="793750">
                <a:tc>
                  <a:txBody>
                    <a:bodyPr/>
                    <a:lstStyle/>
                    <a:p>
                      <a:r>
                        <a:rPr sz="975" b="1">
                          <a:solidFill>
                            <a:srgbClr val="FFFFFF"/>
                          </a:solidFill>
                          <a:latin typeface="Bitstream Charter"/>
                          <a:ea typeface="Bitstream Charter"/>
                          <a:cs typeface="Bitstream Charter"/>
                        </a:rPr>
                        <a:t>Unit</a:t>
                      </a:r>
                    </a:p>
                  </a:txBody>
                  <a:tcPr marL="66675" marR="66675" marT="47625" marB="47625" anchor="ctr">
                    <a:solidFill>
                      <a:srgbClr val="192744"/>
                    </a:solidFill>
                  </a:tcPr>
                </a:tc>
                <a:tc>
                  <a:txBody>
                    <a:bodyPr/>
                    <a:lstStyle/>
                    <a:p>
                      <a:r>
                        <a:rPr sz="975" b="1">
                          <a:solidFill>
                            <a:srgbClr val="FFFFFF"/>
                          </a:solidFill>
                          <a:latin typeface="Bitstream Charter"/>
                          <a:ea typeface="Bitstream Charter"/>
                          <a:cs typeface="Bitstream Charter"/>
                        </a:rPr>
                        <a:t>Role and outcome</a:t>
                      </a:r>
                    </a:p>
                  </a:txBody>
                  <a:tcPr marL="66675" marR="66675" marT="47625" marB="47625" anchor="ctr">
                    <a:solidFill>
                      <a:srgbClr val="192744"/>
                    </a:solidFill>
                  </a:tcPr>
                </a:tc>
                <a:tc>
                  <a:txBody>
                    <a:bodyPr/>
                    <a:lstStyle/>
                    <a:p>
                      <a:r>
                        <a:rPr sz="975" b="1">
                          <a:solidFill>
                            <a:srgbClr val="FFFFFF"/>
                          </a:solidFill>
                          <a:latin typeface="Bitstream Charter"/>
                          <a:ea typeface="Bitstream Charter"/>
                          <a:cs typeface="Bitstream Charter"/>
                        </a:rPr>
                        <a:t>Evidence</a:t>
                      </a:r>
                    </a:p>
                  </a:txBody>
                  <a:tcPr marL="66675" marR="66675" marT="47625" marB="47625" anchor="ctr">
                    <a:solidFill>
                      <a:srgbClr val="192744"/>
                    </a:solidFill>
                  </a:tcPr>
                </a:tc>
                <a:tc>
                  <a:txBody>
                    <a:bodyPr/>
                    <a:lstStyle/>
                    <a:p>
                      <a:r>
                        <a:rPr sz="975" b="1">
                          <a:solidFill>
                            <a:srgbClr val="FFFFFF"/>
                          </a:solidFill>
                          <a:latin typeface="Bitstream Charter"/>
                          <a:ea typeface="Bitstream Charter"/>
                          <a:cs typeface="Bitstream Charter"/>
                        </a:rPr>
                        <a:t>Boundary and handoff</a:t>
                      </a:r>
                    </a:p>
                  </a:txBody>
                  <a:tcPr marL="66675" marR="66675" marT="47625" marB="47625" anchor="ctr">
                    <a:solidFill>
                      <a:srgbClr val="192744"/>
                    </a:solidFill>
                  </a:tcPr>
                </a:tc>
              </a:tr>
              <a:tr h="793750">
                <a:tc>
                  <a:txBody>
                    <a:bodyPr/>
                    <a:lstStyle/>
                    <a:p>
                      <a:r>
                        <a:rPr sz="825">
                          <a:solidFill>
                            <a:srgbClr val="14213D"/>
                          </a:solidFill>
                          <a:latin typeface="Bitstream Charter"/>
                          <a:ea typeface="Bitstream Charter"/>
                          <a:cs typeface="Bitstream Charter"/>
                        </a:rPr>
                        <a:t>WU-01</a:t>
                      </a:r>
                    </a:p>
                    <a:p>
                      <a:r>
                        <a:rPr sz="825">
                          <a:solidFill>
                            <a:srgbClr val="14213D"/>
                          </a:solidFill>
                          <a:latin typeface="Bitstream Charter"/>
                          <a:ea typeface="Bitstream Charter"/>
                          <a:cs typeface="Bitstream Charter"/>
                        </a:rPr>
                        <a:t>VERTICAL SLICE</a:t>
                      </a:r>
                    </a:p>
                  </a:txBody>
                  <a:tcPr marL="66675" marR="66675" marT="47625" marB="47625" anchor="ctr">
                    <a:solidFill>
                      <a:srgbClr val="DDF8FC"/>
                    </a:solidFill>
                  </a:tcPr>
                </a:tc>
                <a:tc>
                  <a:txBody>
                    <a:bodyPr/>
                    <a:lstStyle/>
                    <a:p>
                      <a:r>
                        <a:rPr sz="825">
                          <a:solidFill>
                            <a:srgbClr val="14213D"/>
                          </a:solidFill>
                          <a:latin typeface="Bitstream Charter"/>
                          <a:ea typeface="Bitstream Charter"/>
                          <a:cs typeface="Bitstream Charter"/>
                        </a:rPr>
                        <a:t>The user switches between All and Unfinished and sees correct behavior in both states.</a:t>
                      </a:r>
                    </a:p>
                    <a:p>
                      <a:r>
                        <a:rPr sz="825">
                          <a:solidFill>
                            <a:srgbClr val="14213D"/>
                          </a:solidFill>
                          <a:latin typeface="Bitstream Charter"/>
                          <a:ea typeface="Bitstream Charter"/>
                          <a:cs typeface="Bitstream Charter"/>
                        </a:rPr>
                        <a:t>Closes: AC-01 and AC-02</a:t>
                      </a:r>
                    </a:p>
                  </a:txBody>
                  <a:tcPr marL="66675" marR="66675" marT="47625" marB="47625" anchor="ctr">
                    <a:solidFill>
                      <a:srgbClr val="DDF8FC"/>
                    </a:solidFill>
                  </a:tcPr>
                </a:tc>
                <a:tc>
                  <a:txBody>
                    <a:bodyPr/>
                    <a:lstStyle/>
                    <a:p>
                      <a:r>
                        <a:rPr sz="825">
                          <a:solidFill>
                            <a:srgbClr val="14213D"/>
                          </a:solidFill>
                          <a:latin typeface="Bitstream Charter"/>
                          <a:ea typeface="Bitstream Charter"/>
                          <a:cs typeface="Bitstream Charter"/>
                        </a:rPr>
                        <a:t>View control, existing list state, existing render path</a:t>
                      </a:r>
                    </a:p>
                    <a:p>
                      <a:r>
                        <a:rPr sz="825">
                          <a:solidFill>
                            <a:srgbClr val="14213D"/>
                          </a:solidFill>
                          <a:latin typeface="Bitstream Charter"/>
                          <a:ea typeface="Bitstream Charter"/>
                          <a:cs typeface="Bitstream Charter"/>
                        </a:rPr>
                        <a:t>Mixed-status list, return to All, all-completed case</a:t>
                      </a:r>
                    </a:p>
                  </a:txBody>
                  <a:tcPr marL="66675" marR="66675" marT="47625" marB="47625" anchor="ctr">
                    <a:solidFill>
                      <a:srgbClr val="DDF8FC"/>
                    </a:solidFill>
                  </a:tcPr>
                </a:tc>
                <a:tc>
                  <a:txBody>
                    <a:bodyPr/>
                    <a:lstStyle/>
                    <a:p>
                      <a:r>
                        <a:rPr sz="825">
                          <a:solidFill>
                            <a:srgbClr val="14213D"/>
                          </a:solidFill>
                          <a:latin typeface="Bitstream Charter"/>
                          <a:ea typeface="Bitstream Charter"/>
                          <a:cs typeface="Bitstream Charter"/>
                        </a:rPr>
                        <a:t>Remove the filter-selection path to restore the prior All-only behavior</a:t>
                      </a:r>
                    </a:p>
                    <a:p>
                      <a:r>
                        <a:rPr sz="825">
                          <a:solidFill>
                            <a:srgbClr val="14213D"/>
                          </a:solidFill>
                          <a:latin typeface="Bitstream Charter"/>
                          <a:ea typeface="Bitstream Charter"/>
                          <a:cs typeface="Bitstream Charter"/>
                        </a:rPr>
                        <a:t>Next: WU-02 closes contract and regression evidence</a:t>
                      </a:r>
                    </a:p>
                  </a:txBody>
                  <a:tcPr marL="66675" marR="66675" marT="47625" marB="47625" anchor="ctr">
                    <a:solidFill>
                      <a:srgbClr val="DDF8FC"/>
                    </a:solidFill>
                  </a:tcPr>
                </a:tc>
              </a:tr>
              <a:tr h="793750">
                <a:tc>
                  <a:txBody>
                    <a:bodyPr/>
                    <a:lstStyle/>
                    <a:p>
                      <a:r>
                        <a:rPr sz="825">
                          <a:solidFill>
                            <a:srgbClr val="14213D"/>
                          </a:solidFill>
                          <a:latin typeface="Bitstream Charter"/>
                          <a:ea typeface="Bitstream Charter"/>
                          <a:cs typeface="Bitstream Charter"/>
                        </a:rPr>
                        <a:t>WU-02</a:t>
                      </a:r>
                    </a:p>
                    <a:p>
                      <a:r>
                        <a:rPr sz="825">
                          <a:solidFill>
                            <a:srgbClr val="14213D"/>
                          </a:solidFill>
                          <a:latin typeface="Bitstream Charter"/>
                          <a:ea typeface="Bitstream Charter"/>
                          <a:cs typeface="Bitstream Charter"/>
                        </a:rPr>
                        <a:t>VERIFICATION SUPPORT</a:t>
                      </a:r>
                    </a:p>
                  </a:txBody>
                  <a:tcPr marL="66675" marR="66675" marT="47625" marB="47625" anchor="ctr">
                    <a:solidFill>
                      <a:srgbClr val="FFF1D8"/>
                    </a:solidFill>
                  </a:tcPr>
                </a:tc>
                <a:tc>
                  <a:txBody>
                    <a:bodyPr/>
                    <a:lstStyle/>
                    <a:p>
                      <a:r>
                        <a:rPr sz="825">
                          <a:solidFill>
                            <a:srgbClr val="14213D"/>
                          </a:solidFill>
                          <a:latin typeface="Bitstream Charter"/>
                          <a:ea typeface="Bitstream Charter"/>
                          <a:cs typeface="Bitstream Charter"/>
                        </a:rPr>
                        <a:t>Specify the checks that will verify data-contract stability and the existing-list regression.</a:t>
                      </a:r>
                    </a:p>
                    <a:p>
                      <a:r>
                        <a:rPr sz="825">
                          <a:solidFill>
                            <a:srgbClr val="14213D"/>
                          </a:solidFill>
                          <a:latin typeface="Bitstream Charter"/>
                          <a:ea typeface="Bitstream Charter"/>
                          <a:cs typeface="Bitstream Charter"/>
                        </a:rPr>
                        <a:t>Closes: Supports acceptance of WU-01</a:t>
                      </a:r>
                    </a:p>
                  </a:txBody>
                  <a:tcPr marL="66675" marR="66675" marT="47625" marB="47625" anchor="ctr">
                    <a:solidFill>
                      <a:srgbClr val="FFF1D8"/>
                    </a:solidFill>
                  </a:tcPr>
                </a:tc>
                <a:tc>
                  <a:txBody>
                    <a:bodyPr/>
                    <a:lstStyle/>
                    <a:p>
                      <a:r>
                        <a:rPr sz="825">
                          <a:solidFill>
                            <a:srgbClr val="14213D"/>
                          </a:solidFill>
                          <a:latin typeface="Bitstream Charter"/>
                          <a:ea typeface="Bitstream Charter"/>
                          <a:cs typeface="Bitstream Charter"/>
                        </a:rPr>
                        <a:t>Contract inspection and existing-list regression path</a:t>
                      </a:r>
                    </a:p>
                    <a:p>
                      <a:r>
                        <a:rPr sz="825">
                          <a:solidFill>
                            <a:srgbClr val="14213D"/>
                          </a:solidFill>
                          <a:latin typeface="Bitstream Charter"/>
                          <a:ea typeface="Bitstream Charter"/>
                          <a:cs typeface="Bitstream Charter"/>
                        </a:rPr>
                        <a:t>Evidence to collect later during execution</a:t>
                      </a:r>
                    </a:p>
                  </a:txBody>
                  <a:tcPr marL="66675" marR="66675" marT="47625" marB="47625" anchor="ctr">
                    <a:solidFill>
                      <a:srgbClr val="FFF1D8"/>
                    </a:solidFill>
                  </a:tcPr>
                </a:tc>
                <a:tc>
                  <a:txBody>
                    <a:bodyPr/>
                    <a:lstStyle/>
                    <a:p>
                      <a:r>
                        <a:rPr sz="825">
                          <a:solidFill>
                            <a:srgbClr val="14213D"/>
                          </a:solidFill>
                          <a:latin typeface="Bitstream Charter"/>
                          <a:ea typeface="Bitstream Charter"/>
                          <a:cs typeface="Bitstream Charter"/>
                        </a:rPr>
                        <a:t>If the constraint fails, do not accept WU-01. Replan or roll back the related change</a:t>
                      </a:r>
                    </a:p>
                    <a:p>
                      <a:r>
                        <a:rPr sz="825">
                          <a:solidFill>
                            <a:srgbClr val="14213D"/>
                          </a:solidFill>
                          <a:latin typeface="Bitstream Charter"/>
                          <a:ea typeface="Bitstream Charter"/>
                          <a:cs typeface="Bitstream Charter"/>
                        </a:rPr>
                        <a:t>Next: FND-003 after human plan acceptance</a:t>
                      </a:r>
                    </a:p>
                  </a:txBody>
                  <a:tcPr marL="66675" marR="66675" marT="47625" marB="47625" anchor="ctr">
                    <a:solidFill>
                      <a:srgbClr val="FFF1D8"/>
                    </a:solidFill>
                  </a:tcPr>
                </a:tc>
              </a:tr>
            </a:tbl>
          </a:graphicData>
        </a:graphic>
      </p:graphicFrame>
      <p:sp>
        <p:nvSpPr>
          <p:cNvPr id="8" name="s5-contrast">
            <a:extLst xmlns:a="http://schemas.openxmlformats.org/drawingml/2006/main">
              <a:ext uri="{FF2B5EF4-FFF2-40B4-BE49-F238E27FC236}">
                <a16:creationId xmlns:a16="http://schemas.microsoft.com/office/drawing/2014/main" id="{147B36BC-3320-4A97-83F3-728F78E94328}"/>
              </a:ext>
            </a:extLst>
          </p:cNvPr>
          <p:cNvSpPr>
            <a:spLocks xmlns:a="http://schemas.openxmlformats.org/drawingml/2006/main" noGrp="1"/>
          </p:cNvSpPr>
          <p:nvPr/>
        </p:nvSpPr>
        <p:spPr>
          <a:xfrm xmlns:a="http://schemas.openxmlformats.org/drawingml/2006/main">
            <a:off x="666750" y="4762500"/>
            <a:ext cx="10858500" cy="666750"/>
          </a:xfrm>
          <a:prstGeom xmlns:a="http://schemas.openxmlformats.org/drawingml/2006/main" prst="roundRect">
            <a:avLst>
              <a:gd name="adj" fmla="val 17143"/>
            </a:avLst>
          </a:prstGeom>
          <a:solidFill xmlns:a="http://schemas.openxmlformats.org/drawingml/2006/main">
            <a:srgbClr val="ECEAFF"/>
          </a:solidFill>
          <a:ln xmlns:a="http://schemas.openxmlformats.org/drawingml/2006/main" w="9525">
            <a:solidFill>
              <a:srgbClr val="8F88FF"/>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050">
                <a:solidFill>
                  <a:srgbClr val="14213D"/>
                </a:solidFill>
                <a:latin typeface="Bitstream Charter"/>
                <a:ea typeface="Bitstream Charter"/>
                <a:cs typeface="Bitstream Charter"/>
              </a:defRPr>
            </a:pPr>
            <a:r>
              <a:rPr sz="1050" b="1">
                <a:solidFill>
                  <a:srgbClr val="14213D"/>
                </a:solidFill>
                <a:latin typeface="Bitstream Charter"/>
                <a:ea typeface="Bitstream Charter"/>
                <a:cs typeface="Bitstream Charter"/>
              </a:rPr>
              <a:t>CHANGED CONTEXT  </a:t>
            </a:r>
            <a:r>
              <a:rPr sz="1050" b="1">
                <a:solidFill>
                  <a:srgbClr val="14213D"/>
                </a:solidFill>
                <a:latin typeface="Bitstream Charter"/>
                <a:ea typeface="Bitstream Charter"/>
                <a:cs typeface="Bitstream Charter"/>
              </a:rPr>
              <a:t>Avatar refresh: the smallest useful slice makes a successful replacement visible on the next visit while preserving upload and storage contracts.</a:t>
            </a:r>
          </a:p>
        </p:txBody>
      </p:sp>
      <p:sp>
        <p:nvSpPr>
          <p:cNvPr id="9" name="s5-decision">
            <a:extLst xmlns:a="http://schemas.openxmlformats.org/drawingml/2006/main">
              <a:ext uri="{FF2B5EF4-FFF2-40B4-BE49-F238E27FC236}">
                <a16:creationId xmlns:a16="http://schemas.microsoft.com/office/drawing/2014/main" id="{B720694B-F8E4-4E07-ADD6-06D6424F6436}"/>
              </a:ext>
            </a:extLst>
          </p:cNvPr>
          <p:cNvSpPr>
            <a:spLocks xmlns:a="http://schemas.openxmlformats.org/drawingml/2006/main" noGrp="1"/>
          </p:cNvSpPr>
          <p:nvPr/>
        </p:nvSpPr>
        <p:spPr>
          <a:xfrm xmlns:a="http://schemas.openxmlformats.org/drawingml/2006/main">
            <a:off x="666750" y="5572125"/>
            <a:ext cx="10858500" cy="742950"/>
          </a:xfrm>
          <a:prstGeom xmlns:a="http://schemas.openxmlformats.org/drawingml/2006/main" prst="roundRect">
            <a:avLst>
              <a:gd name="adj" fmla="val 15385"/>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200">
                <a:solidFill>
                  <a:srgbClr val="14213D"/>
                </a:solidFill>
                <a:latin typeface="Bitstream Charter"/>
                <a:ea typeface="Bitstream Charter"/>
                <a:cs typeface="Bitstream Charter"/>
              </a:defRPr>
            </a:pPr>
            <a:r>
              <a:rPr sz="1200" b="1">
                <a:solidFill>
                  <a:srgbClr val="14213D"/>
                </a:solidFill>
                <a:latin typeface="Bitstream Charter"/>
                <a:ea typeface="Bitstream Charter"/>
                <a:cs typeface="Bitstream Charter"/>
              </a:rPr>
              <a:t>PLAN ACCEPTABLE  </a:t>
            </a:r>
            <a:r>
              <a:rPr sz="1200" b="1">
                <a:solidFill>
                  <a:srgbClr val="14213D"/>
                </a:solidFill>
                <a:latin typeface="Bitstream Charter"/>
                <a:ea typeface="Bitstream Charter"/>
                <a:cs typeface="Bitstream Charter"/>
              </a:rPr>
              <a:t>WU-01 closes observable behavior. WU-02 has an honest support role. Order and rollback boundaries are explicit.</a:t>
            </a:r>
          </a:p>
        </p:txBody>
      </p:sp>
    </p:spTree>
    <p:extLst>
      <p:ext uri="{BB962C8B-B14F-4D97-AF65-F5344CB8AC3E}">
        <p14:creationId xmlns:p14="http://schemas.microsoft.com/office/powerpoint/2010/main" val="718445668"/>
      </p:ext>
    </p:extLst>
  </p:cSld>
</p:sld>
</file>

<file path=ppt/slides/slide6.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8" name="s6-lesson">
            <a:extLst xmlns:a="http://schemas.openxmlformats.org/drawingml/2006/main">
              <a:ext uri="{FF2B5EF4-FFF2-40B4-BE49-F238E27FC236}">
                <a16:creationId xmlns:a16="http://schemas.microsoft.com/office/drawing/2014/main" id="{B3EFE5ED-F48B-45E3-99DE-165CB50D92D9}"/>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FND-002   FOUNDATION 002</a:t>
            </a:r>
          </a:p>
        </p:txBody>
      </p:sp>
      <p:sp>
        <p:nvSpPr>
          <p:cNvPr id="2" name="s6-title">
            <a:extLst xmlns:a="http://schemas.openxmlformats.org/drawingml/2006/main">
              <a:ext uri="{FF2B5EF4-FFF2-40B4-BE49-F238E27FC236}">
                <a16:creationId xmlns:a16="http://schemas.microsoft.com/office/drawing/2014/main" id="{7A72D325-0386-42FA-B377-5AA8BFE168AD}"/>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Plausible failure and the smallest repair</a:t>
            </a:r>
          </a:p>
        </p:txBody>
      </p:sp>
      <p:sp>
        <p:nvSpPr>
          <p:cNvPr id="3" name="s6-page">
            <a:extLst xmlns:a="http://schemas.openxmlformats.org/drawingml/2006/main">
              <a:ext uri="{FF2B5EF4-FFF2-40B4-BE49-F238E27FC236}">
                <a16:creationId xmlns:a16="http://schemas.microsoft.com/office/drawing/2014/main" id="{1402DBC6-C641-4340-B5DE-DBC1C97D8991}"/>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06 / 08</a:t>
            </a:r>
          </a:p>
        </p:txBody>
      </p:sp>
      <p:sp>
        <p:nvSpPr>
          <p:cNvPr id="4" name="s6-footer">
            <a:extLst xmlns:a="http://schemas.openxmlformats.org/drawingml/2006/main">
              <a:ext uri="{FF2B5EF4-FFF2-40B4-BE49-F238E27FC236}">
                <a16:creationId xmlns:a16="http://schemas.microsoft.com/office/drawing/2014/main" id="{BFD61458-DE71-4446-B764-1F48B402AF70}"/>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The canonical lesson remains authoritative.</a:t>
            </a:r>
          </a:p>
        </p:txBody>
      </p:sp>
      <p:sp>
        <p:nvSpPr>
          <p:cNvPr id="5" name="s6-footer-line">
            <a:extLst xmlns:a="http://schemas.openxmlformats.org/drawingml/2006/main">
              <a:ext uri="{FF2B5EF4-FFF2-40B4-BE49-F238E27FC236}">
                <a16:creationId xmlns:a16="http://schemas.microsoft.com/office/drawing/2014/main" id="{6766B8AB-FEE2-43BF-BF0F-146AFE3DEE89}"/>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6-bad-1">
            <a:extLst xmlns:a="http://schemas.openxmlformats.org/drawingml/2006/main">
              <a:ext uri="{FF2B5EF4-FFF2-40B4-BE49-F238E27FC236}">
                <a16:creationId xmlns:a16="http://schemas.microsoft.com/office/drawing/2014/main" id="{2312C196-8558-4FC1-93F2-08B340D9365A}"/>
              </a:ext>
            </a:extLst>
          </p:cNvPr>
          <p:cNvSpPr>
            <a:spLocks xmlns:a="http://schemas.openxmlformats.org/drawingml/2006/main" noGrp="1"/>
          </p:cNvSpPr>
          <p:nvPr/>
        </p:nvSpPr>
        <p:spPr>
          <a:xfrm xmlns:a="http://schemas.openxmlformats.org/drawingml/2006/main">
            <a:off x="590550" y="1600200"/>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1  </a:t>
            </a:r>
            <a:r>
              <a:rPr sz="1125" b="1">
                <a:solidFill>
                  <a:srgbClr val="14213D"/>
                </a:solidFill>
                <a:latin typeface="Bitstream Charter"/>
                <a:ea typeface="Bitstream Charter"/>
                <a:cs typeface="Bitstream Charter"/>
              </a:rPr>
              <a:t>Split by frontend, backend, and test ownership</a:t>
            </a:r>
          </a:p>
        </p:txBody>
      </p:sp>
      <p:sp>
        <p:nvSpPr>
          <p:cNvPr id="7" name="s6-repair-1">
            <a:extLst xmlns:a="http://schemas.openxmlformats.org/drawingml/2006/main">
              <a:ext uri="{FF2B5EF4-FFF2-40B4-BE49-F238E27FC236}">
                <a16:creationId xmlns:a16="http://schemas.microsoft.com/office/drawing/2014/main" id="{5D6FC61D-35BC-42C4-AA7A-EC9F6D465108}"/>
              </a:ext>
            </a:extLst>
          </p:cNvPr>
          <p:cNvSpPr>
            <a:spLocks xmlns:a="http://schemas.openxmlformats.org/drawingml/2006/main" noGrp="1"/>
          </p:cNvSpPr>
          <p:nvPr/>
        </p:nvSpPr>
        <p:spPr>
          <a:xfrm xmlns:a="http://schemas.openxmlformats.org/drawingml/2006/main">
            <a:off x="6191250" y="1600200"/>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Start from an observable criterion and include only the layers needed to close it.</a:t>
            </a:r>
          </a:p>
        </p:txBody>
      </p: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4781550" y="2038350"/>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9" name="s6-bad-2">
            <a:extLst xmlns:a="http://schemas.openxmlformats.org/drawingml/2006/main">
              <a:ext uri="{FF2B5EF4-FFF2-40B4-BE49-F238E27FC236}">
                <a16:creationId xmlns:a16="http://schemas.microsoft.com/office/drawing/2014/main" id="{1059EA2E-4FD9-4535-A80A-5D9B183A2D94}"/>
              </a:ext>
            </a:extLst>
          </p:cNvPr>
          <p:cNvSpPr>
            <a:spLocks xmlns:a="http://schemas.openxmlformats.org/drawingml/2006/main" noGrp="1"/>
          </p:cNvSpPr>
          <p:nvPr/>
        </p:nvSpPr>
        <p:spPr>
          <a:xfrm xmlns:a="http://schemas.openxmlformats.org/drawingml/2006/main">
            <a:off x="590550" y="2619375"/>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2  </a:t>
            </a:r>
            <a:r>
              <a:rPr sz="1125" b="1">
                <a:solidFill>
                  <a:srgbClr val="14213D"/>
                </a:solidFill>
                <a:latin typeface="Bitstream Charter"/>
                <a:ea typeface="Bitstream Charter"/>
                <a:cs typeface="Bitstream Charter"/>
              </a:rPr>
              <a:t>Build all infrastructure before any judgeable behavior</a:t>
            </a:r>
          </a:p>
        </p:txBody>
      </p:sp>
      <p:sp>
        <p:nvSpPr>
          <p:cNvPr id="10" name="s6-repair-2">
            <a:extLst xmlns:a="http://schemas.openxmlformats.org/drawingml/2006/main">
              <a:ext uri="{FF2B5EF4-FFF2-40B4-BE49-F238E27FC236}">
                <a16:creationId xmlns:a16="http://schemas.microsoft.com/office/drawing/2014/main" id="{042B7F2F-3EA9-49B7-8D67-37CC715DFD60}"/>
              </a:ext>
            </a:extLst>
          </p:cNvPr>
          <p:cNvSpPr>
            <a:spLocks xmlns:a="http://schemas.openxmlformats.org/drawingml/2006/main" noGrp="1"/>
          </p:cNvSpPr>
          <p:nvPr/>
        </p:nvSpPr>
        <p:spPr>
          <a:xfrm xmlns:a="http://schemas.openxmlformats.org/drawingml/2006/main">
            <a:off x="6191250" y="2619375"/>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Find the smallest useful flow. Add infrastructure only when that slice requires it.</a:t>
            </a:r>
          </a:p>
        </p:txBody>
      </p:sp>
      <p:cxnSp>
        <p:nvCxnSpPr>
          <p:cNvPr id="28" name=""/>
          <p:cNvCxnSpPr>
            <a:stCxn xmlns:a="http://schemas.openxmlformats.org/drawingml/2006/main" id="9" idx="3"/>
            <a:endCxn xmlns:a="http://schemas.openxmlformats.org/drawingml/2006/main" id="10" idx="1"/>
          </p:cNvCxnSpPr>
          <p:nvPr/>
        </p:nvCxnSpPr>
        <p:spPr>
          <a:xfrm xmlns:a="http://schemas.openxmlformats.org/drawingml/2006/main">
            <a:off x="4781550" y="3057525"/>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12" name="s6-bad-3">
            <a:extLst xmlns:a="http://schemas.openxmlformats.org/drawingml/2006/main">
              <a:ext uri="{FF2B5EF4-FFF2-40B4-BE49-F238E27FC236}">
                <a16:creationId xmlns:a16="http://schemas.microsoft.com/office/drawing/2014/main" id="{DA859331-E7E2-47A3-810C-B9B175BAC8E3}"/>
              </a:ext>
            </a:extLst>
          </p:cNvPr>
          <p:cNvSpPr>
            <a:spLocks xmlns:a="http://schemas.openxmlformats.org/drawingml/2006/main" noGrp="1"/>
          </p:cNvSpPr>
          <p:nvPr/>
        </p:nvSpPr>
        <p:spPr>
          <a:xfrm xmlns:a="http://schemas.openxmlformats.org/drawingml/2006/main">
            <a:off x="590550" y="3638550"/>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3  </a:t>
            </a:r>
            <a:r>
              <a:rPr sz="1125" b="1">
                <a:solidFill>
                  <a:srgbClr val="14213D"/>
                </a:solidFill>
                <a:latin typeface="Bitstream Charter"/>
                <a:ea typeface="Bitstream Charter"/>
                <a:cs typeface="Bitstream Charter"/>
              </a:rPr>
              <a:t>Call the smallest diff a vertical slice</a:t>
            </a:r>
          </a:p>
        </p:txBody>
      </p:sp>
      <p:sp>
        <p:nvSpPr>
          <p:cNvPr id="13" name="s6-repair-3">
            <a:extLst xmlns:a="http://schemas.openxmlformats.org/drawingml/2006/main">
              <a:ext uri="{FF2B5EF4-FFF2-40B4-BE49-F238E27FC236}">
                <a16:creationId xmlns:a16="http://schemas.microsoft.com/office/drawing/2014/main" id="{C799A511-FD62-4880-ACED-73EBBB6E2A9A}"/>
              </a:ext>
            </a:extLst>
          </p:cNvPr>
          <p:cNvSpPr>
            <a:spLocks xmlns:a="http://schemas.openxmlformats.org/drawingml/2006/main" noGrp="1"/>
          </p:cNvSpPr>
          <p:nvPr/>
        </p:nvSpPr>
        <p:spPr>
          <a:xfrm xmlns:a="http://schemas.openxmlformats.org/drawingml/2006/main">
            <a:off x="6191250" y="3638550"/>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Name the criterion it closes. If none closes, label it as supporting work or re-slice it.</a:t>
            </a:r>
          </a:p>
        </p:txBody>
      </p:sp>
      <p:cxnSp>
        <p:nvCxnSpPr>
          <p:cNvPr id="31" name=""/>
          <p:cNvCxnSpPr>
            <a:stCxn xmlns:a="http://schemas.openxmlformats.org/drawingml/2006/main" id="12" idx="3"/>
            <a:endCxn xmlns:a="http://schemas.openxmlformats.org/drawingml/2006/main" id="13" idx="1"/>
          </p:cNvCxnSpPr>
          <p:nvPr/>
        </p:nvCxnSpPr>
        <p:spPr>
          <a:xfrm xmlns:a="http://schemas.openxmlformats.org/drawingml/2006/main">
            <a:off x="4781550" y="4076700"/>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15" name="s6-bad-4">
            <a:extLst xmlns:a="http://schemas.openxmlformats.org/drawingml/2006/main">
              <a:ext uri="{FF2B5EF4-FFF2-40B4-BE49-F238E27FC236}">
                <a16:creationId xmlns:a16="http://schemas.microsoft.com/office/drawing/2014/main" id="{6F4F3E4A-2E8B-4615-B089-FA3F5018D3B5}"/>
              </a:ext>
            </a:extLst>
          </p:cNvPr>
          <p:cNvSpPr>
            <a:spLocks xmlns:a="http://schemas.openxmlformats.org/drawingml/2006/main" noGrp="1"/>
          </p:cNvSpPr>
          <p:nvPr/>
        </p:nvSpPr>
        <p:spPr>
          <a:xfrm xmlns:a="http://schemas.openxmlformats.org/drawingml/2006/main">
            <a:off x="590550" y="4657725"/>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4  </a:t>
            </a:r>
            <a:r>
              <a:rPr sz="1125" b="1">
                <a:solidFill>
                  <a:srgbClr val="14213D"/>
                </a:solidFill>
                <a:latin typeface="Bitstream Charter"/>
                <a:ea typeface="Bitstream Charter"/>
                <a:cs typeface="Bitstream Charter"/>
              </a:rPr>
              <a:t>Parallelize across an unresolved shared contract</a:t>
            </a:r>
          </a:p>
        </p:txBody>
      </p:sp>
      <p:sp>
        <p:nvSpPr>
          <p:cNvPr id="16" name="s6-repair-4">
            <a:extLst xmlns:a="http://schemas.openxmlformats.org/drawingml/2006/main">
              <a:ext uri="{FF2B5EF4-FFF2-40B4-BE49-F238E27FC236}">
                <a16:creationId xmlns:a16="http://schemas.microsoft.com/office/drawing/2014/main" id="{28FFD76E-1CD5-4172-851D-9A33DACB9100}"/>
              </a:ext>
            </a:extLst>
          </p:cNvPr>
          <p:cNvSpPr>
            <a:spLocks xmlns:a="http://schemas.openxmlformats.org/drawingml/2006/main" noGrp="1"/>
          </p:cNvSpPr>
          <p:nvPr/>
        </p:nvSpPr>
        <p:spPr>
          <a:xfrm xmlns:a="http://schemas.openxmlformats.org/drawingml/2006/main">
            <a:off x="6191250" y="4657725"/>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Expose the dependency, justify the order, and record rollback boundaries before parallel work.</a:t>
            </a:r>
          </a:p>
        </p:txBody>
      </p:sp>
      <p:cxnSp>
        <p:nvCxnSpPr>
          <p:cNvPr id="34" name=""/>
          <p:cNvCxnSpPr>
            <a:stCxn xmlns:a="http://schemas.openxmlformats.org/drawingml/2006/main" id="15" idx="3"/>
            <a:endCxn xmlns:a="http://schemas.openxmlformats.org/drawingml/2006/main" id="16" idx="1"/>
          </p:cNvCxnSpPr>
          <p:nvPr/>
        </p:nvCxnSpPr>
        <p:spPr>
          <a:xfrm xmlns:a="http://schemas.openxmlformats.org/drawingml/2006/main">
            <a:off x="4781550" y="5095875"/>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Tree>
    <p:extLst>
      <p:ext uri="{BB962C8B-B14F-4D97-AF65-F5344CB8AC3E}">
        <p14:creationId xmlns:p14="http://schemas.microsoft.com/office/powerpoint/2010/main" val="1340472258"/>
      </p:ext>
    </p:extLst>
  </p:cSld>
</p:sld>
</file>

<file path=ppt/slides/slide7.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9" name="s7-lesson">
            <a:extLst xmlns:a="http://schemas.openxmlformats.org/drawingml/2006/main">
              <a:ext uri="{FF2B5EF4-FFF2-40B4-BE49-F238E27FC236}">
                <a16:creationId xmlns:a16="http://schemas.microsoft.com/office/drawing/2014/main" id="{5E652C20-3CAA-4AE4-BF6B-91C9D8BC9D38}"/>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FND-002   FOUNDATION 002</a:t>
            </a:r>
          </a:p>
        </p:txBody>
      </p:sp>
      <p:sp>
        <p:nvSpPr>
          <p:cNvPr id="2" name="s7-title">
            <a:extLst xmlns:a="http://schemas.openxmlformats.org/drawingml/2006/main">
              <a:ext uri="{FF2B5EF4-FFF2-40B4-BE49-F238E27FC236}">
                <a16:creationId xmlns:a16="http://schemas.microsoft.com/office/drawing/2014/main" id="{A2DC75FE-43F7-4478-928A-4E12D8016A3B}"/>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Practice: Vertical Slice Plan v1</a:t>
            </a:r>
          </a:p>
        </p:txBody>
      </p:sp>
      <p:sp>
        <p:nvSpPr>
          <p:cNvPr id="3" name="s7-page">
            <a:extLst xmlns:a="http://schemas.openxmlformats.org/drawingml/2006/main">
              <a:ext uri="{FF2B5EF4-FFF2-40B4-BE49-F238E27FC236}">
                <a16:creationId xmlns:a16="http://schemas.microsoft.com/office/drawing/2014/main" id="{0615438F-61BA-4A30-9B77-744EC4777447}"/>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07 / 08</a:t>
            </a:r>
          </a:p>
        </p:txBody>
      </p:sp>
      <p:sp>
        <p:nvSpPr>
          <p:cNvPr id="4" name="s7-footer">
            <a:extLst xmlns:a="http://schemas.openxmlformats.org/drawingml/2006/main">
              <a:ext uri="{FF2B5EF4-FFF2-40B4-BE49-F238E27FC236}">
                <a16:creationId xmlns:a16="http://schemas.microsoft.com/office/drawing/2014/main" id="{B80937AA-18A0-4FC3-ADA2-181C0D73B8E3}"/>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The canonical lesson remains authoritative.</a:t>
            </a:r>
          </a:p>
        </p:txBody>
      </p:sp>
      <p:sp>
        <p:nvSpPr>
          <p:cNvPr id="5" name="s7-footer-line">
            <a:extLst xmlns:a="http://schemas.openxmlformats.org/drawingml/2006/main">
              <a:ext uri="{FF2B5EF4-FFF2-40B4-BE49-F238E27FC236}">
                <a16:creationId xmlns:a16="http://schemas.microsoft.com/office/drawing/2014/main" id="{D447F287-014B-4C25-A506-E3AEFB3BB9DA}"/>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7-task">
            <a:extLst xmlns:a="http://schemas.openxmlformats.org/drawingml/2006/main">
              <a:ext uri="{FF2B5EF4-FFF2-40B4-BE49-F238E27FC236}">
                <a16:creationId xmlns:a16="http://schemas.microsoft.com/office/drawing/2014/main" id="{A8CFCC84-D42F-4237-B172-B26BA5EB9CB3}"/>
              </a:ext>
            </a:extLst>
          </p:cNvPr>
          <p:cNvSpPr>
            <a:spLocks xmlns:a="http://schemas.openxmlformats.org/drawingml/2006/main" noGrp="1"/>
          </p:cNvSpPr>
          <p:nvPr/>
        </p:nvSpPr>
        <p:spPr>
          <a:xfrm xmlns:a="http://schemas.openxmlformats.org/drawingml/2006/main">
            <a:off x="628650" y="1638300"/>
            <a:ext cx="4476750" cy="3695700"/>
          </a:xfrm>
          <a:prstGeom xmlns:a="http://schemas.openxmlformats.org/drawingml/2006/main" prst="roundRect">
            <a:avLst>
              <a:gd name="adj" fmla="val 3093"/>
            </a:avLst>
          </a:prstGeom>
          <a:solidFill xmlns:a="http://schemas.openxmlformats.org/drawingml/2006/main">
            <a:srgbClr val="121C32"/>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YOUR TASK</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Build a Vertical Slice Plan v1 for exact order-number search using 2 to 4 work units.</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ACCEPTANCE</a:t>
            </a:r>
          </a:p>
          <a:p xmlns:a="http://schemas.openxmlformats.org/drawingml/2006/main">
            <a:pPr algn="l">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At least one unit closes AC-01 or AC-02 end to end. Supporting work stays attached to a named slice. No code or execution step appears.</a:t>
            </a:r>
          </a:p>
        </p:txBody>
      </p:sp>
      <p:sp>
        <p:nvSpPr>
          <p:cNvPr id="7" name="s7-fields">
            <a:extLst xmlns:a="http://schemas.openxmlformats.org/drawingml/2006/main">
              <a:ext uri="{FF2B5EF4-FFF2-40B4-BE49-F238E27FC236}">
                <a16:creationId xmlns:a16="http://schemas.microsoft.com/office/drawing/2014/main" id="{8BE03541-85BE-4CE5-9EBA-7C327913069B}"/>
              </a:ext>
            </a:extLst>
          </p:cNvPr>
          <p:cNvSpPr>
            <a:spLocks xmlns:a="http://schemas.openxmlformats.org/drawingml/2006/main" noGrp="1"/>
          </p:cNvSpPr>
          <p:nvPr/>
        </p:nvSpPr>
        <p:spPr>
          <a:xfrm xmlns:a="http://schemas.openxmlformats.org/drawingml/2006/main">
            <a:off x="5667375" y="1638300"/>
            <a:ext cx="5905500" cy="3695700"/>
          </a:xfrm>
          <a:prstGeom xmlns:a="http://schemas.openxmlformats.org/drawingml/2006/main" prst="roundRect">
            <a:avLst>
              <a:gd name="adj" fmla="val 3093"/>
            </a:avLst>
          </a:prstGeom>
          <a:solidFill xmlns:a="http://schemas.openxmlformats.org/drawingml/2006/main">
            <a:srgbClr val="FFFFFF"/>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WORKSHEET FIELDS</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01  </a:t>
            </a:r>
            <a:r>
              <a:rPr sz="1350">
                <a:solidFill>
                  <a:srgbClr val="14213D"/>
                </a:solidFill>
                <a:latin typeface="Bitstream Charter"/>
                <a:ea typeface="Bitstream Charter"/>
                <a:cs typeface="Bitstream Charter"/>
              </a:rPr>
              <a:t>Unit ID, type, bounded outcome, and criteria closed</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02  </a:t>
            </a:r>
            <a:r>
              <a:rPr sz="1350">
                <a:solidFill>
                  <a:srgbClr val="14213D"/>
                </a:solidFill>
                <a:latin typeface="Bitstream Charter"/>
                <a:ea typeface="Bitstream Charter"/>
                <a:cs typeface="Bitstream Charter"/>
              </a:rPr>
              <a:t>Required layers and known prerequisites</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03  </a:t>
            </a:r>
            <a:r>
              <a:rPr sz="1350">
                <a:solidFill>
                  <a:srgbClr val="14213D"/>
                </a:solidFill>
                <a:latin typeface="Bitstream Charter"/>
                <a:ea typeface="Bitstream Charter"/>
                <a:cs typeface="Bitstream Charter"/>
              </a:rPr>
              <a:t>Evidence role and reason for the order</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04  </a:t>
            </a:r>
            <a:r>
              <a:rPr sz="1350">
                <a:solidFill>
                  <a:srgbClr val="14213D"/>
                </a:solidFill>
                <a:latin typeface="Bitstream Charter"/>
                <a:ea typeface="Bitstream Charter"/>
                <a:cs typeface="Bitstream Charter"/>
              </a:rPr>
              <a:t>Independent merge and rollback boundary</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05  </a:t>
            </a:r>
            <a:r>
              <a:rPr sz="1350">
                <a:solidFill>
                  <a:srgbClr val="14213D"/>
                </a:solidFill>
                <a:latin typeface="Bitstream Charter"/>
                <a:ea typeface="Bitstream Charter"/>
                <a:cs typeface="Bitstream Charter"/>
              </a:rPr>
              <a:t>Next-unit identity, handoff reason, and residual uncertainty</a:t>
            </a:r>
          </a:p>
        </p:txBody>
      </p:sp>
      <p:sp>
        <p:nvSpPr>
          <p:cNvPr id="8" name="s7-bar">
            <a:extLst xmlns:a="http://schemas.openxmlformats.org/drawingml/2006/main">
              <a:ext uri="{FF2B5EF4-FFF2-40B4-BE49-F238E27FC236}">
                <a16:creationId xmlns:a16="http://schemas.microsoft.com/office/drawing/2014/main" id="{0D83640A-F90A-4526-A0AB-E0AC3A1B23C3}"/>
              </a:ext>
            </a:extLst>
          </p:cNvPr>
          <p:cNvSpPr>
            <a:spLocks xmlns:a="http://schemas.openxmlformats.org/drawingml/2006/main" noGrp="1"/>
          </p:cNvSpPr>
          <p:nvPr/>
        </p:nvSpPr>
        <p:spPr>
          <a:xfrm xmlns:a="http://schemas.openxmlformats.org/drawingml/2006/main">
            <a:off x="1428750" y="5619750"/>
            <a:ext cx="9334500" cy="552450"/>
          </a:xfrm>
          <a:prstGeom xmlns:a="http://schemas.openxmlformats.org/drawingml/2006/main" prst="roundRect">
            <a:avLst>
              <a:gd name="adj" fmla="val 2069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75444"/>
          </a:bodyPr>
          <a:lstStyle xmlns:a="http://schemas.openxmlformats.org/drawingml/2006/main"/>
          <a:p xmlns:a="http://schemas.openxmlformats.org/drawingml/2006/main">
            <a:pPr algn="ctr">
              <a:defRPr sz="1200">
                <a:solidFill>
                  <a:srgbClr val="14213D"/>
                </a:solidFill>
                <a:latin typeface="Bitstream Charter"/>
                <a:ea typeface="Bitstream Charter"/>
                <a:cs typeface="Bitstream Charter"/>
              </a:defRPr>
            </a:pPr>
            <a:r>
              <a:rPr sz="1200" b="1">
                <a:solidFill>
                  <a:srgbClr val="14213D"/>
                </a:solidFill>
                <a:latin typeface="Bitstream Charter"/>
                <a:ea typeface="Bitstream Charter"/>
                <a:cs typeface="Bitstream Charter"/>
              </a:rPr>
              <a:t>Every unit has an outcome and evidence role. At least one slice closes an observable criterion. Order, merge, rollback, next-unit handoff, and residual uncertainty are explicit and human reviewed.</a:t>
            </a:r>
          </a:p>
        </p:txBody>
      </p:sp>
    </p:spTree>
    <p:extLst>
      <p:ext uri="{BB962C8B-B14F-4D97-AF65-F5344CB8AC3E}">
        <p14:creationId xmlns:p14="http://schemas.microsoft.com/office/powerpoint/2010/main" val="1131616332"/>
      </p:ext>
    </p:extLst>
  </p:cSld>
</p:sld>
</file>

<file path=ppt/slides/slide8.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8-lesson">
            <a:extLst xmlns:a="http://schemas.openxmlformats.org/drawingml/2006/main">
              <a:ext uri="{FF2B5EF4-FFF2-40B4-BE49-F238E27FC236}">
                <a16:creationId xmlns:a16="http://schemas.microsoft.com/office/drawing/2014/main" id="{A062646C-C7D9-4946-88BD-AA8D279E44A3}"/>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FND-002   FOUNDATION 002</a:t>
            </a:r>
          </a:p>
        </p:txBody>
      </p:sp>
      <p:sp>
        <p:nvSpPr>
          <p:cNvPr id="2" name="s8-title">
            <a:extLst xmlns:a="http://schemas.openxmlformats.org/drawingml/2006/main">
              <a:ext uri="{FF2B5EF4-FFF2-40B4-BE49-F238E27FC236}">
                <a16:creationId xmlns:a16="http://schemas.microsoft.com/office/drawing/2014/main" id="{1A46E07B-C731-4A28-B90B-49A59650707C}"/>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Transfer, limit, and handoff</a:t>
            </a:r>
          </a:p>
        </p:txBody>
      </p:sp>
      <p:sp>
        <p:nvSpPr>
          <p:cNvPr id="3" name="s8-page">
            <a:extLst xmlns:a="http://schemas.openxmlformats.org/drawingml/2006/main">
              <a:ext uri="{FF2B5EF4-FFF2-40B4-BE49-F238E27FC236}">
                <a16:creationId xmlns:a16="http://schemas.microsoft.com/office/drawing/2014/main" id="{89699D9A-5809-4BD3-964B-79E256E468CA}"/>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08 / 08</a:t>
            </a:r>
          </a:p>
        </p:txBody>
      </p:sp>
      <p:sp>
        <p:nvSpPr>
          <p:cNvPr id="4" name="s8-footer">
            <a:extLst xmlns:a="http://schemas.openxmlformats.org/drawingml/2006/main">
              <a:ext uri="{FF2B5EF4-FFF2-40B4-BE49-F238E27FC236}">
                <a16:creationId xmlns:a16="http://schemas.microsoft.com/office/drawing/2014/main" id="{ED65C35A-2C50-4D38-9296-55D6BC6CEFB5}"/>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The canonical lesson remains authoritative.</a:t>
            </a:r>
          </a:p>
        </p:txBody>
      </p:sp>
      <p:sp>
        <p:nvSpPr>
          <p:cNvPr id="5" name="s8-footer-line">
            <a:extLst xmlns:a="http://schemas.openxmlformats.org/drawingml/2006/main">
              <a:ext uri="{FF2B5EF4-FFF2-40B4-BE49-F238E27FC236}">
                <a16:creationId xmlns:a16="http://schemas.microsoft.com/office/drawing/2014/main" id="{82B0F328-9540-4118-9B28-B631CFB815C3}"/>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8-challenge">
            <a:extLst xmlns:a="http://schemas.openxmlformats.org/drawingml/2006/main">
              <a:ext uri="{FF2B5EF4-FFF2-40B4-BE49-F238E27FC236}">
                <a16:creationId xmlns:a16="http://schemas.microsoft.com/office/drawing/2014/main" id="{ACC9ADA9-7100-414A-B548-288B2695D035}"/>
              </a:ext>
            </a:extLst>
          </p:cNvPr>
          <p:cNvSpPr>
            <a:spLocks xmlns:a="http://schemas.openxmlformats.org/drawingml/2006/main" noGrp="1"/>
          </p:cNvSpPr>
          <p:nvPr/>
        </p:nvSpPr>
        <p:spPr>
          <a:xfrm xmlns:a="http://schemas.openxmlformats.org/drawingml/2006/main">
            <a:off x="781050" y="1619250"/>
            <a:ext cx="10629900" cy="1238250"/>
          </a:xfrm>
          <a:prstGeom xmlns:a="http://schemas.openxmlformats.org/drawingml/2006/main" prst="roundRect">
            <a:avLst>
              <a:gd name="adj" fmla="val 9231"/>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CHANGED CONTEXT  </a:t>
            </a:r>
            <a:r>
              <a:rPr sz="1575" b="1">
                <a:solidFill>
                  <a:srgbClr val="F4F7FB"/>
                </a:solidFill>
                <a:latin typeface="Bitstream Charter"/>
                <a:ea typeface="Bitstream Charter"/>
                <a:cs typeface="Bitstream Charter"/>
              </a:rPr>
              <a:t>Decompose avatar refresh into 2 to 4 work units without copying the task-filter wording.</a:t>
            </a:r>
          </a:p>
        </p:txBody>
      </p:sp>
      <p:sp>
        <p:nvSpPr>
          <p:cNvPr id="7" name="s8-q-1">
            <a:extLst xmlns:a="http://schemas.openxmlformats.org/drawingml/2006/main">
              <a:ext uri="{FF2B5EF4-FFF2-40B4-BE49-F238E27FC236}">
                <a16:creationId xmlns:a16="http://schemas.microsoft.com/office/drawing/2014/main" id="{FD59953C-1051-45E9-BF91-525D2D5C90D3}"/>
              </a:ext>
            </a:extLst>
          </p:cNvPr>
          <p:cNvSpPr>
            <a:spLocks xmlns:a="http://schemas.openxmlformats.org/drawingml/2006/main" noGrp="1"/>
          </p:cNvSpPr>
          <p:nvPr/>
        </p:nvSpPr>
        <p:spPr>
          <a:xfrm xmlns:a="http://schemas.openxmlformats.org/drawingml/2006/main">
            <a:off x="904875" y="3333750"/>
            <a:ext cx="3333750" cy="7429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8463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Which unit closes a user-visible criterion?</a:t>
            </a:r>
          </a:p>
        </p:txBody>
      </p:sp>
      <p:sp>
        <p:nvSpPr>
          <p:cNvPr id="8" name="s8-q-2">
            <a:extLst xmlns:a="http://schemas.openxmlformats.org/drawingml/2006/main">
              <a:ext uri="{FF2B5EF4-FFF2-40B4-BE49-F238E27FC236}">
                <a16:creationId xmlns:a16="http://schemas.microsoft.com/office/drawing/2014/main" id="{0AE2328D-F295-45F2-8559-F623AE364B5F}"/>
              </a:ext>
            </a:extLst>
          </p:cNvPr>
          <p:cNvSpPr>
            <a:spLocks xmlns:a="http://schemas.openxmlformats.org/drawingml/2006/main" noGrp="1"/>
          </p:cNvSpPr>
          <p:nvPr/>
        </p:nvSpPr>
        <p:spPr>
          <a:xfrm xmlns:a="http://schemas.openxmlformats.org/drawingml/2006/main">
            <a:off x="4619625" y="3333750"/>
            <a:ext cx="3333750" cy="742950"/>
          </a:xfrm>
          <a:prstGeom xmlns:a="http://schemas.openxmlformats.org/drawingml/2006/main" prst="roundRect">
            <a:avLst>
              <a:gd name="adj" fmla="val 5000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must happen first, and why?</a:t>
            </a:r>
          </a:p>
        </p:txBody>
      </p:sp>
      <p:sp>
        <p:nvSpPr>
          <p:cNvPr id="9" name="s8-q-3">
            <a:extLst xmlns:a="http://schemas.openxmlformats.org/drawingml/2006/main">
              <a:ext uri="{FF2B5EF4-FFF2-40B4-BE49-F238E27FC236}">
                <a16:creationId xmlns:a16="http://schemas.microsoft.com/office/drawing/2014/main" id="{8EC6314B-7FCA-440F-BF4B-845D52DAAFE0}"/>
              </a:ext>
            </a:extLst>
          </p:cNvPr>
          <p:cNvSpPr>
            <a:spLocks xmlns:a="http://schemas.openxmlformats.org/drawingml/2006/main" noGrp="1"/>
          </p:cNvSpPr>
          <p:nvPr/>
        </p:nvSpPr>
        <p:spPr>
          <a:xfrm xmlns:a="http://schemas.openxmlformats.org/drawingml/2006/main">
            <a:off x="8334375" y="3333750"/>
            <a:ext cx="3333750" cy="7429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83853"/>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can be merged or rolled back alone?</a:t>
            </a:r>
          </a:p>
        </p:txBody>
      </p:sp>
      <p:sp>
        <p:nvSpPr>
          <p:cNvPr id="10" name="s8-next">
            <a:extLst xmlns:a="http://schemas.openxmlformats.org/drawingml/2006/main">
              <a:ext uri="{FF2B5EF4-FFF2-40B4-BE49-F238E27FC236}">
                <a16:creationId xmlns:a16="http://schemas.microsoft.com/office/drawing/2014/main" id="{2BB5E1FF-1CFA-494B-AAC5-610BA8ADBCF3}"/>
              </a:ext>
            </a:extLst>
          </p:cNvPr>
          <p:cNvSpPr>
            <a:spLocks xmlns:a="http://schemas.openxmlformats.org/drawingml/2006/main" noGrp="1"/>
          </p:cNvSpPr>
          <p:nvPr/>
        </p:nvSpPr>
        <p:spPr>
          <a:xfrm xmlns:a="http://schemas.openxmlformats.org/drawingml/2006/main">
            <a:off x="781050" y="4762500"/>
            <a:ext cx="10629900" cy="1238250"/>
          </a:xfrm>
          <a:prstGeom xmlns:a="http://schemas.openxmlformats.org/drawingml/2006/main" prst="roundRect">
            <a:avLst>
              <a:gd name="adj" fmla="val 9231"/>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HANDOFF  </a:t>
            </a:r>
            <a:r>
              <a:rPr sz="1350" b="1">
                <a:solidFill>
                  <a:srgbClr val="F4F7FB"/>
                </a:solidFill>
                <a:latin typeface="Bitstream Charter"/>
                <a:ea typeface="Bitstream Charter"/>
                <a:cs typeface="Bitstream Charter"/>
              </a:rPr>
              <a:t>After explicit human acceptance, hand the selected unit and its evidence plan to FND-003 for execution.</a:t>
            </a:r>
          </a:p>
          <a:p xmlns:a="http://schemas.openxmlformats.org/drawingml/2006/main">
            <a:pPr algn="l">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NON-CLAIM  </a:t>
            </a:r>
            <a:r>
              <a:rPr sz="1350">
                <a:solidFill>
                  <a:srgbClr val="F4F7FB"/>
                </a:solidFill>
                <a:latin typeface="Bitstream Charter"/>
                <a:ea typeface="Bitstream Charter"/>
                <a:cs typeface="Bitstream Charter"/>
              </a:rPr>
              <a:t>Do not redefine the specification, write code, execute a work unit, or start an AI run. FND-003 owns execution.</a:t>
            </a:r>
          </a:p>
        </p:txBody>
      </p:sp>
    </p:spTree>
    <p:extLst>
      <p:ext uri="{BB962C8B-B14F-4D97-AF65-F5344CB8AC3E}">
        <p14:creationId xmlns:p14="http://schemas.microsoft.com/office/powerpoint/2010/main" val="143034821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2026-09-20T01:13:30.3880000Z</dcterms:created>
  <dcterms:modified xsi:type="dcterms:W3CDTF">2026-09-20T01:13:30.3880000Z</dcterms:modified>
</coreProperties>
</file>