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dfe9a008760455a" /><Relationship Type="http://schemas.openxmlformats.org/officeDocument/2006/relationships/extended-properties" Target="/docProps/app.xml" Id="Rd7e01621d07548f2" /><Relationship Type="http://schemas.openxmlformats.org/officeDocument/2006/relationships/officeDocument" Target="/ppt/presentation.xml" Id="Ra982a113d9cb4397" /></Relationships>
</file>

<file path=ppt/presentation.xml><?xml version="1.0" encoding="utf-8"?>
<p:presentation xmlns:p="http://schemas.openxmlformats.org/presentationml/2006/main">
  <p:sldMasterIdLst>
    <p:sldMasterId xmlns:r="http://schemas.openxmlformats.org/officeDocument/2006/relationships" id="2147483648" r:id="R6b68f240423a4cf2"/>
  </p:sldMasterIdLst>
  <p:notesMasterIdLst>
    <p:notesMasterId xmlns:r="http://schemas.openxmlformats.org/officeDocument/2006/relationships" r:id="Red75beb74a3a44e2"/>
  </p:notesMasterIdLst>
  <p:sldIdLst>
    <p:sldId xmlns:r="http://schemas.openxmlformats.org/officeDocument/2006/relationships" id="256" r:id="Rc7dac63cd164471a"/>
    <p:sldId xmlns:r="http://schemas.openxmlformats.org/officeDocument/2006/relationships" id="257" r:id="R8478eafdd3b54d80"/>
    <p:sldId xmlns:r="http://schemas.openxmlformats.org/officeDocument/2006/relationships" id="258" r:id="Rdeaa8e4208c9455f"/>
    <p:sldId xmlns:r="http://schemas.openxmlformats.org/officeDocument/2006/relationships" id="259" r:id="R8f0a8d933ad44c19"/>
    <p:sldId xmlns:r="http://schemas.openxmlformats.org/officeDocument/2006/relationships" id="260" r:id="R753fabb3047544da"/>
    <p:sldId xmlns:r="http://schemas.openxmlformats.org/officeDocument/2006/relationships" id="261" r:id="R8e7d367f322245cc"/>
    <p:sldId xmlns:r="http://schemas.openxmlformats.org/officeDocument/2006/relationships" id="262" r:id="R551c9c1c96f2409c"/>
    <p:sldId xmlns:r="http://schemas.openxmlformats.org/officeDocument/2006/relationships" id="263" r:id="Rb43612dd008a469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1586ba0afe04749" /><Relationship Type="http://schemas.openxmlformats.org/officeDocument/2006/relationships/slideMaster" Target="/ppt/slideMasters/slideMaster1.xml" Id="R6b68f240423a4cf2" /><Relationship Type="http://schemas.openxmlformats.org/officeDocument/2006/relationships/notesMaster" Target="/ppt/notesMasters/notesMaster1.xml" Id="Red75beb74a3a44e2" /><Relationship Type="http://schemas.openxmlformats.org/officeDocument/2006/relationships/presProps" Target="/ppt/presProps.xml" Id="Rb4385082945f4dbf" /><Relationship Type="http://schemas.openxmlformats.org/officeDocument/2006/relationships/tableStyles" Target="/ppt/tableStyles.xml" Id="Reff916fce7804811" /><Relationship Type="http://schemas.openxmlformats.org/officeDocument/2006/relationships/slide" Target="/ppt/slides/slide1.xml" Id="Rc7dac63cd164471a" /><Relationship Type="http://schemas.openxmlformats.org/officeDocument/2006/relationships/slide" Target="/ppt/slides/slide2.xml" Id="R8478eafdd3b54d80" /><Relationship Type="http://schemas.openxmlformats.org/officeDocument/2006/relationships/slide" Target="/ppt/slides/slide3.xml" Id="Rdeaa8e4208c9455f" /><Relationship Type="http://schemas.openxmlformats.org/officeDocument/2006/relationships/slide" Target="/ppt/slides/slide4.xml" Id="R8f0a8d933ad44c19" /><Relationship Type="http://schemas.openxmlformats.org/officeDocument/2006/relationships/slide" Target="/ppt/slides/slide5.xml" Id="R753fabb3047544da" /><Relationship Type="http://schemas.openxmlformats.org/officeDocument/2006/relationships/slide" Target="/ppt/slides/slide6.xml" Id="R8e7d367f322245cc" /><Relationship Type="http://schemas.openxmlformats.org/officeDocument/2006/relationships/slide" Target="/ppt/slides/slide7.xml" Id="R551c9c1c96f2409c" /><Relationship Type="http://schemas.openxmlformats.org/officeDocument/2006/relationships/slide" Target="/ppt/slides/slide8.xml" Id="Rb43612dd008a469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d76306b3713477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e2fa38d38d64b16" /><Relationship Type="http://schemas.openxmlformats.org/officeDocument/2006/relationships/notesMaster" Target="/ppt/notesMasters/notesMaster1.xml" Id="R4bbb200af4184e37" /></Relationships>
</file>

<file path=ppt/notesSlides/_rels/notesSlide2.xml.rels>&#65279;<?xml version="1.0" encoding="utf-8"?><Relationships xmlns="http://schemas.openxmlformats.org/package/2006/relationships"><Relationship Type="http://schemas.openxmlformats.org/officeDocument/2006/relationships/slide" Target="/ppt/slides/slide2.xml" Id="Rab97bc42229a40fb" /><Relationship Type="http://schemas.openxmlformats.org/officeDocument/2006/relationships/notesMaster" Target="/ppt/notesMasters/notesMaster1.xml" Id="R9b20d1148de549ce" /></Relationships>
</file>

<file path=ppt/notesSlides/_rels/notesSlide3.xml.rels>&#65279;<?xml version="1.0" encoding="utf-8"?><Relationships xmlns="http://schemas.openxmlformats.org/package/2006/relationships"><Relationship Type="http://schemas.openxmlformats.org/officeDocument/2006/relationships/slide" Target="/ppt/slides/slide3.xml" Id="R2cbf548f60f442ca" /><Relationship Type="http://schemas.openxmlformats.org/officeDocument/2006/relationships/notesMaster" Target="/ppt/notesMasters/notesMaster1.xml" Id="R780f84ce2a244c33" /></Relationships>
</file>

<file path=ppt/notesSlides/_rels/notesSlide4.xml.rels>&#65279;<?xml version="1.0" encoding="utf-8"?><Relationships xmlns="http://schemas.openxmlformats.org/package/2006/relationships"><Relationship Type="http://schemas.openxmlformats.org/officeDocument/2006/relationships/slide" Target="/ppt/slides/slide4.xml" Id="R1a4f62b561a04ca2" /><Relationship Type="http://schemas.openxmlformats.org/officeDocument/2006/relationships/notesMaster" Target="/ppt/notesMasters/notesMaster1.xml" Id="Rbb51fabe3c2345b6" /></Relationships>
</file>

<file path=ppt/notesSlides/_rels/notesSlide5.xml.rels>&#65279;<?xml version="1.0" encoding="utf-8"?><Relationships xmlns="http://schemas.openxmlformats.org/package/2006/relationships"><Relationship Type="http://schemas.openxmlformats.org/officeDocument/2006/relationships/slide" Target="/ppt/slides/slide5.xml" Id="Ra5328ed8b1884a61" /><Relationship Type="http://schemas.openxmlformats.org/officeDocument/2006/relationships/notesMaster" Target="/ppt/notesMasters/notesMaster1.xml" Id="R6e35a6dea62a4ddf" /></Relationships>
</file>

<file path=ppt/notesSlides/_rels/notesSlide6.xml.rels>&#65279;<?xml version="1.0" encoding="utf-8"?><Relationships xmlns="http://schemas.openxmlformats.org/package/2006/relationships"><Relationship Type="http://schemas.openxmlformats.org/officeDocument/2006/relationships/slide" Target="/ppt/slides/slide6.xml" Id="Re7aa0e30faff44b2" /><Relationship Type="http://schemas.openxmlformats.org/officeDocument/2006/relationships/notesMaster" Target="/ppt/notesMasters/notesMaster1.xml" Id="R071187607061403e" /></Relationships>
</file>

<file path=ppt/notesSlides/_rels/notesSlide7.xml.rels>&#65279;<?xml version="1.0" encoding="utf-8"?><Relationships xmlns="http://schemas.openxmlformats.org/package/2006/relationships"><Relationship Type="http://schemas.openxmlformats.org/officeDocument/2006/relationships/slide" Target="/ppt/slides/slide7.xml" Id="Rb9497b54a1724067" /><Relationship Type="http://schemas.openxmlformats.org/officeDocument/2006/relationships/notesMaster" Target="/ppt/notesMasters/notesMaster1.xml" Id="R48356a00f8384b7b" /></Relationships>
</file>

<file path=ppt/notesSlides/_rels/notesSlide8.xml.rels>&#65279;<?xml version="1.0" encoding="utf-8"?><Relationships xmlns="http://schemas.openxmlformats.org/package/2006/relationships"><Relationship Type="http://schemas.openxmlformats.org/officeDocument/2006/relationships/slide" Target="/ppt/slides/slide8.xml" Id="R93e5f4f80df6457d" /><Relationship Type="http://schemas.openxmlformats.org/officeDocument/2006/relationships/notesMaster" Target="/ppt/notesMasters/notesMaster1.xml" Id="R40666fec3c764a7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FND-001-P05 | Build a complete implementation-ready specification</a:t>
            </a:r>
          </a:p>
          <a:p xmlns:a="http://schemas.openxmlformats.org/drawingml/2006/main">
            <a:r>
              <a:t/>
            </a:r>
          </a:p>
          <a:p xmlns:a="http://schemas.openxmlformats.org/drawingml/2006/main">
            <a:r>
              <a:t>Open with the question: Can a new implementer reconstruct every decision without guessing? Ask learners to answer provisionally before you reveal the artifact. Frame the lesson as a pre-code decision exercise. The intended output is Implementation-Ready Spec v1. The deck is a derived teaching aid and never replaces the canonical lesson. Source: MAKNOW_LESSON_FND-001-P05_v1.0.0/content/en-US.md, first-screen framing.</a:t>
            </a:r>
          </a:p>
          <a:p xmlns:a="http://schemas.openxmlformats.org/drawingml/2006/main">
            <a:r>
              <a:t/>
            </a:r>
          </a:p>
          <a:p xmlns:a="http://schemas.openxmlformats.org/drawingml/2006/main">
            <a:r>
              <a:t>Source package: FINAL_LESSONS/MAKNOW_LESSON_FND-001-P05_v1.0.0.zip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FND-001-P05 | Build a complete implementation-ready specification</a:t>
            </a:r>
          </a:p>
          <a:p xmlns:a="http://schemas.openxmlformats.org/drawingml/2006/main">
            <a:r>
              <a:t/>
            </a:r>
          </a:p>
          <a:p xmlns:a="http://schemas.openxmlformats.org/drawingml/2006/main">
            <a:r>
              <a:t>Read the bounded outcome and the boundary together. Learners should hear what this lesson closes and what it deliberately leaves for a neighbor lesson. Name the evidence bar: Versioned inputs + complete source-to-criterion-to-plan-to-evidence traces + zero blocking audit defects + explicit executable-example decision. Ask which missing element would make the artifact impossible for a new reviewer to judge. Sources: MAKNOW_LESSON_FND-001-P05_v1.0.0/lesson_bible.json, identity scope and production plan, plus MAKNOW_LESSON_FND-001-P05_v1.0.0/content/en-US.md.</a:t>
            </a:r>
          </a:p>
          <a:p xmlns:a="http://schemas.openxmlformats.org/drawingml/2006/main">
            <a:r>
              <a:t/>
            </a:r>
          </a:p>
          <a:p xmlns:a="http://schemas.openxmlformats.org/drawingml/2006/main">
            <a:r>
              <a:t>Source package: FINAL_LESSONS/MAKNOW_LESSON_FND-001-P05_v1.0.0.zip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FND-001-P05 | Build a complete implementation-ready specification</a:t>
            </a:r>
          </a:p>
          <a:p xmlns:a="http://schemas.openxmlformats.org/drawingml/2006/main">
            <a:r>
              <a:t/>
            </a:r>
          </a:p>
          <a:p xmlns:a="http://schemas.openxmlformats.org/drawingml/2006/main">
            <a:r>
              <a:t>Walk through the model in reading order. After each part, ask what becomes knowable and what remains open. Use the guard statement to stop premature closure: READY requires connected decisions and a human review, not more prose. The diagram is editable, but its conceptual distinctions are invariant. Source: MAKNOW_LESSON_FND-001-P05_v1.0.0/content/en-US.md, mental model section.</a:t>
            </a:r>
          </a:p>
          <a:p xmlns:a="http://schemas.openxmlformats.org/drawingml/2006/main">
            <a:r>
              <a:t/>
            </a:r>
          </a:p>
          <a:p xmlns:a="http://schemas.openxmlformats.org/drawingml/2006/main">
            <a:r>
              <a:t>Source package: FINAL_LESSONS/MAKNOW_LESSON_FND-001-P05_v1.0.0.zip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FND-001-P05 | Build a complete implementation-ready specification</a:t>
            </a:r>
          </a:p>
          <a:p xmlns:a="http://schemas.openxmlformats.org/drawingml/2006/main">
            <a:r>
              <a:t/>
            </a:r>
          </a:p>
          <a:p xmlns:a="http://schemas.openxmlformats.org/drawingml/2006/main">
            <a:r>
              <a:t>Use the table as a traceability surface. For each row, connect the concept to an artifact field, then test the boundary. Invite learners to explain why the final column matters operationally. Do not turn the table into a memorization checklist. Source: MAKNOW_LESSON_FND-001-P05_v1.0.0/derived_text/tables/TBL-01_implementation_ready_traceability.json.</a:t>
            </a:r>
          </a:p>
          <a:p xmlns:a="http://schemas.openxmlformats.org/drawingml/2006/main">
            <a:r>
              <a:t/>
            </a:r>
          </a:p>
          <a:p xmlns:a="http://schemas.openxmlformats.org/drawingml/2006/main">
            <a:r>
              <a:t>Source package: FINAL_LESSONS/MAKNOW_LESSON_FND-001-P05_v1.0.0.zip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FND-001-P05 | Build a complete implementation-ready specification</a:t>
            </a:r>
          </a:p>
          <a:p xmlns:a="http://schemas.openxmlformats.org/drawingml/2006/main">
            <a:r>
              <a:t/>
            </a:r>
          </a:p>
          <a:p xmlns:a="http://schemas.openxmlformats.org/drawingml/2006/main">
            <a:r>
              <a:t>Narrate the worked case from context to artifact fields and only then to the decision. Ask which item is supported, which is unresolved, and which downstream decision is still prohibited. Final decision: READY. Reason: Every criterion has a source, plan, and evidence path; contradictions and blocking unknowns are zero. Boundary: Task breakdown, vertical slicing, and delivery sequencing remain for FND-002. Sources: MAKNOW_LESSON_FND-001-P05_v1.0.0/content/en-US.md, worked examples, plus MAKNOW_LESSON_FND-001-P05_v1.0.0/lesson_bible.json.</a:t>
            </a:r>
          </a:p>
          <a:p xmlns:a="http://schemas.openxmlformats.org/drawingml/2006/main">
            <a:r>
              <a:t/>
            </a:r>
          </a:p>
          <a:p xmlns:a="http://schemas.openxmlformats.org/drawingml/2006/main">
            <a:r>
              <a:t>Source package: FINAL_LESSONS/MAKNOW_LESSON_FND-001-P05_v1.0.0.zip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FND-001-P05 | Build a complete implementation-ready specification</a:t>
            </a:r>
          </a:p>
          <a:p xmlns:a="http://schemas.openxmlformats.org/drawingml/2006/main">
            <a:r>
              <a:t/>
            </a:r>
          </a:p>
          <a:p xmlns:a="http://schemas.openxmlformats.org/drawingml/2006/main">
            <a:r>
              <a:t>Let learners diagnose each failure before showing the repair. The repair should be the smallest move that restores the lesson boundary and makes evidence inspectable. Ask which failure could look most professional while still weakening the artifact. Source: MAKNOW_LESSON_FND-001-P05_v1.0.0/content/en-US.md, failure modes and misconception repair.</a:t>
            </a:r>
          </a:p>
          <a:p xmlns:a="http://schemas.openxmlformats.org/drawingml/2006/main">
            <a:r>
              <a:t/>
            </a:r>
          </a:p>
          <a:p xmlns:a="http://schemas.openxmlformats.org/drawingml/2006/main">
            <a:r>
              <a:t>Source package: FINAL_LESSONS/MAKNOW_LESSON_FND-001-P05_v1.0.0.zip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FND-001-P05 | Build a complete implementation-ready specification</a:t>
            </a:r>
          </a:p>
          <a:p xmlns:a="http://schemas.openxmlformats.org/drawingml/2006/main">
            <a:r>
              <a:t/>
            </a:r>
          </a:p>
          <a:p xmlns:a="http://schemas.openxmlformats.org/drawingml/2006/main">
            <a:r>
              <a:t>Give learners time to fill the worksheet. Require every listed field and use this acceptance check: A new reviewer can judge the artifact independently, every trace is complete, and no blocking contradiction or unknown is hidden. The facilitator may question wording, but the learner owns the final boundary and decision. Source: MAKNOW_LESSON_FND-001-P05_v1.0.0/content/en-US.md, guided and independent practice.</a:t>
            </a:r>
          </a:p>
          <a:p xmlns:a="http://schemas.openxmlformats.org/drawingml/2006/main">
            <a:r>
              <a:t/>
            </a:r>
          </a:p>
          <a:p xmlns:a="http://schemas.openxmlformats.org/drawingml/2006/main">
            <a:r>
              <a:t>Source package: FINAL_LESSONS/MAKNOW_LESSON_FND-001-P05_v1.0.0.zip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FND-001-P05 | Build a complete implementation-ready specification</a:t>
            </a:r>
          </a:p>
          <a:p xmlns:a="http://schemas.openxmlformats.org/drawingml/2006/main">
            <a:r>
              <a:t/>
            </a:r>
          </a:p>
          <a:p xmlns:a="http://schemas.openxmlformats.org/drawingml/2006/main">
            <a:r>
              <a:t>Use the changed-context prompt to test transfer without copying the task-list example. Ask the three questions on screen, then end with the handoff: Hand the complete, reviewed specification to FND-002 for task and vertical-slice decomposition. Restate the non-claim so confidence remains proportional to evidence. Sources: MAKNOW_LESSON_FND-001-P05_v1.0.0/content/en-US.md, assessment and transfer. Bible SHA-256: 81f11d307b00e03e59d6b2c611f6c48dca6b6253c6f42c9ce588db7eac3451cf.</a:t>
            </a:r>
          </a:p>
          <a:p xmlns:a="http://schemas.openxmlformats.org/drawingml/2006/main">
            <a:r>
              <a:t/>
            </a:r>
          </a:p>
          <a:p xmlns:a="http://schemas.openxmlformats.org/drawingml/2006/main">
            <a:r>
              <a:t>Source package: FINAL_LESSONS/MAKNOW_LESSON_FND-001-P05_v1.0.0.zip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083594e07b1475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ca72daae3cd4afd" /><Relationship Type="http://schemas.openxmlformats.org/officeDocument/2006/relationships/slideLayout" Target="/ppt/slideLayouts/slideLayout1.xml" Id="R692b15e36e054ca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92b15e36e054ca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03d8a57e78f43c1" /><Relationship Type="http://schemas.openxmlformats.org/officeDocument/2006/relationships/notesSlide" Target="/ppt/notesSlides/notesSlide1.xml" Id="R11abd05f56f24760"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fecb044a84864a96" /><Relationship Type="http://schemas.openxmlformats.org/officeDocument/2006/relationships/notesSlide" Target="/ppt/notesSlides/notesSlide2.xml" Id="Rdd849ad03c4e436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853c7501afc4ba8" /><Relationship Type="http://schemas.openxmlformats.org/officeDocument/2006/relationships/notesSlide" Target="/ppt/notesSlides/notesSlide3.xml" Id="Ra55857ceea3d4e4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e137fce35e4e44ab" /><Relationship Type="http://schemas.openxmlformats.org/officeDocument/2006/relationships/notesSlide" Target="/ppt/notesSlides/notesSlide4.xml" Id="R70132924ea674e4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e23662a5c694a0e" /><Relationship Type="http://schemas.openxmlformats.org/officeDocument/2006/relationships/notesSlide" Target="/ppt/notesSlides/notesSlide5.xml" Id="Rf411e61010a2428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a3b844c235446ec" /><Relationship Type="http://schemas.openxmlformats.org/officeDocument/2006/relationships/notesSlide" Target="/ppt/notesSlides/notesSlide6.xml" Id="Rfcce230e685a48f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f5cfc4ac68a4f25" /><Relationship Type="http://schemas.openxmlformats.org/officeDocument/2006/relationships/notesSlide" Target="/ppt/notesSlides/notesSlide7.xml" Id="R2567e13314854fe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aa0c668535a84e4b" /><Relationship Type="http://schemas.openxmlformats.org/officeDocument/2006/relationships/notesSlide" Target="/ppt/notesSlides/notesSlide8.xml" Id="Rbdc51d9684084dc8" /></Relationships>
</file>

<file path=ppt/slides/slide1.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1-kicker">
            <a:extLst xmlns:a="http://schemas.openxmlformats.org/drawingml/2006/main">
              <a:ext uri="{FF2B5EF4-FFF2-40B4-BE49-F238E27FC236}">
                <a16:creationId xmlns:a16="http://schemas.microsoft.com/office/drawing/2014/main" id="{83D8736D-E575-48DD-96F3-EF926614F66D}"/>
              </a:ext>
            </a:extLst>
          </p:cNvPr>
          <p:cNvSpPr>
            <a:spLocks xmlns:a="http://schemas.openxmlformats.org/drawingml/2006/main" noGrp="1"/>
          </p:cNvSpPr>
          <p:nvPr/>
        </p:nvSpPr>
        <p:spPr>
          <a:xfrm xmlns:a="http://schemas.openxmlformats.org/drawingml/2006/main">
            <a:off x="609600" y="514350"/>
            <a:ext cx="419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125" b="1">
                <a:solidFill>
                  <a:srgbClr val="46D3E6"/>
                </a:solidFill>
                <a:latin typeface="Bitstream Charter"/>
                <a:ea typeface="Bitstream Charter"/>
                <a:cs typeface="Bitstream Charter"/>
              </a:defRPr>
            </a:pPr>
            <a:r>
              <a:rPr sz="1125" b="1">
                <a:solidFill>
                  <a:srgbClr val="46D3E6"/>
                </a:solidFill>
                <a:latin typeface="Bitstream Charter"/>
                <a:ea typeface="Bitstream Charter"/>
                <a:cs typeface="Bitstream Charter"/>
              </a:rPr>
              <a:t>FND-001-P05  |  MAKNOW FOUNDATION</a:t>
            </a:r>
          </a:p>
        </p:txBody>
      </p:sp>
      <p:sp>
        <p:nvSpPr>
          <p:cNvPr id="2" name="s1-title">
            <a:extLst xmlns:a="http://schemas.openxmlformats.org/drawingml/2006/main">
              <a:ext uri="{FF2B5EF4-FFF2-40B4-BE49-F238E27FC236}">
                <a16:creationId xmlns:a16="http://schemas.microsoft.com/office/drawing/2014/main" id="{9C8AB72C-9EBC-412F-9FA7-A31D4B930D3E}"/>
              </a:ext>
            </a:extLst>
          </p:cNvPr>
          <p:cNvSpPr>
            <a:spLocks xmlns:a="http://schemas.openxmlformats.org/drawingml/2006/main" noGrp="1"/>
          </p:cNvSpPr>
          <p:nvPr/>
        </p:nvSpPr>
        <p:spPr>
          <a:xfrm xmlns:a="http://schemas.openxmlformats.org/drawingml/2006/main">
            <a:off x="609600" y="1285875"/>
            <a:ext cx="885825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3300" b="1">
                <a:solidFill>
                  <a:srgbClr val="F4F7FB"/>
                </a:solidFill>
                <a:latin typeface="Bitstream Charter"/>
                <a:ea typeface="Bitstream Charter"/>
                <a:cs typeface="Bitstream Charter"/>
              </a:defRPr>
            </a:pPr>
            <a:r>
              <a:rPr sz="3300" b="1">
                <a:solidFill>
                  <a:srgbClr val="F4F7FB"/>
                </a:solidFill>
                <a:latin typeface="Bitstream Charter"/>
                <a:ea typeface="Bitstream Charter"/>
                <a:cs typeface="Bitstream Charter"/>
              </a:rPr>
              <a:t>Build a complete implementation-ready specification</a:t>
            </a:r>
          </a:p>
        </p:txBody>
      </p:sp>
      <p:sp>
        <p:nvSpPr>
          <p:cNvPr id="3" name="s1-rule">
            <a:extLst xmlns:a="http://schemas.openxmlformats.org/drawingml/2006/main">
              <a:ext uri="{FF2B5EF4-FFF2-40B4-BE49-F238E27FC236}">
                <a16:creationId xmlns:a16="http://schemas.microsoft.com/office/drawing/2014/main" id="{956E5A97-DC52-4F56-9E94-16356C5A6C3F}"/>
              </a:ext>
            </a:extLst>
          </p:cNvPr>
          <p:cNvSpPr>
            <a:spLocks xmlns:a="http://schemas.openxmlformats.org/drawingml/2006/main" noGrp="1"/>
          </p:cNvSpPr>
          <p:nvPr/>
        </p:nvSpPr>
        <p:spPr>
          <a:xfrm xmlns:a="http://schemas.openxmlformats.org/drawingml/2006/main">
            <a:off x="628650" y="3200400"/>
            <a:ext cx="657225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4" name="s1-question">
            <a:extLst xmlns:a="http://schemas.openxmlformats.org/drawingml/2006/main">
              <a:ext uri="{FF2B5EF4-FFF2-40B4-BE49-F238E27FC236}">
                <a16:creationId xmlns:a16="http://schemas.microsoft.com/office/drawing/2014/main" id="{29099D79-EFE6-48A8-A0B6-1BAA37B6CC60}"/>
              </a:ext>
            </a:extLst>
          </p:cNvPr>
          <p:cNvSpPr>
            <a:spLocks xmlns:a="http://schemas.openxmlformats.org/drawingml/2006/main" noGrp="1"/>
          </p:cNvSpPr>
          <p:nvPr/>
        </p:nvSpPr>
        <p:spPr>
          <a:xfrm xmlns:a="http://schemas.openxmlformats.org/drawingml/2006/main">
            <a:off x="647700" y="3476625"/>
            <a:ext cx="74295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B860"/>
                </a:solidFill>
                <a:latin typeface="Bitstream Charter"/>
                <a:ea typeface="Bitstream Charter"/>
                <a:cs typeface="Bitstream Charter"/>
              </a:defRPr>
            </a:pPr>
            <a:r>
              <a:rPr sz="1875" b="1">
                <a:solidFill>
                  <a:srgbClr val="F4B860"/>
                </a:solidFill>
                <a:latin typeface="Bitstream Charter"/>
                <a:ea typeface="Bitstream Charter"/>
                <a:cs typeface="Bitstream Charter"/>
              </a:rPr>
              <a:t>Can a new implementer reconstruct every decision without guessing?</a:t>
            </a:r>
          </a:p>
        </p:txBody>
      </p:sp>
      <p:sp>
        <p:nvSpPr>
          <p:cNvPr id="5" name="s1-artifact">
            <a:extLst xmlns:a="http://schemas.openxmlformats.org/drawingml/2006/main">
              <a:ext uri="{FF2B5EF4-FFF2-40B4-BE49-F238E27FC236}">
                <a16:creationId xmlns:a16="http://schemas.microsoft.com/office/drawing/2014/main" id="{7F51B9EE-F42E-49F9-9511-34E14FFE7F1E}"/>
              </a:ext>
            </a:extLst>
          </p:cNvPr>
          <p:cNvSpPr>
            <a:spLocks xmlns:a="http://schemas.openxmlformats.org/drawingml/2006/main" noGrp="1"/>
          </p:cNvSpPr>
          <p:nvPr/>
        </p:nvSpPr>
        <p:spPr>
          <a:xfrm xmlns:a="http://schemas.openxmlformats.org/drawingml/2006/main">
            <a:off x="8620125" y="3333750"/>
            <a:ext cx="2952750" cy="2047875"/>
          </a:xfrm>
          <a:prstGeom xmlns:a="http://schemas.openxmlformats.org/drawingml/2006/main" prst="roundRect">
            <a:avLst>
              <a:gd name="adj" fmla="val 5581"/>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BUILD THIS</a:t>
            </a:r>
          </a:p>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Implementation-Ready Spec v1</a:t>
            </a:r>
          </a:p>
        </p:txBody>
      </p:sp>
      <p:sp>
        <p:nvSpPr>
          <p:cNvPr id="6" name="s1-footer">
            <a:extLst xmlns:a="http://schemas.openxmlformats.org/drawingml/2006/main">
              <a:ext uri="{FF2B5EF4-FFF2-40B4-BE49-F238E27FC236}">
                <a16:creationId xmlns:a16="http://schemas.microsoft.com/office/drawing/2014/main" id="{8BF2BF88-0639-4ECD-8039-61D40474B961}"/>
              </a:ext>
            </a:extLst>
          </p:cNvPr>
          <p:cNvSpPr>
            <a:spLocks xmlns:a="http://schemas.openxmlformats.org/drawingml/2006/main" noGrp="1"/>
          </p:cNvSpPr>
          <p:nvPr/>
        </p:nvSpPr>
        <p:spPr>
          <a:xfrm xmlns:a="http://schemas.openxmlformats.org/drawingml/2006/main">
            <a:off x="609600" y="6191250"/>
            <a:ext cx="723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0">
                <a:solidFill>
                  <a:srgbClr val="A9B6CB"/>
                </a:solidFill>
                <a:latin typeface="Bitstream Charter"/>
                <a:ea typeface="Bitstream Charter"/>
                <a:cs typeface="Bitstream Charter"/>
              </a:defRPr>
            </a:pPr>
            <a:r>
              <a:rPr sz="1050" b="0">
                <a:solidFill>
                  <a:srgbClr val="A9B6CB"/>
                </a:solidFill>
                <a:latin typeface="Bitstream Charter"/>
                <a:ea typeface="Bitstream Charter"/>
                <a:cs typeface="Bitstream Charter"/>
              </a:rPr>
              <a:t>English teaching deck | 8 slides | 55-minute lesson</a:t>
            </a:r>
          </a:p>
        </p:txBody>
      </p:sp>
    </p:spTree>
    <p:extLst>
      <p:ext uri="{BB962C8B-B14F-4D97-AF65-F5344CB8AC3E}">
        <p14:creationId xmlns:p14="http://schemas.microsoft.com/office/powerpoint/2010/main" val="133723583"/>
      </p:ext>
    </p:extLst>
  </p:cSld>
</p:sld>
</file>

<file path=ppt/slides/slide2.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2-lesson">
            <a:extLst xmlns:a="http://schemas.openxmlformats.org/drawingml/2006/main">
              <a:ext uri="{FF2B5EF4-FFF2-40B4-BE49-F238E27FC236}">
                <a16:creationId xmlns:a16="http://schemas.microsoft.com/office/drawing/2014/main" id="{59B3699A-ACBC-4D86-9EE9-25E25113AB01}"/>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FND-001-P05  |  FOUNDATION 001</a:t>
            </a:r>
          </a:p>
        </p:txBody>
      </p:sp>
      <p:sp>
        <p:nvSpPr>
          <p:cNvPr id="2" name="s2-title">
            <a:extLst xmlns:a="http://schemas.openxmlformats.org/drawingml/2006/main">
              <a:ext uri="{FF2B5EF4-FFF2-40B4-BE49-F238E27FC236}">
                <a16:creationId xmlns:a16="http://schemas.microsoft.com/office/drawing/2014/main" id="{6E1F3379-8FD4-4C83-B6D7-024136643A4B}"/>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The contract: outcome, artifact, and boundary</a:t>
            </a:r>
          </a:p>
        </p:txBody>
      </p:sp>
      <p:sp>
        <p:nvSpPr>
          <p:cNvPr id="3" name="s2-page">
            <a:extLst xmlns:a="http://schemas.openxmlformats.org/drawingml/2006/main">
              <a:ext uri="{FF2B5EF4-FFF2-40B4-BE49-F238E27FC236}">
                <a16:creationId xmlns:a16="http://schemas.microsoft.com/office/drawing/2014/main" id="{44EF8B97-05C3-47BA-BEDA-39494AD9C704}"/>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02 / 08</a:t>
            </a:r>
          </a:p>
        </p:txBody>
      </p:sp>
      <p:sp>
        <p:nvSpPr>
          <p:cNvPr id="4" name="s2-footer">
            <a:extLst xmlns:a="http://schemas.openxmlformats.org/drawingml/2006/main">
              <a:ext uri="{FF2B5EF4-FFF2-40B4-BE49-F238E27FC236}">
                <a16:creationId xmlns:a16="http://schemas.microsoft.com/office/drawing/2014/main" id="{79D31674-F8E6-4153-B58F-319D69D21574}"/>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2-footer-line">
            <a:extLst xmlns:a="http://schemas.openxmlformats.org/drawingml/2006/main">
              <a:ext uri="{FF2B5EF4-FFF2-40B4-BE49-F238E27FC236}">
                <a16:creationId xmlns:a16="http://schemas.microsoft.com/office/drawing/2014/main" id="{D605B7E7-6604-48EA-A885-E3F73FB313FF}"/>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2-label">
            <a:extLst xmlns:a="http://schemas.openxmlformats.org/drawingml/2006/main">
              <a:ext uri="{FF2B5EF4-FFF2-40B4-BE49-F238E27FC236}">
                <a16:creationId xmlns:a16="http://schemas.microsoft.com/office/drawing/2014/main" id="{827031CC-1F17-4591-BC00-EFEBFF13989A}"/>
              </a:ext>
            </a:extLst>
          </p:cNvPr>
          <p:cNvSpPr>
            <a:spLocks xmlns:a="http://schemas.openxmlformats.org/drawingml/2006/main" noGrp="1"/>
          </p:cNvSpPr>
          <p:nvPr/>
        </p:nvSpPr>
        <p:spPr>
          <a:xfrm xmlns:a="http://schemas.openxmlformats.org/drawingml/2006/main">
            <a:off x="685800" y="1666875"/>
            <a:ext cx="238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1">
                <a:solidFill>
                  <a:srgbClr val="46D3E6"/>
                </a:solidFill>
                <a:latin typeface="Bitstream Charter"/>
                <a:ea typeface="Bitstream Charter"/>
                <a:cs typeface="Bitstream Charter"/>
              </a:defRPr>
            </a:pPr>
            <a:r>
              <a:rPr sz="1050" b="1">
                <a:solidFill>
                  <a:srgbClr val="46D3E6"/>
                </a:solidFill>
                <a:latin typeface="Bitstream Charter"/>
                <a:ea typeface="Bitstream Charter"/>
                <a:cs typeface="Bitstream Charter"/>
              </a:rPr>
              <a:t>BOUNDED OUTCOME</a:t>
            </a:r>
          </a:p>
        </p:txBody>
      </p:sp>
      <p:sp>
        <p:nvSpPr>
          <p:cNvPr id="7" name="s2-outcome">
            <a:extLst xmlns:a="http://schemas.openxmlformats.org/drawingml/2006/main">
              <a:ext uri="{FF2B5EF4-FFF2-40B4-BE49-F238E27FC236}">
                <a16:creationId xmlns:a16="http://schemas.microsoft.com/office/drawing/2014/main" id="{C611A243-1C66-4C0E-9F53-D3C1889FD296}"/>
              </a:ext>
            </a:extLst>
          </p:cNvPr>
          <p:cNvSpPr>
            <a:spLocks xmlns:a="http://schemas.openxmlformats.org/drawingml/2006/main" noGrp="1"/>
          </p:cNvSpPr>
          <p:nvPr/>
        </p:nvSpPr>
        <p:spPr>
          <a:xfrm xmlns:a="http://schemas.openxmlformats.org/drawingml/2006/main">
            <a:off x="685800" y="1962150"/>
            <a:ext cx="6762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F7FB"/>
                </a:solidFill>
                <a:latin typeface="Bitstream Charter"/>
                <a:ea typeface="Bitstream Charter"/>
                <a:cs typeface="Bitstream Charter"/>
              </a:defRPr>
            </a:pPr>
            <a:r>
              <a:rPr sz="1875" b="1">
                <a:solidFill>
                  <a:srgbClr val="F4F7FB"/>
                </a:solidFill>
                <a:latin typeface="Bitstream Charter"/>
                <a:ea typeface="Bitstream Charter"/>
                <a:cs typeface="Bitstream Charter"/>
              </a:rPr>
              <a:t>Produce and defend one independently reviewable specification that connects the problem, scope, constraints, acceptance, reviewed plan, trace map, and readiness audit.</a:t>
            </a:r>
          </a:p>
        </p:txBody>
      </p:sp>
      <p:sp>
        <p:nvSpPr>
          <p:cNvPr id="8" name="s2-artifact">
            <a:extLst xmlns:a="http://schemas.openxmlformats.org/drawingml/2006/main">
              <a:ext uri="{FF2B5EF4-FFF2-40B4-BE49-F238E27FC236}">
                <a16:creationId xmlns:a16="http://schemas.microsoft.com/office/drawing/2014/main" id="{3A987B66-468D-41DF-88A1-4E17C8E68602}"/>
              </a:ext>
            </a:extLst>
          </p:cNvPr>
          <p:cNvSpPr>
            <a:spLocks xmlns:a="http://schemas.openxmlformats.org/drawingml/2006/main" noGrp="1"/>
          </p:cNvSpPr>
          <p:nvPr/>
        </p:nvSpPr>
        <p:spPr>
          <a:xfrm xmlns:a="http://schemas.openxmlformats.org/drawingml/2006/main">
            <a:off x="8096250" y="1638300"/>
            <a:ext cx="3429000" cy="1762125"/>
          </a:xfrm>
          <a:prstGeom xmlns:a="http://schemas.openxmlformats.org/drawingml/2006/main" prst="roundRect">
            <a:avLst>
              <a:gd name="adj" fmla="val 6486"/>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14213D"/>
                </a:solidFill>
                <a:latin typeface="Bitstream Charter"/>
                <a:ea typeface="Bitstream Charter"/>
                <a:cs typeface="Bitstream Charter"/>
              </a:defRPr>
            </a:pPr>
            <a:r>
              <a:rPr sz="1725" b="1">
                <a:solidFill>
                  <a:srgbClr val="14213D"/>
                </a:solidFill>
                <a:latin typeface="Bitstream Charter"/>
                <a:ea typeface="Bitstream Charter"/>
                <a:cs typeface="Bitstream Charter"/>
              </a:rPr>
              <a:t>PRIMARY ARTIFACT</a:t>
            </a:r>
          </a:p>
          <a:p xmlns:a="http://schemas.openxmlformats.org/drawingml/2006/main">
            <a:pPr algn="ctr">
              <a:defRPr sz="1725">
                <a:solidFill>
                  <a:srgbClr val="14213D"/>
                </a:solidFill>
                <a:latin typeface="Bitstream Charter"/>
                <a:ea typeface="Bitstream Charter"/>
                <a:cs typeface="Bitstream Charter"/>
              </a:defRPr>
            </a:pPr>
            <a:r>
              <a:rPr sz="1725" b="1">
                <a:solidFill>
                  <a:srgbClr val="14213D"/>
                </a:solidFill>
                <a:latin typeface="Bitstream Charter"/>
                <a:ea typeface="Bitstream Charter"/>
                <a:cs typeface="Bitstream Charter"/>
              </a:rPr>
              <a:t>Implementation-Ready Spec v1</a:t>
            </a:r>
          </a:p>
        </p:txBody>
      </p:sp>
      <p:sp>
        <p:nvSpPr>
          <p:cNvPr id="9" name="s2-boundary">
            <a:extLst xmlns:a="http://schemas.openxmlformats.org/drawingml/2006/main">
              <a:ext uri="{FF2B5EF4-FFF2-40B4-BE49-F238E27FC236}">
                <a16:creationId xmlns:a16="http://schemas.microsoft.com/office/drawing/2014/main" id="{FE4C332B-B270-4927-980D-9A8B63BEE0BA}"/>
              </a:ext>
            </a:extLst>
          </p:cNvPr>
          <p:cNvSpPr>
            <a:spLocks xmlns:a="http://schemas.openxmlformats.org/drawingml/2006/main" noGrp="1"/>
          </p:cNvSpPr>
          <p:nvPr/>
        </p:nvSpPr>
        <p:spPr>
          <a:xfrm xmlns:a="http://schemas.openxmlformats.org/drawingml/2006/main">
            <a:off x="685800" y="3905250"/>
            <a:ext cx="10839450" cy="895350"/>
          </a:xfrm>
          <a:prstGeom xmlns:a="http://schemas.openxmlformats.org/drawingml/2006/main" prst="roundRect">
            <a:avLst>
              <a:gd name="adj" fmla="val 12766"/>
            </a:avLst>
          </a:prstGeom>
          <a:solidFill xmlns:a="http://schemas.openxmlformats.org/drawingml/2006/main">
            <a:srgbClr val="192744"/>
          </a:solidFill>
          <a:ln xmlns:a="http://schemas.openxmlformats.org/drawingml/2006/main" w="9525">
            <a:solidFill>
              <a:srgbClr val="8F88FF"/>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BOUNDARY  </a:t>
            </a:r>
            <a:r>
              <a:rPr sz="1425" b="1">
                <a:solidFill>
                  <a:srgbClr val="F4F7FB"/>
                </a:solidFill>
                <a:latin typeface="Bitstream Charter"/>
                <a:ea typeface="Bitstream Charter"/>
                <a:cs typeface="Bitstream Charter"/>
              </a:rPr>
              <a:t>Do not decompose the work into tasks or vertical slices. FND-002 owns decomposition and delivery sequencing.</a:t>
            </a:r>
          </a:p>
        </p:txBody>
      </p:sp>
      <p:sp>
        <p:nvSpPr>
          <p:cNvPr id="10" name="s2-evidence">
            <a:extLst xmlns:a="http://schemas.openxmlformats.org/drawingml/2006/main">
              <a:ext uri="{FF2B5EF4-FFF2-40B4-BE49-F238E27FC236}">
                <a16:creationId xmlns:a16="http://schemas.microsoft.com/office/drawing/2014/main" id="{921DF1C7-D0A3-48AA-9E8D-87A3E2D4A271}"/>
              </a:ext>
            </a:extLst>
          </p:cNvPr>
          <p:cNvSpPr>
            <a:spLocks xmlns:a="http://schemas.openxmlformats.org/drawingml/2006/main" noGrp="1"/>
          </p:cNvSpPr>
          <p:nvPr/>
        </p:nvSpPr>
        <p:spPr>
          <a:xfrm xmlns:a="http://schemas.openxmlformats.org/drawingml/2006/main">
            <a:off x="685800" y="5124450"/>
            <a:ext cx="10839450" cy="876300"/>
          </a:xfrm>
          <a:prstGeom xmlns:a="http://schemas.openxmlformats.org/drawingml/2006/main" prst="roundRect">
            <a:avLst>
              <a:gd name="adj" fmla="val 13043"/>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EVIDENCE BAR  </a:t>
            </a:r>
            <a:r>
              <a:rPr sz="1350" b="1">
                <a:solidFill>
                  <a:srgbClr val="14213D"/>
                </a:solidFill>
                <a:latin typeface="Bitstream Charter"/>
                <a:ea typeface="Bitstream Charter"/>
                <a:cs typeface="Bitstream Charter"/>
              </a:rPr>
              <a:t>Versioned inputs + complete source-to-criterion-to-plan-to-evidence traces + zero blocking audit defects + explicit executable-example decision</a:t>
            </a:r>
          </a:p>
        </p:txBody>
      </p:sp>
    </p:spTree>
    <p:extLst>
      <p:ext uri="{BB962C8B-B14F-4D97-AF65-F5344CB8AC3E}">
        <p14:creationId xmlns:p14="http://schemas.microsoft.com/office/powerpoint/2010/main" val="1681561107"/>
      </p:ext>
    </p:extLst>
  </p:cSld>
</p:sld>
</file>

<file path=ppt/slides/slide3.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22" name="s3-lesson">
            <a:extLst xmlns:a="http://schemas.openxmlformats.org/drawingml/2006/main">
              <a:ext uri="{FF2B5EF4-FFF2-40B4-BE49-F238E27FC236}">
                <a16:creationId xmlns:a16="http://schemas.microsoft.com/office/drawing/2014/main" id="{014BDBC0-B26D-42E3-95C0-7C98A0A04D62}"/>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FND-001-P05  |  FOUNDATION 001</a:t>
            </a:r>
          </a:p>
        </p:txBody>
      </p:sp>
      <p:sp>
        <p:nvSpPr>
          <p:cNvPr id="2" name="s3-title">
            <a:extLst xmlns:a="http://schemas.openxmlformats.org/drawingml/2006/main">
              <a:ext uri="{FF2B5EF4-FFF2-40B4-BE49-F238E27FC236}">
                <a16:creationId xmlns:a16="http://schemas.microsoft.com/office/drawing/2014/main" id="{FA039698-DE95-4C29-98B8-4DD3A41593F5}"/>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Connected decisions create an implementation-ready specification</a:t>
            </a:r>
          </a:p>
        </p:txBody>
      </p:sp>
      <p:sp>
        <p:nvSpPr>
          <p:cNvPr id="3" name="s3-page">
            <a:extLst xmlns:a="http://schemas.openxmlformats.org/drawingml/2006/main">
              <a:ext uri="{FF2B5EF4-FFF2-40B4-BE49-F238E27FC236}">
                <a16:creationId xmlns:a16="http://schemas.microsoft.com/office/drawing/2014/main" id="{25A2807E-5850-4548-AA0F-15144D145DE8}"/>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03 / 08</a:t>
            </a:r>
          </a:p>
        </p:txBody>
      </p:sp>
      <p:sp>
        <p:nvSpPr>
          <p:cNvPr id="4" name="s3-footer">
            <a:extLst xmlns:a="http://schemas.openxmlformats.org/drawingml/2006/main">
              <a:ext uri="{FF2B5EF4-FFF2-40B4-BE49-F238E27FC236}">
                <a16:creationId xmlns:a16="http://schemas.microsoft.com/office/drawing/2014/main" id="{29FB1D78-3304-4944-83FA-A74700C52F29}"/>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3-footer-line">
            <a:extLst xmlns:a="http://schemas.openxmlformats.org/drawingml/2006/main">
              <a:ext uri="{FF2B5EF4-FFF2-40B4-BE49-F238E27FC236}">
                <a16:creationId xmlns:a16="http://schemas.microsoft.com/office/drawing/2014/main" id="{1A67FFA5-44A7-4BED-AA3F-1EF054069A5A}"/>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3-source-1">
            <a:extLst xmlns:a="http://schemas.openxmlformats.org/drawingml/2006/main">
              <a:ext uri="{FF2B5EF4-FFF2-40B4-BE49-F238E27FC236}">
                <a16:creationId xmlns:a16="http://schemas.microsoft.com/office/drawing/2014/main" id="{06A0D05F-3AFE-4E4E-BB53-FF208C8B198A}"/>
              </a:ext>
            </a:extLst>
          </p:cNvPr>
          <p:cNvSpPr>
            <a:spLocks xmlns:a="http://schemas.openxmlformats.org/drawingml/2006/main" noGrp="1"/>
          </p:cNvSpPr>
          <p:nvPr/>
        </p:nvSpPr>
        <p:spPr>
          <a:xfrm xmlns:a="http://schemas.openxmlformats.org/drawingml/2006/main">
            <a:off x="523875" y="1638300"/>
            <a:ext cx="2381250" cy="781050"/>
          </a:xfrm>
          <a:prstGeom xmlns:a="http://schemas.openxmlformats.org/drawingml/2006/main" prst="roundRect">
            <a:avLst>
              <a:gd name="adj" fmla="val 14634"/>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00">
                <a:solidFill>
                  <a:srgbClr val="F4F7FB"/>
                </a:solidFill>
                <a:latin typeface="Bitstream Charter"/>
                <a:ea typeface="Bitstream Charter"/>
                <a:cs typeface="Bitstream Charter"/>
              </a:defRPr>
            </a:pPr>
            <a:r>
              <a:rPr sz="1200" b="1">
                <a:solidFill>
                  <a:srgbClr val="F4F7FB"/>
                </a:solidFill>
                <a:latin typeface="Bitstream Charter"/>
                <a:ea typeface="Bitstream Charter"/>
                <a:cs typeface="Bitstream Charter"/>
              </a:rPr>
              <a:t>Problem and outcome</a:t>
            </a:r>
          </a:p>
        </p:txBody>
      </p:sp>
      <p:sp>
        <p:nvSpPr>
          <p:cNvPr id="7" name="s3-source-2">
            <a:extLst xmlns:a="http://schemas.openxmlformats.org/drawingml/2006/main">
              <a:ext uri="{FF2B5EF4-FFF2-40B4-BE49-F238E27FC236}">
                <a16:creationId xmlns:a16="http://schemas.microsoft.com/office/drawing/2014/main" id="{734D8A1E-8B18-4E83-9723-01D20E418B31}"/>
              </a:ext>
            </a:extLst>
          </p:cNvPr>
          <p:cNvSpPr>
            <a:spLocks xmlns:a="http://schemas.openxmlformats.org/drawingml/2006/main" noGrp="1"/>
          </p:cNvSpPr>
          <p:nvPr/>
        </p:nvSpPr>
        <p:spPr>
          <a:xfrm xmlns:a="http://schemas.openxmlformats.org/drawingml/2006/main">
            <a:off x="3286125" y="1638300"/>
            <a:ext cx="2381250" cy="781050"/>
          </a:xfrm>
          <a:prstGeom xmlns:a="http://schemas.openxmlformats.org/drawingml/2006/main" prst="roundRect">
            <a:avLst>
              <a:gd name="adj" fmla="val 14634"/>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00">
                <a:solidFill>
                  <a:srgbClr val="F4F7FB"/>
                </a:solidFill>
                <a:latin typeface="Bitstream Charter"/>
                <a:ea typeface="Bitstream Charter"/>
                <a:cs typeface="Bitstream Charter"/>
              </a:defRPr>
            </a:pPr>
            <a:r>
              <a:rPr sz="1200" b="1">
                <a:solidFill>
                  <a:srgbClr val="F4F7FB"/>
                </a:solidFill>
                <a:latin typeface="Bitstream Charter"/>
                <a:ea typeface="Bitstream Charter"/>
                <a:cs typeface="Bitstream Charter"/>
              </a:rPr>
              <a:t>Scope and constraints</a:t>
            </a:r>
          </a:p>
        </p:txBody>
      </p:sp>
      <p:sp>
        <p:nvSpPr>
          <p:cNvPr id="8" name="s3-source-3">
            <a:extLst xmlns:a="http://schemas.openxmlformats.org/drawingml/2006/main">
              <a:ext uri="{FF2B5EF4-FFF2-40B4-BE49-F238E27FC236}">
                <a16:creationId xmlns:a16="http://schemas.microsoft.com/office/drawing/2014/main" id="{4E640238-BF87-40B9-AF32-E928A8EC4DEE}"/>
              </a:ext>
            </a:extLst>
          </p:cNvPr>
          <p:cNvSpPr>
            <a:spLocks xmlns:a="http://schemas.openxmlformats.org/drawingml/2006/main" noGrp="1"/>
          </p:cNvSpPr>
          <p:nvPr/>
        </p:nvSpPr>
        <p:spPr>
          <a:xfrm xmlns:a="http://schemas.openxmlformats.org/drawingml/2006/main">
            <a:off x="6048375" y="1638300"/>
            <a:ext cx="2381250" cy="781050"/>
          </a:xfrm>
          <a:prstGeom xmlns:a="http://schemas.openxmlformats.org/drawingml/2006/main" prst="roundRect">
            <a:avLst>
              <a:gd name="adj" fmla="val 14634"/>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00">
                <a:solidFill>
                  <a:srgbClr val="F4F7FB"/>
                </a:solidFill>
                <a:latin typeface="Bitstream Charter"/>
                <a:ea typeface="Bitstream Charter"/>
                <a:cs typeface="Bitstream Charter"/>
              </a:defRPr>
            </a:pPr>
            <a:r>
              <a:rPr sz="1200" b="1">
                <a:solidFill>
                  <a:srgbClr val="F4F7FB"/>
                </a:solidFill>
                <a:latin typeface="Bitstream Charter"/>
                <a:ea typeface="Bitstream Charter"/>
                <a:cs typeface="Bitstream Charter"/>
              </a:rPr>
              <a:t>Acceptance evidence</a:t>
            </a:r>
          </a:p>
        </p:txBody>
      </p:sp>
      <p:sp>
        <p:nvSpPr>
          <p:cNvPr id="9" name="s3-source-4">
            <a:extLst xmlns:a="http://schemas.openxmlformats.org/drawingml/2006/main">
              <a:ext uri="{FF2B5EF4-FFF2-40B4-BE49-F238E27FC236}">
                <a16:creationId xmlns:a16="http://schemas.microsoft.com/office/drawing/2014/main" id="{275116D3-9306-4709-81A3-235438F9C9BD}"/>
              </a:ext>
            </a:extLst>
          </p:cNvPr>
          <p:cNvSpPr>
            <a:spLocks xmlns:a="http://schemas.openxmlformats.org/drawingml/2006/main" noGrp="1"/>
          </p:cNvSpPr>
          <p:nvPr/>
        </p:nvSpPr>
        <p:spPr>
          <a:xfrm xmlns:a="http://schemas.openxmlformats.org/drawingml/2006/main">
            <a:off x="8810625" y="1638300"/>
            <a:ext cx="2381250" cy="781050"/>
          </a:xfrm>
          <a:prstGeom xmlns:a="http://schemas.openxmlformats.org/drawingml/2006/main" prst="roundRect">
            <a:avLst>
              <a:gd name="adj" fmla="val 14634"/>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00">
                <a:solidFill>
                  <a:srgbClr val="F4F7FB"/>
                </a:solidFill>
                <a:latin typeface="Bitstream Charter"/>
                <a:ea typeface="Bitstream Charter"/>
                <a:cs typeface="Bitstream Charter"/>
              </a:defRPr>
            </a:pPr>
            <a:r>
              <a:rPr sz="1200" b="1">
                <a:solidFill>
                  <a:srgbClr val="F4F7FB"/>
                </a:solidFill>
                <a:latin typeface="Bitstream Charter"/>
                <a:ea typeface="Bitstream Charter"/>
                <a:cs typeface="Bitstream Charter"/>
              </a:rPr>
              <a:t>Reviewed plan</a:t>
            </a:r>
          </a:p>
        </p:txBody>
      </p:sp>
      <p:sp>
        <p:nvSpPr>
          <p:cNvPr id="10" name="s3-spec">
            <a:extLst xmlns:a="http://schemas.openxmlformats.org/drawingml/2006/main">
              <a:ext uri="{FF2B5EF4-FFF2-40B4-BE49-F238E27FC236}">
                <a16:creationId xmlns:a16="http://schemas.microsoft.com/office/drawing/2014/main" id="{15833D7C-36C2-4166-A9CA-59D2DCDFF68F}"/>
              </a:ext>
            </a:extLst>
          </p:cNvPr>
          <p:cNvSpPr>
            <a:spLocks xmlns:a="http://schemas.openxmlformats.org/drawingml/2006/main" noGrp="1"/>
          </p:cNvSpPr>
          <p:nvPr/>
        </p:nvSpPr>
        <p:spPr>
          <a:xfrm xmlns:a="http://schemas.openxmlformats.org/drawingml/2006/main">
            <a:off x="3657600" y="3028950"/>
            <a:ext cx="4876800" cy="1123950"/>
          </a:xfrm>
          <a:prstGeom xmlns:a="http://schemas.openxmlformats.org/drawingml/2006/main" prst="roundRect">
            <a:avLst>
              <a:gd name="adj" fmla="val 10169"/>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875">
                <a:solidFill>
                  <a:srgbClr val="14213D"/>
                </a:solidFill>
                <a:latin typeface="Bitstream Charter"/>
                <a:ea typeface="Bitstream Charter"/>
                <a:cs typeface="Bitstream Charter"/>
              </a:defRPr>
            </a:pPr>
            <a:r>
              <a:rPr sz="1875" b="1">
                <a:solidFill>
                  <a:srgbClr val="14213D"/>
                </a:solidFill>
                <a:latin typeface="Bitstream Charter"/>
                <a:ea typeface="Bitstream Charter"/>
                <a:cs typeface="Bitstream Charter"/>
              </a:rPr>
              <a:t>Implementation-Ready Spec v1</a:t>
            </a:r>
          </a:p>
        </p:txBody>
      </p:sp>
      <p:cxnSp>
        <p:nvCxnSpPr>
          <p:cNvPr id="32" name=""/>
          <p:cNvCxnSpPr>
            <a:stCxn xmlns:a="http://schemas.openxmlformats.org/drawingml/2006/main" id="6" idx="2"/>
            <a:endCxn xmlns:a="http://schemas.openxmlformats.org/drawingml/2006/main" id="10" idx="0"/>
          </p:cNvCxnSpPr>
          <p:nvPr/>
        </p:nvCxnSpPr>
        <p:spPr>
          <a:xfrm xmlns:a="http://schemas.openxmlformats.org/drawingml/2006/main">
            <a:off x="1714500" y="2419350"/>
            <a:ext cx="4381500" cy="609600"/>
          </a:xfrm>
          <a:prstGeom xmlns:a="http://schemas.openxmlformats.org/drawingml/2006/main" prst="bentConnector4">
            <a:avLst>
              <a:gd name="adj1" fmla="val 0"/>
              <a:gd name="adj2" fmla="val 50000"/>
            </a:avLst>
          </a:prstGeom>
          <a:ln xmlns:a="http://schemas.openxmlformats.org/drawingml/2006/main" w="19050">
            <a:solidFill>
              <a:srgbClr val="46D3E6"/>
            </a:solidFill>
            <a:prstDash val="solid"/>
            <a:tailEnd type="triangle" w="sm" len="sm"/>
          </a:ln>
        </p:spPr>
      </p:cxnSp>
      <p:cxnSp>
        <p:nvCxnSpPr>
          <p:cNvPr id="33" name=""/>
          <p:cNvCxnSpPr>
            <a:stCxn xmlns:a="http://schemas.openxmlformats.org/drawingml/2006/main" id="7" idx="2"/>
            <a:endCxn xmlns:a="http://schemas.openxmlformats.org/drawingml/2006/main" id="10" idx="0"/>
          </p:cNvCxnSpPr>
          <p:nvPr/>
        </p:nvCxnSpPr>
        <p:spPr>
          <a:xfrm xmlns:a="http://schemas.openxmlformats.org/drawingml/2006/main">
            <a:off x="4476750" y="2419350"/>
            <a:ext cx="1619250" cy="609600"/>
          </a:xfrm>
          <a:prstGeom xmlns:a="http://schemas.openxmlformats.org/drawingml/2006/main" prst="bentConnector4">
            <a:avLst>
              <a:gd name="adj1" fmla="val 0"/>
              <a:gd name="adj2" fmla="val 50000"/>
            </a:avLst>
          </a:prstGeom>
          <a:ln xmlns:a="http://schemas.openxmlformats.org/drawingml/2006/main" w="19050">
            <a:solidFill>
              <a:srgbClr val="8F88FF"/>
            </a:solidFill>
            <a:prstDash val="solid"/>
            <a:tailEnd type="triangle" w="sm" len="sm"/>
          </a:ln>
        </p:spPr>
      </p:cxnSp>
      <p:cxnSp>
        <p:nvCxnSpPr>
          <p:cNvPr id="34" name=""/>
          <p:cNvCxnSpPr>
            <a:stCxn xmlns:a="http://schemas.openxmlformats.org/drawingml/2006/main" id="8" idx="2"/>
            <a:endCxn xmlns:a="http://schemas.openxmlformats.org/drawingml/2006/main" id="10" idx="0"/>
          </p:cNvCxnSpPr>
          <p:nvPr/>
        </p:nvCxnSpPr>
        <p:spPr>
          <a:xfrm xmlns:a="http://schemas.openxmlformats.org/drawingml/2006/main" flipH="1">
            <a:off x="6096000" y="2419350"/>
            <a:ext cx="1143000" cy="609600"/>
          </a:xfrm>
          <a:prstGeom xmlns:a="http://schemas.openxmlformats.org/drawingml/2006/main" prst="bentConnector4">
            <a:avLst>
              <a:gd name="adj1" fmla="val 0"/>
              <a:gd name="adj2" fmla="val 50000"/>
            </a:avLst>
          </a:prstGeom>
          <a:ln xmlns:a="http://schemas.openxmlformats.org/drawingml/2006/main" w="19050">
            <a:solidFill>
              <a:srgbClr val="46D3E6"/>
            </a:solidFill>
            <a:prstDash val="solid"/>
            <a:tailEnd type="triangle" w="sm" len="sm"/>
          </a:ln>
        </p:spPr>
      </p:cxnSp>
      <p:cxnSp>
        <p:nvCxnSpPr>
          <p:cNvPr id="35" name=""/>
          <p:cNvCxnSpPr>
            <a:stCxn xmlns:a="http://schemas.openxmlformats.org/drawingml/2006/main" id="9" idx="2"/>
            <a:endCxn xmlns:a="http://schemas.openxmlformats.org/drawingml/2006/main" id="10" idx="0"/>
          </p:cNvCxnSpPr>
          <p:nvPr/>
        </p:nvCxnSpPr>
        <p:spPr>
          <a:xfrm xmlns:a="http://schemas.openxmlformats.org/drawingml/2006/main" flipH="1">
            <a:off x="6096000" y="2419350"/>
            <a:ext cx="3905250" cy="609600"/>
          </a:xfrm>
          <a:prstGeom xmlns:a="http://schemas.openxmlformats.org/drawingml/2006/main" prst="bentConnector4">
            <a:avLst>
              <a:gd name="adj1" fmla="val 0"/>
              <a:gd name="adj2" fmla="val 50000"/>
            </a:avLst>
          </a:prstGeom>
          <a:ln xmlns:a="http://schemas.openxmlformats.org/drawingml/2006/main" w="19050">
            <a:solidFill>
              <a:srgbClr val="8F88FF"/>
            </a:solidFill>
            <a:prstDash val="solid"/>
            <a:tailEnd type="triangle" w="sm" len="sm"/>
          </a:ln>
        </p:spPr>
      </p:cxnSp>
      <p:sp>
        <p:nvSpPr>
          <p:cNvPr id="15" name="s3-audit-1">
            <a:extLst xmlns:a="http://schemas.openxmlformats.org/drawingml/2006/main">
              <a:ext uri="{FF2B5EF4-FFF2-40B4-BE49-F238E27FC236}">
                <a16:creationId xmlns:a16="http://schemas.microsoft.com/office/drawing/2014/main" id="{E6DC66D3-DF49-4FC7-839A-3278EE16F56F}"/>
              </a:ext>
            </a:extLst>
          </p:cNvPr>
          <p:cNvSpPr>
            <a:spLocks xmlns:a="http://schemas.openxmlformats.org/drawingml/2006/main" noGrp="1"/>
          </p:cNvSpPr>
          <p:nvPr/>
        </p:nvSpPr>
        <p:spPr>
          <a:xfrm xmlns:a="http://schemas.openxmlformats.org/drawingml/2006/main">
            <a:off x="781050" y="4552950"/>
            <a:ext cx="2381250" cy="552450"/>
          </a:xfrm>
          <a:prstGeom xmlns:a="http://schemas.openxmlformats.org/drawingml/2006/main" prst="roundRect">
            <a:avLst>
              <a:gd name="adj" fmla="val 50000"/>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76200" tIns="47625" rIns="76200" bIns="47625" anchor="ctr">
            <a:normAutofit fontScale="100000"/>
          </a:bodyPr>
          <a:lstStyle xmlns:a="http://schemas.openxmlformats.org/drawingml/2006/main"/>
          <a:p xmlns:a="http://schemas.openxmlformats.org/drawingml/2006/main">
            <a:pPr algn="ctr">
              <a:defRPr sz="1050" b="1">
                <a:solidFill>
                  <a:srgbClr val="14213D"/>
                </a:solidFill>
                <a:latin typeface="Bitstream Charter"/>
                <a:ea typeface="Bitstream Charter"/>
                <a:cs typeface="Bitstream Charter"/>
              </a:defRPr>
            </a:pPr>
            <a:r>
              <a:rPr sz="1050" b="1">
                <a:solidFill>
                  <a:srgbClr val="14213D"/>
                </a:solidFill>
                <a:latin typeface="Bitstream Charter"/>
                <a:ea typeface="Bitstream Charter"/>
                <a:cs typeface="Bitstream Charter"/>
              </a:rPr>
              <a:t>No orphan traces</a:t>
            </a:r>
          </a:p>
        </p:txBody>
      </p:sp>
      <p:sp>
        <p:nvSpPr>
          <p:cNvPr id="16" name="s3-audit-2">
            <a:extLst xmlns:a="http://schemas.openxmlformats.org/drawingml/2006/main">
              <a:ext uri="{FF2B5EF4-FFF2-40B4-BE49-F238E27FC236}">
                <a16:creationId xmlns:a16="http://schemas.microsoft.com/office/drawing/2014/main" id="{3536E043-86D5-465F-94BB-5DBB4273E1FC}"/>
              </a:ext>
            </a:extLst>
          </p:cNvPr>
          <p:cNvSpPr>
            <a:spLocks xmlns:a="http://schemas.openxmlformats.org/drawingml/2006/main" noGrp="1"/>
          </p:cNvSpPr>
          <p:nvPr/>
        </p:nvSpPr>
        <p:spPr>
          <a:xfrm xmlns:a="http://schemas.openxmlformats.org/drawingml/2006/main">
            <a:off x="3543300" y="4552950"/>
            <a:ext cx="2381250" cy="552450"/>
          </a:xfrm>
          <a:prstGeom xmlns:a="http://schemas.openxmlformats.org/drawingml/2006/main" prst="roundRect">
            <a:avLst>
              <a:gd name="adj" fmla="val 50000"/>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76200" tIns="47625" rIns="76200" bIns="47625" anchor="ctr">
            <a:normAutofit fontScale="100000"/>
          </a:bodyPr>
          <a:lstStyle xmlns:a="http://schemas.openxmlformats.org/drawingml/2006/main"/>
          <a:p xmlns:a="http://schemas.openxmlformats.org/drawingml/2006/main">
            <a:pPr algn="ctr">
              <a:defRPr sz="1050" b="1">
                <a:solidFill>
                  <a:srgbClr val="14213D"/>
                </a:solidFill>
                <a:latin typeface="Bitstream Charter"/>
                <a:ea typeface="Bitstream Charter"/>
                <a:cs typeface="Bitstream Charter"/>
              </a:defRPr>
            </a:pPr>
            <a:r>
              <a:rPr sz="1050" b="1">
                <a:solidFill>
                  <a:srgbClr val="14213D"/>
                </a:solidFill>
                <a:latin typeface="Bitstream Charter"/>
                <a:ea typeface="Bitstream Charter"/>
                <a:cs typeface="Bitstream Charter"/>
              </a:rPr>
              <a:t>No blocking unknowns</a:t>
            </a:r>
          </a:p>
        </p:txBody>
      </p:sp>
      <p:sp>
        <p:nvSpPr>
          <p:cNvPr id="17" name="s3-audit-3">
            <a:extLst xmlns:a="http://schemas.openxmlformats.org/drawingml/2006/main">
              <a:ext uri="{FF2B5EF4-FFF2-40B4-BE49-F238E27FC236}">
                <a16:creationId xmlns:a16="http://schemas.microsoft.com/office/drawing/2014/main" id="{4A48526C-193B-456D-AC6E-9ABC2A88A2DD}"/>
              </a:ext>
            </a:extLst>
          </p:cNvPr>
          <p:cNvSpPr>
            <a:spLocks xmlns:a="http://schemas.openxmlformats.org/drawingml/2006/main" noGrp="1"/>
          </p:cNvSpPr>
          <p:nvPr/>
        </p:nvSpPr>
        <p:spPr>
          <a:xfrm xmlns:a="http://schemas.openxmlformats.org/drawingml/2006/main">
            <a:off x="6305550" y="4552950"/>
            <a:ext cx="2381250" cy="552450"/>
          </a:xfrm>
          <a:prstGeom xmlns:a="http://schemas.openxmlformats.org/drawingml/2006/main" prst="roundRect">
            <a:avLst>
              <a:gd name="adj" fmla="val 50000"/>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76200" tIns="47625" rIns="76200" bIns="47625" anchor="ctr">
            <a:normAutofit fontScale="100000"/>
          </a:bodyPr>
          <a:lstStyle xmlns:a="http://schemas.openxmlformats.org/drawingml/2006/main"/>
          <a:p xmlns:a="http://schemas.openxmlformats.org/drawingml/2006/main">
            <a:pPr algn="ctr">
              <a:defRPr sz="1050" b="1">
                <a:solidFill>
                  <a:srgbClr val="14213D"/>
                </a:solidFill>
                <a:latin typeface="Bitstream Charter"/>
                <a:ea typeface="Bitstream Charter"/>
                <a:cs typeface="Bitstream Charter"/>
              </a:defRPr>
            </a:pPr>
            <a:r>
              <a:rPr sz="1050" b="1">
                <a:solidFill>
                  <a:srgbClr val="14213D"/>
                </a:solidFill>
                <a:latin typeface="Bitstream Charter"/>
                <a:ea typeface="Bitstream Charter"/>
                <a:cs typeface="Bitstream Charter"/>
              </a:rPr>
              <a:t>No contradictions</a:t>
            </a:r>
          </a:p>
        </p:txBody>
      </p:sp>
      <p:sp>
        <p:nvSpPr>
          <p:cNvPr id="18" name="s3-audit-4">
            <a:extLst xmlns:a="http://schemas.openxmlformats.org/drawingml/2006/main">
              <a:ext uri="{FF2B5EF4-FFF2-40B4-BE49-F238E27FC236}">
                <a16:creationId xmlns:a16="http://schemas.microsoft.com/office/drawing/2014/main" id="{D1C8AA2A-D9EF-454D-A3DC-321C07C11834}"/>
              </a:ext>
            </a:extLst>
          </p:cNvPr>
          <p:cNvSpPr>
            <a:spLocks xmlns:a="http://schemas.openxmlformats.org/drawingml/2006/main" noGrp="1"/>
          </p:cNvSpPr>
          <p:nvPr/>
        </p:nvSpPr>
        <p:spPr>
          <a:xfrm xmlns:a="http://schemas.openxmlformats.org/drawingml/2006/main">
            <a:off x="9067800" y="4552950"/>
            <a:ext cx="2381250" cy="552450"/>
          </a:xfrm>
          <a:prstGeom xmlns:a="http://schemas.openxmlformats.org/drawingml/2006/main" prst="roundRect">
            <a:avLst>
              <a:gd name="adj" fmla="val 5000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76200" tIns="47625" rIns="76200" bIns="47625" anchor="ctr">
            <a:normAutofit fontScale="100000"/>
          </a:bodyPr>
          <a:lstStyle xmlns:a="http://schemas.openxmlformats.org/drawingml/2006/main"/>
          <a:p xmlns:a="http://schemas.openxmlformats.org/drawingml/2006/main">
            <a:pPr algn="ctr">
              <a:defRPr sz="1050" b="1">
                <a:solidFill>
                  <a:srgbClr val="14213D"/>
                </a:solidFill>
                <a:latin typeface="Bitstream Charter"/>
                <a:ea typeface="Bitstream Charter"/>
                <a:cs typeface="Bitstream Charter"/>
              </a:defRPr>
            </a:pPr>
            <a:r>
              <a:rPr sz="1050" b="1">
                <a:solidFill>
                  <a:srgbClr val="14213D"/>
                </a:solidFill>
                <a:latin typeface="Bitstream Charter"/>
                <a:ea typeface="Bitstream Charter"/>
                <a:cs typeface="Bitstream Charter"/>
              </a:rPr>
              <a:t>USED or NOT_USED decision</a:t>
            </a:r>
          </a:p>
        </p:txBody>
      </p:sp>
      <p:sp>
        <p:nvSpPr>
          <p:cNvPr id="19" name="s3-handoff">
            <a:extLst xmlns:a="http://schemas.openxmlformats.org/drawingml/2006/main">
              <a:ext uri="{FF2B5EF4-FFF2-40B4-BE49-F238E27FC236}">
                <a16:creationId xmlns:a16="http://schemas.microsoft.com/office/drawing/2014/main" id="{CCD80F7A-5848-496A-AE95-5E0B0A633DB6}"/>
              </a:ext>
            </a:extLst>
          </p:cNvPr>
          <p:cNvSpPr>
            <a:spLocks xmlns:a="http://schemas.openxmlformats.org/drawingml/2006/main" noGrp="1"/>
          </p:cNvSpPr>
          <p:nvPr/>
        </p:nvSpPr>
        <p:spPr>
          <a:xfrm xmlns:a="http://schemas.openxmlformats.org/drawingml/2006/main">
            <a:off x="9048750" y="3114675"/>
            <a:ext cx="2524125" cy="952500"/>
          </a:xfrm>
          <a:prstGeom xmlns:a="http://schemas.openxmlformats.org/drawingml/2006/main" prst="roundRect">
            <a:avLst>
              <a:gd name="adj" fmla="val 1200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14300" tIns="76200" rIns="114300" bIns="7620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Bounded input to FND-002</a:t>
            </a:r>
          </a:p>
        </p:txBody>
      </p:sp>
      <p:cxnSp>
        <p:nvCxnSpPr>
          <p:cNvPr id="41" name=""/>
          <p:cNvCxnSpPr>
            <a:stCxn xmlns:a="http://schemas.openxmlformats.org/drawingml/2006/main" id="10" idx="3"/>
            <a:endCxn xmlns:a="http://schemas.openxmlformats.org/drawingml/2006/main" id="19" idx="1"/>
          </p:cNvCxnSpPr>
          <p:nvPr/>
        </p:nvCxnSpPr>
        <p:spPr>
          <a:xfrm xmlns:a="http://schemas.openxmlformats.org/drawingml/2006/main">
            <a:off x="8534400" y="3590925"/>
            <a:ext cx="514350" cy="0"/>
          </a:xfrm>
          <a:prstGeom xmlns:a="http://schemas.openxmlformats.org/drawingml/2006/main" prst="straightConnector1">
            <a:avLst/>
          </a:prstGeom>
          <a:ln xmlns:a="http://schemas.openxmlformats.org/drawingml/2006/main" w="28575">
            <a:solidFill>
              <a:srgbClr val="F4B860"/>
            </a:solidFill>
            <a:prstDash val="dash"/>
            <a:tailEnd type="triangle" w="sm" len="sm"/>
          </a:ln>
        </p:spPr>
      </p:cxnSp>
      <p:sp>
        <p:nvSpPr>
          <p:cNvPr id="21" name="s3-guard">
            <a:extLst xmlns:a="http://schemas.openxmlformats.org/drawingml/2006/main">
              <a:ext uri="{FF2B5EF4-FFF2-40B4-BE49-F238E27FC236}">
                <a16:creationId xmlns:a16="http://schemas.microsoft.com/office/drawing/2014/main" id="{2937D25E-6FC8-4D56-BF3A-B76D8E86E44C}"/>
              </a:ext>
            </a:extLst>
          </p:cNvPr>
          <p:cNvSpPr>
            <a:spLocks xmlns:a="http://schemas.openxmlformats.org/drawingml/2006/main" noGrp="1"/>
          </p:cNvSpPr>
          <p:nvPr/>
        </p:nvSpPr>
        <p:spPr>
          <a:xfrm xmlns:a="http://schemas.openxmlformats.org/drawingml/2006/main">
            <a:off x="1285875" y="5314950"/>
            <a:ext cx="9620250" cy="704850"/>
          </a:xfrm>
          <a:prstGeom xmlns:a="http://schemas.openxmlformats.org/drawingml/2006/main" prst="roundRect">
            <a:avLst>
              <a:gd name="adj" fmla="val 16216"/>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75">
                <a:solidFill>
                  <a:srgbClr val="F4B860"/>
                </a:solidFill>
                <a:latin typeface="Bitstream Charter"/>
                <a:ea typeface="Bitstream Charter"/>
                <a:cs typeface="Bitstream Charter"/>
              </a:defRPr>
            </a:pPr>
            <a:r>
              <a:rPr sz="1275" b="1">
                <a:solidFill>
                  <a:srgbClr val="F4B860"/>
                </a:solidFill>
                <a:latin typeface="Bitstream Charter"/>
                <a:ea typeface="Bitstream Charter"/>
                <a:cs typeface="Bitstream Charter"/>
              </a:rPr>
              <a:t>READY requires connected decisions and a human review, not more prose.</a:t>
            </a:r>
          </a:p>
        </p:txBody>
      </p:sp>
    </p:spTree>
    <p:extLst>
      <p:ext uri="{BB962C8B-B14F-4D97-AF65-F5344CB8AC3E}">
        <p14:creationId xmlns:p14="http://schemas.microsoft.com/office/powerpoint/2010/main" val="365281259"/>
      </p:ext>
    </p:extLst>
  </p:cSld>
</p:sld>
</file>

<file path=ppt/slides/slide4.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4-lesson">
            <a:extLst xmlns:a="http://schemas.openxmlformats.org/drawingml/2006/main">
              <a:ext uri="{FF2B5EF4-FFF2-40B4-BE49-F238E27FC236}">
                <a16:creationId xmlns:a16="http://schemas.microsoft.com/office/drawing/2014/main" id="{D18AD017-539F-48F4-83E5-D7AD84C519B7}"/>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FND-001-P05  |  FOUNDATION 001</a:t>
            </a:r>
          </a:p>
        </p:txBody>
      </p:sp>
      <p:sp>
        <p:nvSpPr>
          <p:cNvPr id="2" name="s4-title">
            <a:extLst xmlns:a="http://schemas.openxmlformats.org/drawingml/2006/main">
              <a:ext uri="{FF2B5EF4-FFF2-40B4-BE49-F238E27FC236}">
                <a16:creationId xmlns:a16="http://schemas.microsoft.com/office/drawing/2014/main" id="{481E4A65-F1AF-46B6-A42C-35CC85654A23}"/>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Implementation-Ready Spec v1 traceability</a:t>
            </a:r>
          </a:p>
        </p:txBody>
      </p:sp>
      <p:sp>
        <p:nvSpPr>
          <p:cNvPr id="3" name="s4-page">
            <a:extLst xmlns:a="http://schemas.openxmlformats.org/drawingml/2006/main">
              <a:ext uri="{FF2B5EF4-FFF2-40B4-BE49-F238E27FC236}">
                <a16:creationId xmlns:a16="http://schemas.microsoft.com/office/drawing/2014/main" id="{BDB91C2F-1C3C-4297-B0DD-A57D0F51E86D}"/>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04 / 08</a:t>
            </a:r>
          </a:p>
        </p:txBody>
      </p:sp>
      <p:sp>
        <p:nvSpPr>
          <p:cNvPr id="4" name="s4-footer">
            <a:extLst xmlns:a="http://schemas.openxmlformats.org/drawingml/2006/main">
              <a:ext uri="{FF2B5EF4-FFF2-40B4-BE49-F238E27FC236}">
                <a16:creationId xmlns:a16="http://schemas.microsoft.com/office/drawing/2014/main" id="{82EB6C01-6521-4518-93FB-B87A322ECF07}"/>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4-footer-line">
            <a:extLst xmlns:a="http://schemas.openxmlformats.org/drawingml/2006/main">
              <a:ext uri="{FF2B5EF4-FFF2-40B4-BE49-F238E27FC236}">
                <a16:creationId xmlns:a16="http://schemas.microsoft.com/office/drawing/2014/main" id="{89D96C05-3559-4E02-BFAC-23325FB408B9}"/>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graphicFrame>
        <p:nvGraphicFramePr>
          <p:cNvPr id="12" name=""/>
          <p:cNvGraphicFramePr/>
          <p:nvPr/>
        </p:nvGraphicFramePr>
        <p:xfrm>
          <a:off xmlns:a="http://schemas.openxmlformats.org/drawingml/2006/main" x="590550" y="1619250"/>
          <a:ext xmlns:a="http://schemas.openxmlformats.org/drawingml/2006/main" cx="11049000" cy="4362450"/>
        </p:xfrm>
        <a:graphic xmlns:a="http://schemas.openxmlformats.org/drawingml/2006/main">
          <a:graphicData uri="http://schemas.openxmlformats.org/drawingml/2006/table">
            <a:tbl>
              <a:tblPr/>
              <a:tblGrid>
                <a:gridCol w="1952625"/>
                <a:gridCol w="1619250"/>
                <a:gridCol w="2095500"/>
                <a:gridCol w="1619250"/>
                <a:gridCol w="3762375"/>
              </a:tblGrid>
              <a:tr h="1090613">
                <a:tc>
                  <a:txBody>
                    <a:bodyPr/>
                    <a:lstStyle/>
                    <a:p>
                      <a:r>
                        <a:rPr sz="1125" b="1">
                          <a:solidFill>
                            <a:srgbClr val="FFFFFF"/>
                          </a:solidFill>
                          <a:latin typeface="Bitstream Charter"/>
                          <a:ea typeface="Bitstream Charter"/>
                          <a:cs typeface="Bitstream Charter"/>
                        </a:rPr>
                        <a:t>Source</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Criterion</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Plan</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Evidence</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Audit note</a:t>
                      </a:r>
                    </a:p>
                  </a:txBody>
                  <a:tcPr marL="85725" marR="85725" marT="66675" marB="66675" anchor="ctr">
                    <a:solidFill>
                      <a:srgbClr val="192744"/>
                    </a:solidFill>
                  </a:tcPr>
                </a:tc>
              </a:tr>
              <a:tr h="1090613">
                <a:tc>
                  <a:txBody>
                    <a:bodyPr/>
                    <a:lstStyle/>
                    <a:p>
                      <a:r>
                        <a:rPr sz="1125">
                          <a:solidFill>
                            <a:srgbClr val="14213D"/>
                          </a:solidFill>
                          <a:latin typeface="Bitstream Charter"/>
                          <a:ea typeface="Bitstream Charter"/>
                          <a:cs typeface="Bitstream Charter"/>
                        </a:rPr>
                        <a:t>SCOPE-IN-02</a:t>
                      </a:r>
                    </a:p>
                  </a:txBody>
                  <a:tcPr marL="76200" marR="76200" marT="57150" marB="57150" anchor="ctr">
                    <a:solidFill>
                      <a:srgbClr val="FFFFFF"/>
                    </a:solidFill>
                  </a:tcPr>
                </a:tc>
                <a:tc>
                  <a:txBody>
                    <a:bodyPr/>
                    <a:lstStyle/>
                    <a:p>
                      <a:r>
                        <a:rPr sz="1125">
                          <a:solidFill>
                            <a:srgbClr val="14213D"/>
                          </a:solidFill>
                          <a:latin typeface="Bitstream Charter"/>
                          <a:ea typeface="Bitstream Charter"/>
                          <a:cs typeface="Bitstream Charter"/>
                        </a:rPr>
                        <a:t>AC-01</a:t>
                      </a:r>
                    </a:p>
                  </a:txBody>
                  <a:tcPr marL="76200" marR="76200" marT="57150" marB="57150" anchor="ctr">
                    <a:solidFill>
                      <a:srgbClr val="FFFFFF"/>
                    </a:solidFill>
                  </a:tcPr>
                </a:tc>
                <a:tc>
                  <a:txBody>
                    <a:bodyPr/>
                    <a:lstStyle/>
                    <a:p>
                      <a:r>
                        <a:rPr sz="1125">
                          <a:solidFill>
                            <a:srgbClr val="14213D"/>
                          </a:solidFill>
                          <a:latin typeface="Bitstream Charter"/>
                          <a:ea typeface="Bitstream Charter"/>
                          <a:cs typeface="Bitstream Charter"/>
                        </a:rPr>
                        <a:t>PLAN-02</a:t>
                      </a:r>
                    </a:p>
                  </a:txBody>
                  <a:tcPr marL="76200" marR="76200" marT="57150" marB="57150" anchor="ctr">
                    <a:solidFill>
                      <a:srgbClr val="FFFFFF"/>
                    </a:solidFill>
                  </a:tcPr>
                </a:tc>
                <a:tc>
                  <a:txBody>
                    <a:bodyPr/>
                    <a:lstStyle/>
                    <a:p>
                      <a:r>
                        <a:rPr sz="1125">
                          <a:solidFill>
                            <a:srgbClr val="14213D"/>
                          </a:solidFill>
                          <a:latin typeface="Bitstream Charter"/>
                          <a:ea typeface="Bitstream Charter"/>
                          <a:cs typeface="Bitstream Charter"/>
                        </a:rPr>
                        <a:t>EV-01</a:t>
                      </a:r>
                    </a:p>
                  </a:txBody>
                  <a:tcPr marL="76200" marR="76200" marT="57150" marB="57150" anchor="ctr">
                    <a:solidFill>
                      <a:srgbClr val="FFFFFF"/>
                    </a:solidFill>
                  </a:tcPr>
                </a:tc>
                <a:tc>
                  <a:txBody>
                    <a:bodyPr/>
                    <a:lstStyle/>
                    <a:p>
                      <a:r>
                        <a:rPr sz="1125">
                          <a:solidFill>
                            <a:srgbClr val="14213D"/>
                          </a:solidFill>
                          <a:latin typeface="Bitstream Charter"/>
                          <a:ea typeface="Bitstream Charter"/>
                          <a:cs typeface="Bitstream Charter"/>
                        </a:rPr>
                        <a:t>Linked: unfinished-only behavior</a:t>
                      </a:r>
                    </a:p>
                  </a:txBody>
                  <a:tcPr marL="76200" marR="76200" marT="57150" marB="57150" anchor="ctr">
                    <a:solidFill>
                      <a:srgbClr val="FFFFFF"/>
                    </a:solidFill>
                  </a:tcPr>
                </a:tc>
              </a:tr>
              <a:tr h="1090613">
                <a:tc>
                  <a:txBody>
                    <a:bodyPr/>
                    <a:lstStyle/>
                    <a:p>
                      <a:r>
                        <a:rPr sz="1125">
                          <a:solidFill>
                            <a:srgbClr val="14213D"/>
                          </a:solidFill>
                          <a:latin typeface="Bitstream Charter"/>
                          <a:ea typeface="Bitstream Charter"/>
                          <a:cs typeface="Bitstream Charter"/>
                        </a:rPr>
                        <a:t>SCOPE-IN-01</a:t>
                      </a:r>
                    </a:p>
                  </a:txBody>
                  <a:tcPr marL="76200" marR="76200" marT="57150" marB="57150" anchor="ctr">
                    <a:solidFill>
                      <a:srgbClr val="EDF7FA"/>
                    </a:solidFill>
                  </a:tcPr>
                </a:tc>
                <a:tc>
                  <a:txBody>
                    <a:bodyPr/>
                    <a:lstStyle/>
                    <a:p>
                      <a:r>
                        <a:rPr sz="1125">
                          <a:solidFill>
                            <a:srgbClr val="14213D"/>
                          </a:solidFill>
                          <a:latin typeface="Bitstream Charter"/>
                          <a:ea typeface="Bitstream Charter"/>
                          <a:cs typeface="Bitstream Charter"/>
                        </a:rPr>
                        <a:t>AC-02</a:t>
                      </a:r>
                    </a:p>
                  </a:txBody>
                  <a:tcPr marL="76200" marR="76200" marT="57150" marB="57150" anchor="ctr">
                    <a:solidFill>
                      <a:srgbClr val="EDF7FA"/>
                    </a:solidFill>
                  </a:tcPr>
                </a:tc>
                <a:tc>
                  <a:txBody>
                    <a:bodyPr/>
                    <a:lstStyle/>
                    <a:p>
                      <a:r>
                        <a:rPr sz="1125">
                          <a:solidFill>
                            <a:srgbClr val="14213D"/>
                          </a:solidFill>
                          <a:latin typeface="Bitstream Charter"/>
                          <a:ea typeface="Bitstream Charter"/>
                          <a:cs typeface="Bitstream Charter"/>
                        </a:rPr>
                        <a:t>PLAN-01 / PLAN-02</a:t>
                      </a:r>
                    </a:p>
                  </a:txBody>
                  <a:tcPr marL="76200" marR="76200" marT="57150" marB="57150" anchor="ctr">
                    <a:solidFill>
                      <a:srgbClr val="EDF7FA"/>
                    </a:solidFill>
                  </a:tcPr>
                </a:tc>
                <a:tc>
                  <a:txBody>
                    <a:bodyPr/>
                    <a:lstStyle/>
                    <a:p>
                      <a:r>
                        <a:rPr sz="1125">
                          <a:solidFill>
                            <a:srgbClr val="14213D"/>
                          </a:solidFill>
                          <a:latin typeface="Bitstream Charter"/>
                          <a:ea typeface="Bitstream Charter"/>
                          <a:cs typeface="Bitstream Charter"/>
                        </a:rPr>
                        <a:t>EV-02</a:t>
                      </a:r>
                    </a:p>
                  </a:txBody>
                  <a:tcPr marL="76200" marR="76200" marT="57150" marB="57150" anchor="ctr">
                    <a:solidFill>
                      <a:srgbClr val="EDF7FA"/>
                    </a:solidFill>
                  </a:tcPr>
                </a:tc>
                <a:tc>
                  <a:txBody>
                    <a:bodyPr/>
                    <a:lstStyle/>
                    <a:p>
                      <a:r>
                        <a:rPr sz="1125">
                          <a:solidFill>
                            <a:srgbClr val="14213D"/>
                          </a:solidFill>
                          <a:latin typeface="Bitstream Charter"/>
                          <a:ea typeface="Bitstream Charter"/>
                          <a:cs typeface="Bitstream Charter"/>
                        </a:rPr>
                        <a:t>Linked: return-to-All behavior</a:t>
                      </a:r>
                    </a:p>
                  </a:txBody>
                  <a:tcPr marL="76200" marR="76200" marT="57150" marB="57150" anchor="ctr">
                    <a:solidFill>
                      <a:srgbClr val="EDF7FA"/>
                    </a:solidFill>
                  </a:tcPr>
                </a:tc>
              </a:tr>
              <a:tr h="1090613">
                <a:tc>
                  <a:txBody>
                    <a:bodyPr/>
                    <a:lstStyle/>
                    <a:p>
                      <a:r>
                        <a:rPr sz="1125">
                          <a:solidFill>
                            <a:srgbClr val="14213D"/>
                          </a:solidFill>
                          <a:latin typeface="Bitstream Charter"/>
                          <a:ea typeface="Bitstream Charter"/>
                          <a:cs typeface="Bitstream Charter"/>
                        </a:rPr>
                        <a:t>CONSTRAINT-01</a:t>
                      </a:r>
                    </a:p>
                  </a:txBody>
                  <a:tcPr marL="76200" marR="76200" marT="57150" marB="57150" anchor="ctr">
                    <a:solidFill>
                      <a:srgbClr val="FFFFFF"/>
                    </a:solidFill>
                  </a:tcPr>
                </a:tc>
                <a:tc>
                  <a:txBody>
                    <a:bodyPr/>
                    <a:lstStyle/>
                    <a:p>
                      <a:r>
                        <a:rPr sz="1125">
                          <a:solidFill>
                            <a:srgbClr val="14213D"/>
                          </a:solidFill>
                          <a:latin typeface="Bitstream Charter"/>
                          <a:ea typeface="Bitstream Charter"/>
                          <a:cs typeface="Bitstream Charter"/>
                        </a:rPr>
                        <a:t>AC-03</a:t>
                      </a:r>
                    </a:p>
                  </a:txBody>
                  <a:tcPr marL="76200" marR="76200" marT="57150" marB="57150" anchor="ctr">
                    <a:solidFill>
                      <a:srgbClr val="FFFFFF"/>
                    </a:solidFill>
                  </a:tcPr>
                </a:tc>
                <a:tc>
                  <a:txBody>
                    <a:bodyPr/>
                    <a:lstStyle/>
                    <a:p>
                      <a:r>
                        <a:rPr sz="1125">
                          <a:solidFill>
                            <a:srgbClr val="14213D"/>
                          </a:solidFill>
                          <a:latin typeface="Bitstream Charter"/>
                          <a:ea typeface="Bitstream Charter"/>
                          <a:cs typeface="Bitstream Charter"/>
                        </a:rPr>
                        <a:t>PLAN-02 / PLAN-03</a:t>
                      </a:r>
                    </a:p>
                  </a:txBody>
                  <a:tcPr marL="76200" marR="76200" marT="57150" marB="57150" anchor="ctr">
                    <a:solidFill>
                      <a:srgbClr val="FFFFFF"/>
                    </a:solidFill>
                  </a:tcPr>
                </a:tc>
                <a:tc>
                  <a:txBody>
                    <a:bodyPr/>
                    <a:lstStyle/>
                    <a:p>
                      <a:r>
                        <a:rPr sz="1125">
                          <a:solidFill>
                            <a:srgbClr val="14213D"/>
                          </a:solidFill>
                          <a:latin typeface="Bitstream Charter"/>
                          <a:ea typeface="Bitstream Charter"/>
                          <a:cs typeface="Bitstream Charter"/>
                        </a:rPr>
                        <a:t>EV-03</a:t>
                      </a:r>
                    </a:p>
                  </a:txBody>
                  <a:tcPr marL="76200" marR="76200" marT="57150" marB="57150" anchor="ctr">
                    <a:solidFill>
                      <a:srgbClr val="FFFFFF"/>
                    </a:solidFill>
                  </a:tcPr>
                </a:tc>
                <a:tc>
                  <a:txBody>
                    <a:bodyPr/>
                    <a:lstStyle/>
                    <a:p>
                      <a:r>
                        <a:rPr sz="1125">
                          <a:solidFill>
                            <a:srgbClr val="14213D"/>
                          </a:solidFill>
                          <a:latin typeface="Bitstream Charter"/>
                          <a:ea typeface="Bitstream Charter"/>
                          <a:cs typeface="Bitstream Charter"/>
                        </a:rPr>
                        <a:t>Linked: contract non-change</a:t>
                      </a:r>
                    </a:p>
                  </a:txBody>
                  <a:tcPr marL="76200" marR="76200" marT="57150" marB="57150" anchor="ctr">
                    <a:solidFill>
                      <a:srgbClr val="FFFFFF"/>
                    </a:solidFill>
                  </a:tcPr>
                </a:tc>
              </a:tr>
            </a:tbl>
          </a:graphicData>
        </a:graphic>
      </p:graphicFrame>
    </p:spTree>
    <p:extLst>
      <p:ext uri="{BB962C8B-B14F-4D97-AF65-F5344CB8AC3E}">
        <p14:creationId xmlns:p14="http://schemas.microsoft.com/office/powerpoint/2010/main" val="1867092028"/>
      </p:ext>
    </p:extLst>
  </p:cSld>
</p:sld>
</file>

<file path=ppt/slides/slide5.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5-lesson">
            <a:extLst xmlns:a="http://schemas.openxmlformats.org/drawingml/2006/main">
              <a:ext uri="{FF2B5EF4-FFF2-40B4-BE49-F238E27FC236}">
                <a16:creationId xmlns:a16="http://schemas.microsoft.com/office/drawing/2014/main" id="{08D12A81-F9B8-42A1-95FB-04B17C8BBA00}"/>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FND-001-P05  |  FOUNDATION 001</a:t>
            </a:r>
          </a:p>
        </p:txBody>
      </p:sp>
      <p:sp>
        <p:nvSpPr>
          <p:cNvPr id="2" name="s5-title">
            <a:extLst xmlns:a="http://schemas.openxmlformats.org/drawingml/2006/main">
              <a:ext uri="{FF2B5EF4-FFF2-40B4-BE49-F238E27FC236}">
                <a16:creationId xmlns:a16="http://schemas.microsoft.com/office/drawing/2014/main" id="{75BF6F62-54B1-4DD4-8E3B-517430C8F9DB}"/>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Worked case: make the decision inspectable</a:t>
            </a:r>
          </a:p>
        </p:txBody>
      </p:sp>
      <p:sp>
        <p:nvSpPr>
          <p:cNvPr id="3" name="s5-page">
            <a:extLst xmlns:a="http://schemas.openxmlformats.org/drawingml/2006/main">
              <a:ext uri="{FF2B5EF4-FFF2-40B4-BE49-F238E27FC236}">
                <a16:creationId xmlns:a16="http://schemas.microsoft.com/office/drawing/2014/main" id="{9E25BF56-F39E-41F9-8188-F82ABF78551A}"/>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05 / 08</a:t>
            </a:r>
          </a:p>
        </p:txBody>
      </p:sp>
      <p:sp>
        <p:nvSpPr>
          <p:cNvPr id="4" name="s5-footer">
            <a:extLst xmlns:a="http://schemas.openxmlformats.org/drawingml/2006/main">
              <a:ext uri="{FF2B5EF4-FFF2-40B4-BE49-F238E27FC236}">
                <a16:creationId xmlns:a16="http://schemas.microsoft.com/office/drawing/2014/main" id="{11DA3E06-F510-4A2A-B360-022B0527050C}"/>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5-footer-line">
            <a:extLst xmlns:a="http://schemas.openxmlformats.org/drawingml/2006/main">
              <a:ext uri="{FF2B5EF4-FFF2-40B4-BE49-F238E27FC236}">
                <a16:creationId xmlns:a16="http://schemas.microsoft.com/office/drawing/2014/main" id="{8B6F1D78-E129-4390-8F67-AA83E9DFE2E7}"/>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5-scenario">
            <a:extLst xmlns:a="http://schemas.openxmlformats.org/drawingml/2006/main">
              <a:ext uri="{FF2B5EF4-FFF2-40B4-BE49-F238E27FC236}">
                <a16:creationId xmlns:a16="http://schemas.microsoft.com/office/drawing/2014/main" id="{2B3DB894-11F5-4E4A-8FC7-FD2CD484F5A5}"/>
              </a:ext>
            </a:extLst>
          </p:cNvPr>
          <p:cNvSpPr>
            <a:spLocks xmlns:a="http://schemas.openxmlformats.org/drawingml/2006/main" noGrp="1"/>
          </p:cNvSpPr>
          <p:nvPr/>
        </p:nvSpPr>
        <p:spPr>
          <a:xfrm xmlns:a="http://schemas.openxmlformats.org/drawingml/2006/main">
            <a:off x="666750" y="1524000"/>
            <a:ext cx="10858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350" b="1">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Integrate the approved task-list filter decisions without redesigning the plan.</a:t>
            </a:r>
          </a:p>
        </p:txBody>
      </p:sp>
      <p:sp>
        <p:nvSpPr>
          <p:cNvPr id="7" name="s5-identity">
            <a:extLst xmlns:a="http://schemas.openxmlformats.org/drawingml/2006/main">
              <a:ext uri="{FF2B5EF4-FFF2-40B4-BE49-F238E27FC236}">
                <a16:creationId xmlns:a16="http://schemas.microsoft.com/office/drawing/2014/main" id="{73D67BA7-5989-4C2D-ACF8-CA9C2A8FDE93}"/>
              </a:ext>
            </a:extLst>
          </p:cNvPr>
          <p:cNvSpPr>
            <a:spLocks xmlns:a="http://schemas.openxmlformats.org/drawingml/2006/main" noGrp="1"/>
          </p:cNvSpPr>
          <p:nvPr/>
        </p:nvSpPr>
        <p:spPr>
          <a:xfrm xmlns:a="http://schemas.openxmlformats.org/drawingml/2006/main">
            <a:off x="685800" y="2076450"/>
            <a:ext cx="10820400" cy="400050"/>
          </a:xfrm>
          <a:prstGeom xmlns:a="http://schemas.openxmlformats.org/drawingml/2006/main" prst="roundRect">
            <a:avLst>
              <a:gd name="adj" fmla="val 14286"/>
            </a:avLst>
          </a:prstGeom>
          <a:solidFill xmlns:a="http://schemas.openxmlformats.org/drawingml/2006/main">
            <a:srgbClr val="192744"/>
          </a:solidFill>
          <a:ln xmlns:a="http://schemas.openxmlformats.org/drawingml/2006/main" w="9525">
            <a:solidFill>
              <a:srgbClr val="334766"/>
            </a:solid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ctr">
              <a:defRPr sz="1050" b="1">
                <a:solidFill>
                  <a:srgbClr val="46D3E6"/>
                </a:solidFill>
                <a:latin typeface="Bitstream Charter"/>
                <a:ea typeface="Bitstream Charter"/>
                <a:cs typeface="Bitstream Charter"/>
              </a:defRPr>
            </a:pPr>
            <a:r>
              <a:rPr sz="1050" b="1">
                <a:solidFill>
                  <a:srgbClr val="46D3E6"/>
                </a:solidFill>
                <a:latin typeface="Bitstream Charter"/>
                <a:ea typeface="Bitstream Charter"/>
                <a:cs typeface="Bitstream Charter"/>
              </a:rPr>
              <a:t>TASK-FILTER-SPEC v1  |  PB v1 | Scope v1 | Done v1 | Plan Review v1</a:t>
            </a:r>
          </a:p>
        </p:txBody>
      </p:sp>
      <p:graphicFrame>
        <p:nvGraphicFramePr>
          <p:cNvPr id="18" name=""/>
          <p:cNvGraphicFramePr/>
          <p:nvPr/>
        </p:nvGraphicFramePr>
        <p:xfrm>
          <a:off xmlns:a="http://schemas.openxmlformats.org/drawingml/2006/main" x="666750" y="2647950"/>
          <a:ext xmlns:a="http://schemas.openxmlformats.org/drawingml/2006/main" cx="6858000" cy="2143125"/>
        </p:xfrm>
        <a:graphic xmlns:a="http://schemas.openxmlformats.org/drawingml/2006/main">
          <a:graphicData uri="http://schemas.openxmlformats.org/drawingml/2006/table">
            <a:tbl>
              <a:tblPr/>
              <a:tblGrid>
                <a:gridCol w="2000250"/>
                <a:gridCol w="1524000"/>
                <a:gridCol w="1905000"/>
                <a:gridCol w="1428750"/>
              </a:tblGrid>
              <a:tr h="535781">
                <a:tc>
                  <a:txBody>
                    <a:bodyPr/>
                    <a:lstStyle/>
                    <a:p>
                      <a:r>
                        <a:rPr sz="975" b="1">
                          <a:solidFill>
                            <a:srgbClr val="FFFFFF"/>
                          </a:solidFill>
                          <a:latin typeface="Bitstream Charter"/>
                          <a:ea typeface="Bitstream Charter"/>
                          <a:cs typeface="Bitstream Charter"/>
                        </a:rPr>
                        <a:t>Source</a:t>
                      </a:r>
                    </a:p>
                  </a:txBody>
                  <a:tcPr marL="66675" marR="66675" marT="47625" marB="47625" anchor="ctr">
                    <a:solidFill>
                      <a:srgbClr val="192744"/>
                    </a:solidFill>
                  </a:tcPr>
                </a:tc>
                <a:tc>
                  <a:txBody>
                    <a:bodyPr/>
                    <a:lstStyle/>
                    <a:p>
                      <a:r>
                        <a:rPr sz="975" b="1">
                          <a:solidFill>
                            <a:srgbClr val="FFFFFF"/>
                          </a:solidFill>
                          <a:latin typeface="Bitstream Charter"/>
                          <a:ea typeface="Bitstream Charter"/>
                          <a:cs typeface="Bitstream Charter"/>
                        </a:rPr>
                        <a:t>Criterion</a:t>
                      </a:r>
                    </a:p>
                  </a:txBody>
                  <a:tcPr marL="66675" marR="66675" marT="47625" marB="47625" anchor="ctr">
                    <a:solidFill>
                      <a:srgbClr val="192744"/>
                    </a:solidFill>
                  </a:tcPr>
                </a:tc>
                <a:tc>
                  <a:txBody>
                    <a:bodyPr/>
                    <a:lstStyle/>
                    <a:p>
                      <a:r>
                        <a:rPr sz="975" b="1">
                          <a:solidFill>
                            <a:srgbClr val="FFFFFF"/>
                          </a:solidFill>
                          <a:latin typeface="Bitstream Charter"/>
                          <a:ea typeface="Bitstream Charter"/>
                          <a:cs typeface="Bitstream Charter"/>
                        </a:rPr>
                        <a:t>Plan</a:t>
                      </a:r>
                    </a:p>
                  </a:txBody>
                  <a:tcPr marL="66675" marR="66675" marT="47625" marB="47625" anchor="ctr">
                    <a:solidFill>
                      <a:srgbClr val="192744"/>
                    </a:solidFill>
                  </a:tcPr>
                </a:tc>
                <a:tc>
                  <a:txBody>
                    <a:bodyPr/>
                    <a:lstStyle/>
                    <a:p>
                      <a:r>
                        <a:rPr sz="975" b="1">
                          <a:solidFill>
                            <a:srgbClr val="FFFFFF"/>
                          </a:solidFill>
                          <a:latin typeface="Bitstream Charter"/>
                          <a:ea typeface="Bitstream Charter"/>
                          <a:cs typeface="Bitstream Charter"/>
                        </a:rPr>
                        <a:t>Evidence</a:t>
                      </a:r>
                    </a:p>
                  </a:txBody>
                  <a:tcPr marL="66675" marR="66675" marT="47625" marB="47625" anchor="ctr">
                    <a:solidFill>
                      <a:srgbClr val="192744"/>
                    </a:solidFill>
                  </a:tcPr>
                </a:tc>
              </a:tr>
              <a:tr h="535781">
                <a:tc>
                  <a:txBody>
                    <a:bodyPr/>
                    <a:lstStyle/>
                    <a:p>
                      <a:r>
                        <a:rPr sz="900">
                          <a:solidFill>
                            <a:srgbClr val="14213D"/>
                          </a:solidFill>
                          <a:latin typeface="Bitstream Charter"/>
                          <a:ea typeface="Bitstream Charter"/>
                          <a:cs typeface="Bitstream Charter"/>
                        </a:rPr>
                        <a:t>SCOPE-IN-02</a:t>
                      </a:r>
                    </a:p>
                  </a:txBody>
                  <a:tcPr marL="66675" marR="66675" marT="47625" marB="47625" anchor="ctr">
                    <a:solidFill>
                      <a:srgbClr val="FFFFFF"/>
                    </a:solidFill>
                  </a:tcPr>
                </a:tc>
                <a:tc>
                  <a:txBody>
                    <a:bodyPr/>
                    <a:lstStyle/>
                    <a:p>
                      <a:r>
                        <a:rPr sz="900">
                          <a:solidFill>
                            <a:srgbClr val="14213D"/>
                          </a:solidFill>
                          <a:latin typeface="Bitstream Charter"/>
                          <a:ea typeface="Bitstream Charter"/>
                          <a:cs typeface="Bitstream Charter"/>
                        </a:rPr>
                        <a:t>AC-01</a:t>
                      </a:r>
                    </a:p>
                  </a:txBody>
                  <a:tcPr marL="66675" marR="66675" marT="47625" marB="47625" anchor="ctr">
                    <a:solidFill>
                      <a:srgbClr val="FFFFFF"/>
                    </a:solidFill>
                  </a:tcPr>
                </a:tc>
                <a:tc>
                  <a:txBody>
                    <a:bodyPr/>
                    <a:lstStyle/>
                    <a:p>
                      <a:r>
                        <a:rPr sz="900">
                          <a:solidFill>
                            <a:srgbClr val="14213D"/>
                          </a:solidFill>
                          <a:latin typeface="Bitstream Charter"/>
                          <a:ea typeface="Bitstream Charter"/>
                          <a:cs typeface="Bitstream Charter"/>
                        </a:rPr>
                        <a:t>PLAN-02</a:t>
                      </a:r>
                    </a:p>
                  </a:txBody>
                  <a:tcPr marL="66675" marR="66675" marT="47625" marB="47625" anchor="ctr">
                    <a:solidFill>
                      <a:srgbClr val="FFFFFF"/>
                    </a:solidFill>
                  </a:tcPr>
                </a:tc>
                <a:tc>
                  <a:txBody>
                    <a:bodyPr/>
                    <a:lstStyle/>
                    <a:p>
                      <a:r>
                        <a:rPr sz="900">
                          <a:solidFill>
                            <a:srgbClr val="14213D"/>
                          </a:solidFill>
                          <a:latin typeface="Bitstream Charter"/>
                          <a:ea typeface="Bitstream Charter"/>
                          <a:cs typeface="Bitstream Charter"/>
                        </a:rPr>
                        <a:t>EV-01</a:t>
                      </a:r>
                    </a:p>
                  </a:txBody>
                  <a:tcPr marL="66675" marR="66675" marT="47625" marB="47625" anchor="ctr">
                    <a:solidFill>
                      <a:srgbClr val="FFFFFF"/>
                    </a:solidFill>
                  </a:tcPr>
                </a:tc>
              </a:tr>
              <a:tr h="535781">
                <a:tc>
                  <a:txBody>
                    <a:bodyPr/>
                    <a:lstStyle/>
                    <a:p>
                      <a:r>
                        <a:rPr sz="900">
                          <a:solidFill>
                            <a:srgbClr val="14213D"/>
                          </a:solidFill>
                          <a:latin typeface="Bitstream Charter"/>
                          <a:ea typeface="Bitstream Charter"/>
                          <a:cs typeface="Bitstream Charter"/>
                        </a:rPr>
                        <a:t>SCOPE-IN-01</a:t>
                      </a:r>
                    </a:p>
                  </a:txBody>
                  <a:tcPr marL="66675" marR="66675" marT="47625" marB="47625" anchor="ctr">
                    <a:solidFill>
                      <a:srgbClr val="FFFFFF"/>
                    </a:solidFill>
                  </a:tcPr>
                </a:tc>
                <a:tc>
                  <a:txBody>
                    <a:bodyPr/>
                    <a:lstStyle/>
                    <a:p>
                      <a:r>
                        <a:rPr sz="900">
                          <a:solidFill>
                            <a:srgbClr val="14213D"/>
                          </a:solidFill>
                          <a:latin typeface="Bitstream Charter"/>
                          <a:ea typeface="Bitstream Charter"/>
                          <a:cs typeface="Bitstream Charter"/>
                        </a:rPr>
                        <a:t>AC-02</a:t>
                      </a:r>
                    </a:p>
                  </a:txBody>
                  <a:tcPr marL="66675" marR="66675" marT="47625" marB="47625" anchor="ctr">
                    <a:solidFill>
                      <a:srgbClr val="FFFFFF"/>
                    </a:solidFill>
                  </a:tcPr>
                </a:tc>
                <a:tc>
                  <a:txBody>
                    <a:bodyPr/>
                    <a:lstStyle/>
                    <a:p>
                      <a:r>
                        <a:rPr sz="900">
                          <a:solidFill>
                            <a:srgbClr val="14213D"/>
                          </a:solidFill>
                          <a:latin typeface="Bitstream Charter"/>
                          <a:ea typeface="Bitstream Charter"/>
                          <a:cs typeface="Bitstream Charter"/>
                        </a:rPr>
                        <a:t>PLAN-01 / 02</a:t>
                      </a:r>
                    </a:p>
                  </a:txBody>
                  <a:tcPr marL="66675" marR="66675" marT="47625" marB="47625" anchor="ctr">
                    <a:solidFill>
                      <a:srgbClr val="FFFFFF"/>
                    </a:solidFill>
                  </a:tcPr>
                </a:tc>
                <a:tc>
                  <a:txBody>
                    <a:bodyPr/>
                    <a:lstStyle/>
                    <a:p>
                      <a:r>
                        <a:rPr sz="900">
                          <a:solidFill>
                            <a:srgbClr val="14213D"/>
                          </a:solidFill>
                          <a:latin typeface="Bitstream Charter"/>
                          <a:ea typeface="Bitstream Charter"/>
                          <a:cs typeface="Bitstream Charter"/>
                        </a:rPr>
                        <a:t>EV-02</a:t>
                      </a:r>
                    </a:p>
                  </a:txBody>
                  <a:tcPr marL="66675" marR="66675" marT="47625" marB="47625" anchor="ctr">
                    <a:solidFill>
                      <a:srgbClr val="FFFFFF"/>
                    </a:solidFill>
                  </a:tcPr>
                </a:tc>
              </a:tr>
              <a:tr h="535781">
                <a:tc>
                  <a:txBody>
                    <a:bodyPr/>
                    <a:lstStyle/>
                    <a:p>
                      <a:r>
                        <a:rPr sz="900">
                          <a:solidFill>
                            <a:srgbClr val="14213D"/>
                          </a:solidFill>
                          <a:latin typeface="Bitstream Charter"/>
                          <a:ea typeface="Bitstream Charter"/>
                          <a:cs typeface="Bitstream Charter"/>
                        </a:rPr>
                        <a:t>CONSTRAINT-01</a:t>
                      </a:r>
                    </a:p>
                  </a:txBody>
                  <a:tcPr marL="66675" marR="66675" marT="47625" marB="47625" anchor="ctr">
                    <a:solidFill>
                      <a:srgbClr val="FFFFFF"/>
                    </a:solidFill>
                  </a:tcPr>
                </a:tc>
                <a:tc>
                  <a:txBody>
                    <a:bodyPr/>
                    <a:lstStyle/>
                    <a:p>
                      <a:r>
                        <a:rPr sz="900">
                          <a:solidFill>
                            <a:srgbClr val="14213D"/>
                          </a:solidFill>
                          <a:latin typeface="Bitstream Charter"/>
                          <a:ea typeface="Bitstream Charter"/>
                          <a:cs typeface="Bitstream Charter"/>
                        </a:rPr>
                        <a:t>AC-03</a:t>
                      </a:r>
                    </a:p>
                  </a:txBody>
                  <a:tcPr marL="66675" marR="66675" marT="47625" marB="47625" anchor="ctr">
                    <a:solidFill>
                      <a:srgbClr val="FFFFFF"/>
                    </a:solidFill>
                  </a:tcPr>
                </a:tc>
                <a:tc>
                  <a:txBody>
                    <a:bodyPr/>
                    <a:lstStyle/>
                    <a:p>
                      <a:r>
                        <a:rPr sz="900">
                          <a:solidFill>
                            <a:srgbClr val="14213D"/>
                          </a:solidFill>
                          <a:latin typeface="Bitstream Charter"/>
                          <a:ea typeface="Bitstream Charter"/>
                          <a:cs typeface="Bitstream Charter"/>
                        </a:rPr>
                        <a:t>PLAN-02 / 03</a:t>
                      </a:r>
                    </a:p>
                  </a:txBody>
                  <a:tcPr marL="66675" marR="66675" marT="47625" marB="47625" anchor="ctr">
                    <a:solidFill>
                      <a:srgbClr val="FFFFFF"/>
                    </a:solidFill>
                  </a:tcPr>
                </a:tc>
                <a:tc>
                  <a:txBody>
                    <a:bodyPr/>
                    <a:lstStyle/>
                    <a:p>
                      <a:r>
                        <a:rPr sz="900">
                          <a:solidFill>
                            <a:srgbClr val="14213D"/>
                          </a:solidFill>
                          <a:latin typeface="Bitstream Charter"/>
                          <a:ea typeface="Bitstream Charter"/>
                          <a:cs typeface="Bitstream Charter"/>
                        </a:rPr>
                        <a:t>EV-03</a:t>
                      </a:r>
                    </a:p>
                  </a:txBody>
                  <a:tcPr marL="66675" marR="66675" marT="47625" marB="47625" anchor="ctr">
                    <a:solidFill>
                      <a:srgbClr val="FFFFFF"/>
                    </a:solidFill>
                  </a:tcPr>
                </a:tc>
              </a:tr>
            </a:tbl>
          </a:graphicData>
        </a:graphic>
      </p:graphicFrame>
      <p:sp>
        <p:nvSpPr>
          <p:cNvPr id="9" name="s5-contrast">
            <a:extLst xmlns:a="http://schemas.openxmlformats.org/drawingml/2006/main">
              <a:ext uri="{FF2B5EF4-FFF2-40B4-BE49-F238E27FC236}">
                <a16:creationId xmlns:a16="http://schemas.microsoft.com/office/drawing/2014/main" id="{7C04E906-BC11-469E-8ADB-D5B5999DA4E2}"/>
              </a:ext>
            </a:extLst>
          </p:cNvPr>
          <p:cNvSpPr>
            <a:spLocks xmlns:a="http://schemas.openxmlformats.org/drawingml/2006/main" noGrp="1"/>
          </p:cNvSpPr>
          <p:nvPr/>
        </p:nvSpPr>
        <p:spPr>
          <a:xfrm xmlns:a="http://schemas.openxmlformats.org/drawingml/2006/main">
            <a:off x="7810500" y="2647950"/>
            <a:ext cx="3714750" cy="2143125"/>
          </a:xfrm>
          <a:prstGeom xmlns:a="http://schemas.openxmlformats.org/drawingml/2006/main" prst="roundRect">
            <a:avLst>
              <a:gd name="adj" fmla="val 5333"/>
            </a:avLst>
          </a:prstGeom>
          <a:solidFill xmlns:a="http://schemas.openxmlformats.org/drawingml/2006/main">
            <a:srgbClr val="ECEAFF"/>
          </a:solidFill>
          <a:ln xmlns:a="http://schemas.openxmlformats.org/drawingml/2006/main" w="9525">
            <a:solidFill>
              <a:srgbClr val="8F88FF"/>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CHANGED-CONTEXT CONTRAST</a:t>
            </a:r>
          </a:p>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Avatar refresh: reuse the trace and audit invariants with success, failure, cache, and contract sources from its own packet.</a:t>
            </a:r>
          </a:p>
          <a:p xmlns:a="http://schemas.openxmlformats.org/drawingml/2006/main">
            <a:pPr algn="l">
              <a:defRPr sz="1125">
                <a:solidFill>
                  <a:srgbClr val="14213D"/>
                </a:solidFill>
                <a:latin typeface="Bitstream Charter"/>
                <a:ea typeface="Bitstream Charter"/>
                <a:cs typeface="Bitstream Charter"/>
              </a:defRPr>
            </a:pPr>
            <a:r>
              <a:rPr sz="1125">
                <a:solidFill>
                  <a:srgbClr val="14213D"/>
                </a:solidFill>
                <a:latin typeface="Bitstream Charter"/>
                <a:ea typeface="Bitstream Charter"/>
                <a:cs typeface="Bitstream Charter"/>
              </a:rPr>
              <a:t>USED for AC-01: the observable filter rule benefits from a criterion-linked example.</a:t>
            </a:r>
          </a:p>
        </p:txBody>
      </p:sp>
      <p:sp>
        <p:nvSpPr>
          <p:cNvPr id="10" name="s5-decision">
            <a:extLst xmlns:a="http://schemas.openxmlformats.org/drawingml/2006/main">
              <a:ext uri="{FF2B5EF4-FFF2-40B4-BE49-F238E27FC236}">
                <a16:creationId xmlns:a16="http://schemas.microsoft.com/office/drawing/2014/main" id="{DAE53D65-4B7D-4DD2-B182-E9EC017AF6BD}"/>
              </a:ext>
            </a:extLst>
          </p:cNvPr>
          <p:cNvSpPr>
            <a:spLocks xmlns:a="http://schemas.openxmlformats.org/drawingml/2006/main" noGrp="1"/>
          </p:cNvSpPr>
          <p:nvPr/>
        </p:nvSpPr>
        <p:spPr>
          <a:xfrm xmlns:a="http://schemas.openxmlformats.org/drawingml/2006/main">
            <a:off x="666750" y="5219700"/>
            <a:ext cx="10858500" cy="742950"/>
          </a:xfrm>
          <a:prstGeom xmlns:a="http://schemas.openxmlformats.org/drawingml/2006/main" prst="roundRect">
            <a:avLst>
              <a:gd name="adj" fmla="val 15385"/>
            </a:avLst>
          </a:prstGeom>
          <a:solidFill xmlns:a="http://schemas.openxmlformats.org/drawingml/2006/main">
            <a:srgbClr val="FFF1D8"/>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200">
                <a:solidFill>
                  <a:srgbClr val="14213D"/>
                </a:solidFill>
                <a:latin typeface="Bitstream Charter"/>
                <a:ea typeface="Bitstream Charter"/>
                <a:cs typeface="Bitstream Charter"/>
              </a:defRPr>
            </a:pPr>
            <a:r>
              <a:rPr sz="1200" b="1">
                <a:solidFill>
                  <a:srgbClr val="14213D"/>
                </a:solidFill>
                <a:latin typeface="Bitstream Charter"/>
                <a:ea typeface="Bitstream Charter"/>
                <a:cs typeface="Bitstream Charter"/>
              </a:rPr>
              <a:t>READY  </a:t>
            </a:r>
            <a:r>
              <a:rPr sz="1200" b="1">
                <a:solidFill>
                  <a:srgbClr val="14213D"/>
                </a:solidFill>
                <a:latin typeface="Bitstream Charter"/>
                <a:ea typeface="Bitstream Charter"/>
                <a:cs typeface="Bitstream Charter"/>
              </a:rPr>
              <a:t>Every criterion has a source, plan, and evidence path; contradictions and blocking unknowns are zero.</a:t>
            </a:r>
          </a:p>
        </p:txBody>
      </p:sp>
    </p:spTree>
    <p:extLst>
      <p:ext uri="{BB962C8B-B14F-4D97-AF65-F5344CB8AC3E}">
        <p14:creationId xmlns:p14="http://schemas.microsoft.com/office/powerpoint/2010/main" val="1747889956"/>
      </p:ext>
    </p:extLst>
  </p:cSld>
</p:sld>
</file>

<file path=ppt/slides/slide6.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8" name="s6-lesson">
            <a:extLst xmlns:a="http://schemas.openxmlformats.org/drawingml/2006/main">
              <a:ext uri="{FF2B5EF4-FFF2-40B4-BE49-F238E27FC236}">
                <a16:creationId xmlns:a16="http://schemas.microsoft.com/office/drawing/2014/main" id="{1AF863E5-C667-4C79-B493-32D37D9C2BE1}"/>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FND-001-P05  |  FOUNDATION 001</a:t>
            </a:r>
          </a:p>
        </p:txBody>
      </p:sp>
      <p:sp>
        <p:nvSpPr>
          <p:cNvPr id="2" name="s6-title">
            <a:extLst xmlns:a="http://schemas.openxmlformats.org/drawingml/2006/main">
              <a:ext uri="{FF2B5EF4-FFF2-40B4-BE49-F238E27FC236}">
                <a16:creationId xmlns:a16="http://schemas.microsoft.com/office/drawing/2014/main" id="{3785772F-9208-4299-89D6-407C6EE35A67}"/>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Plausible failure and the smallest repair</a:t>
            </a:r>
          </a:p>
        </p:txBody>
      </p:sp>
      <p:sp>
        <p:nvSpPr>
          <p:cNvPr id="3" name="s6-page">
            <a:extLst xmlns:a="http://schemas.openxmlformats.org/drawingml/2006/main">
              <a:ext uri="{FF2B5EF4-FFF2-40B4-BE49-F238E27FC236}">
                <a16:creationId xmlns:a16="http://schemas.microsoft.com/office/drawing/2014/main" id="{55D4F331-EF4F-48E0-91B1-F4F63CAD9E65}"/>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06 / 08</a:t>
            </a:r>
          </a:p>
        </p:txBody>
      </p:sp>
      <p:sp>
        <p:nvSpPr>
          <p:cNvPr id="4" name="s6-footer">
            <a:extLst xmlns:a="http://schemas.openxmlformats.org/drawingml/2006/main">
              <a:ext uri="{FF2B5EF4-FFF2-40B4-BE49-F238E27FC236}">
                <a16:creationId xmlns:a16="http://schemas.microsoft.com/office/drawing/2014/main" id="{73A4E646-0F55-44E5-A228-BD9F1CFC21A1}"/>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6-footer-line">
            <a:extLst xmlns:a="http://schemas.openxmlformats.org/drawingml/2006/main">
              <a:ext uri="{FF2B5EF4-FFF2-40B4-BE49-F238E27FC236}">
                <a16:creationId xmlns:a16="http://schemas.microsoft.com/office/drawing/2014/main" id="{004966F8-B08A-4D16-B4FD-C212E32DEE92}"/>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6-bad-1">
            <a:extLst xmlns:a="http://schemas.openxmlformats.org/drawingml/2006/main">
              <a:ext uri="{FF2B5EF4-FFF2-40B4-BE49-F238E27FC236}">
                <a16:creationId xmlns:a16="http://schemas.microsoft.com/office/drawing/2014/main" id="{A399FE94-CEDC-453B-9FA1-E962A951A0D0}"/>
              </a:ext>
            </a:extLst>
          </p:cNvPr>
          <p:cNvSpPr>
            <a:spLocks xmlns:a="http://schemas.openxmlformats.org/drawingml/2006/main" noGrp="1"/>
          </p:cNvSpPr>
          <p:nvPr/>
        </p:nvSpPr>
        <p:spPr>
          <a:xfrm xmlns:a="http://schemas.openxmlformats.org/drawingml/2006/main">
            <a:off x="590550" y="1600200"/>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1  </a:t>
            </a:r>
            <a:r>
              <a:rPr sz="1125" b="1">
                <a:solidFill>
                  <a:srgbClr val="14213D"/>
                </a:solidFill>
                <a:latin typeface="Bitstream Charter"/>
                <a:ea typeface="Bitstream Charter"/>
                <a:cs typeface="Bitstream Charter"/>
              </a:rPr>
              <a:t>The spec becomes a long prompt</a:t>
            </a:r>
          </a:p>
        </p:txBody>
      </p:sp>
      <p:sp>
        <p:nvSpPr>
          <p:cNvPr id="7" name="s6-repair-1">
            <a:extLst xmlns:a="http://schemas.openxmlformats.org/drawingml/2006/main">
              <a:ext uri="{FF2B5EF4-FFF2-40B4-BE49-F238E27FC236}">
                <a16:creationId xmlns:a16="http://schemas.microsoft.com/office/drawing/2014/main" id="{5BFFB3C3-5BFF-491B-AED8-1E95C9BC4EC6}"/>
              </a:ext>
            </a:extLst>
          </p:cNvPr>
          <p:cNvSpPr>
            <a:spLocks xmlns:a="http://schemas.openxmlformats.org/drawingml/2006/main" noGrp="1"/>
          </p:cNvSpPr>
          <p:nvPr/>
        </p:nvSpPr>
        <p:spPr>
          <a:xfrm xmlns:a="http://schemas.openxmlformats.org/drawingml/2006/main">
            <a:off x="6191250" y="1600200"/>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Separate stable fields, IDs, traces, and readiness states.</a:t>
            </a:r>
          </a:p>
        </p:txBody>
      </p: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4781550" y="2038350"/>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9" name="s6-bad-2">
            <a:extLst xmlns:a="http://schemas.openxmlformats.org/drawingml/2006/main">
              <a:ext uri="{FF2B5EF4-FFF2-40B4-BE49-F238E27FC236}">
                <a16:creationId xmlns:a16="http://schemas.microsoft.com/office/drawing/2014/main" id="{A0BEFD55-2C6A-4CE0-951B-F32D07B307D3}"/>
              </a:ext>
            </a:extLst>
          </p:cNvPr>
          <p:cNvSpPr>
            <a:spLocks xmlns:a="http://schemas.openxmlformats.org/drawingml/2006/main" noGrp="1"/>
          </p:cNvSpPr>
          <p:nvPr/>
        </p:nvSpPr>
        <p:spPr>
          <a:xfrm xmlns:a="http://schemas.openxmlformats.org/drawingml/2006/main">
            <a:off x="590550" y="2619375"/>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2  </a:t>
            </a:r>
            <a:r>
              <a:rPr sz="1125" b="1">
                <a:solidFill>
                  <a:srgbClr val="14213D"/>
                </a:solidFill>
                <a:latin typeface="Bitstream Charter"/>
                <a:ea typeface="Bitstream Charter"/>
                <a:cs typeface="Bitstream Charter"/>
              </a:rPr>
              <a:t>Evidence passes but has no criterion</a:t>
            </a:r>
          </a:p>
        </p:txBody>
      </p:sp>
      <p:sp>
        <p:nvSpPr>
          <p:cNvPr id="10" name="s6-repair-2">
            <a:extLst xmlns:a="http://schemas.openxmlformats.org/drawingml/2006/main">
              <a:ext uri="{FF2B5EF4-FFF2-40B4-BE49-F238E27FC236}">
                <a16:creationId xmlns:a16="http://schemas.microsoft.com/office/drawing/2014/main" id="{42632B67-9149-4AC2-882C-934CDEC1539C}"/>
              </a:ext>
            </a:extLst>
          </p:cNvPr>
          <p:cNvSpPr>
            <a:spLocks xmlns:a="http://schemas.openxmlformats.org/drawingml/2006/main" noGrp="1"/>
          </p:cNvSpPr>
          <p:nvPr/>
        </p:nvSpPr>
        <p:spPr>
          <a:xfrm xmlns:a="http://schemas.openxmlformats.org/drawingml/2006/main">
            <a:off x="6191250" y="2619375"/>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Bind every evidence item to a named source and criterion.</a:t>
            </a:r>
          </a:p>
        </p:txBody>
      </p:sp>
      <p:cxnSp>
        <p:nvCxnSpPr>
          <p:cNvPr id="28" name=""/>
          <p:cNvCxnSpPr>
            <a:stCxn xmlns:a="http://schemas.openxmlformats.org/drawingml/2006/main" id="9" idx="3"/>
            <a:endCxn xmlns:a="http://schemas.openxmlformats.org/drawingml/2006/main" id="10" idx="1"/>
          </p:cNvCxnSpPr>
          <p:nvPr/>
        </p:nvCxnSpPr>
        <p:spPr>
          <a:xfrm xmlns:a="http://schemas.openxmlformats.org/drawingml/2006/main">
            <a:off x="4781550" y="3057525"/>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12" name="s6-bad-3">
            <a:extLst xmlns:a="http://schemas.openxmlformats.org/drawingml/2006/main">
              <a:ext uri="{FF2B5EF4-FFF2-40B4-BE49-F238E27FC236}">
                <a16:creationId xmlns:a16="http://schemas.microsoft.com/office/drawing/2014/main" id="{5E39EBE2-B365-4CA6-9442-907319C43C12}"/>
              </a:ext>
            </a:extLst>
          </p:cNvPr>
          <p:cNvSpPr>
            <a:spLocks xmlns:a="http://schemas.openxmlformats.org/drawingml/2006/main" noGrp="1"/>
          </p:cNvSpPr>
          <p:nvPr/>
        </p:nvSpPr>
        <p:spPr>
          <a:xfrm xmlns:a="http://schemas.openxmlformats.org/drawingml/2006/main">
            <a:off x="590550" y="3638550"/>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3  </a:t>
            </a:r>
            <a:r>
              <a:rPr sz="1125" b="1">
                <a:solidFill>
                  <a:srgbClr val="14213D"/>
                </a:solidFill>
                <a:latin typeface="Bitstream Charter"/>
                <a:ea typeface="Bitstream Charter"/>
                <a:cs typeface="Bitstream Charter"/>
              </a:rPr>
              <a:t>Fluent wording hides a contradiction</a:t>
            </a:r>
          </a:p>
        </p:txBody>
      </p:sp>
      <p:sp>
        <p:nvSpPr>
          <p:cNvPr id="13" name="s6-repair-3">
            <a:extLst xmlns:a="http://schemas.openxmlformats.org/drawingml/2006/main">
              <a:ext uri="{FF2B5EF4-FFF2-40B4-BE49-F238E27FC236}">
                <a16:creationId xmlns:a16="http://schemas.microsoft.com/office/drawing/2014/main" id="{F62A9EE8-86A3-44E1-B038-A724F4E3B43D}"/>
              </a:ext>
            </a:extLst>
          </p:cNvPr>
          <p:cNvSpPr>
            <a:spLocks xmlns:a="http://schemas.openxmlformats.org/drawingml/2006/main" noGrp="1"/>
          </p:cNvSpPr>
          <p:nvPr/>
        </p:nvSpPr>
        <p:spPr>
          <a:xfrm xmlns:a="http://schemas.openxmlformats.org/drawingml/2006/main">
            <a:off x="6191250" y="3638550"/>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Record the conflict and block READY until authority resolves it.</a:t>
            </a:r>
          </a:p>
        </p:txBody>
      </p:sp>
      <p:cxnSp>
        <p:nvCxnSpPr>
          <p:cNvPr id="31" name=""/>
          <p:cNvCxnSpPr>
            <a:stCxn xmlns:a="http://schemas.openxmlformats.org/drawingml/2006/main" id="12" idx="3"/>
            <a:endCxn xmlns:a="http://schemas.openxmlformats.org/drawingml/2006/main" id="13" idx="1"/>
          </p:cNvCxnSpPr>
          <p:nvPr/>
        </p:nvCxnSpPr>
        <p:spPr>
          <a:xfrm xmlns:a="http://schemas.openxmlformats.org/drawingml/2006/main">
            <a:off x="4781550" y="4076700"/>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15" name="s6-bad-4">
            <a:extLst xmlns:a="http://schemas.openxmlformats.org/drawingml/2006/main">
              <a:ext uri="{FF2B5EF4-FFF2-40B4-BE49-F238E27FC236}">
                <a16:creationId xmlns:a16="http://schemas.microsoft.com/office/drawing/2014/main" id="{55871F0F-7BF9-4B2C-A3AD-8CBB5EF91785}"/>
              </a:ext>
            </a:extLst>
          </p:cNvPr>
          <p:cNvSpPr>
            <a:spLocks xmlns:a="http://schemas.openxmlformats.org/drawingml/2006/main" noGrp="1"/>
          </p:cNvSpPr>
          <p:nvPr/>
        </p:nvSpPr>
        <p:spPr>
          <a:xfrm xmlns:a="http://schemas.openxmlformats.org/drawingml/2006/main">
            <a:off x="590550" y="4657725"/>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4  </a:t>
            </a:r>
            <a:r>
              <a:rPr sz="1125" b="1">
                <a:solidFill>
                  <a:srgbClr val="14213D"/>
                </a:solidFill>
                <a:latin typeface="Bitstream Charter"/>
                <a:ea typeface="Bitstream Charter"/>
                <a:cs typeface="Bitstream Charter"/>
              </a:rPr>
              <a:t>Every requirement is forced into Gherkin</a:t>
            </a:r>
          </a:p>
        </p:txBody>
      </p:sp>
      <p:sp>
        <p:nvSpPr>
          <p:cNvPr id="16" name="s6-repair-4">
            <a:extLst xmlns:a="http://schemas.openxmlformats.org/drawingml/2006/main">
              <a:ext uri="{FF2B5EF4-FFF2-40B4-BE49-F238E27FC236}">
                <a16:creationId xmlns:a16="http://schemas.microsoft.com/office/drawing/2014/main" id="{E0C717E4-496B-4C37-837C-940DE9397DB7}"/>
              </a:ext>
            </a:extLst>
          </p:cNvPr>
          <p:cNvSpPr>
            <a:spLocks xmlns:a="http://schemas.openxmlformats.org/drawingml/2006/main" noGrp="1"/>
          </p:cNvSpPr>
          <p:nvPr/>
        </p:nvSpPr>
        <p:spPr>
          <a:xfrm xmlns:a="http://schemas.openxmlformats.org/drawingml/2006/main">
            <a:off x="6191250" y="4657725"/>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Use executable examples only for suitable observable behavior.</a:t>
            </a:r>
          </a:p>
        </p:txBody>
      </p:sp>
      <p:cxnSp>
        <p:nvCxnSpPr>
          <p:cNvPr id="34" name=""/>
          <p:cNvCxnSpPr>
            <a:stCxn xmlns:a="http://schemas.openxmlformats.org/drawingml/2006/main" id="15" idx="3"/>
            <a:endCxn xmlns:a="http://schemas.openxmlformats.org/drawingml/2006/main" id="16" idx="1"/>
          </p:cNvCxnSpPr>
          <p:nvPr/>
        </p:nvCxnSpPr>
        <p:spPr>
          <a:xfrm xmlns:a="http://schemas.openxmlformats.org/drawingml/2006/main">
            <a:off x="4781550" y="5095875"/>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Tree>
    <p:extLst>
      <p:ext uri="{BB962C8B-B14F-4D97-AF65-F5344CB8AC3E}">
        <p14:creationId xmlns:p14="http://schemas.microsoft.com/office/powerpoint/2010/main" val="1363687851"/>
      </p:ext>
    </p:extLst>
  </p:cSld>
</p:sld>
</file>

<file path=ppt/slides/slide7.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9" name="s7-lesson">
            <a:extLst xmlns:a="http://schemas.openxmlformats.org/drawingml/2006/main">
              <a:ext uri="{FF2B5EF4-FFF2-40B4-BE49-F238E27FC236}">
                <a16:creationId xmlns:a16="http://schemas.microsoft.com/office/drawing/2014/main" id="{7BDF51E1-4A9B-4015-8D76-44BF6908B7BC}"/>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FND-001-P05  |  FOUNDATION 001</a:t>
            </a:r>
          </a:p>
        </p:txBody>
      </p:sp>
      <p:sp>
        <p:nvSpPr>
          <p:cNvPr id="2" name="s7-title">
            <a:extLst xmlns:a="http://schemas.openxmlformats.org/drawingml/2006/main">
              <a:ext uri="{FF2B5EF4-FFF2-40B4-BE49-F238E27FC236}">
                <a16:creationId xmlns:a16="http://schemas.microsoft.com/office/drawing/2014/main" id="{DEB3A53C-0BF3-4542-9E95-A79A78831A4E}"/>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Practice: produce Implementation-Ready Spec v1</a:t>
            </a:r>
          </a:p>
        </p:txBody>
      </p:sp>
      <p:sp>
        <p:nvSpPr>
          <p:cNvPr id="3" name="s7-page">
            <a:extLst xmlns:a="http://schemas.openxmlformats.org/drawingml/2006/main">
              <a:ext uri="{FF2B5EF4-FFF2-40B4-BE49-F238E27FC236}">
                <a16:creationId xmlns:a16="http://schemas.microsoft.com/office/drawing/2014/main" id="{6A36C2E5-D25D-41E1-8B3E-FB0BEC5894D4}"/>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07 / 08</a:t>
            </a:r>
          </a:p>
        </p:txBody>
      </p:sp>
      <p:sp>
        <p:nvSpPr>
          <p:cNvPr id="4" name="s7-footer">
            <a:extLst xmlns:a="http://schemas.openxmlformats.org/drawingml/2006/main">
              <a:ext uri="{FF2B5EF4-FFF2-40B4-BE49-F238E27FC236}">
                <a16:creationId xmlns:a16="http://schemas.microsoft.com/office/drawing/2014/main" id="{C5EA00A0-FCF5-41E0-AC26-0ABC1D73A8E8}"/>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7-footer-line">
            <a:extLst xmlns:a="http://schemas.openxmlformats.org/drawingml/2006/main">
              <a:ext uri="{FF2B5EF4-FFF2-40B4-BE49-F238E27FC236}">
                <a16:creationId xmlns:a16="http://schemas.microsoft.com/office/drawing/2014/main" id="{5E9017A0-BD40-4E5A-8000-E73E13F4B11C}"/>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7-task">
            <a:extLst xmlns:a="http://schemas.openxmlformats.org/drawingml/2006/main">
              <a:ext uri="{FF2B5EF4-FFF2-40B4-BE49-F238E27FC236}">
                <a16:creationId xmlns:a16="http://schemas.microsoft.com/office/drawing/2014/main" id="{A9DB30A6-4FBA-4A8F-AFFB-B7AC74E7B4AB}"/>
              </a:ext>
            </a:extLst>
          </p:cNvPr>
          <p:cNvSpPr>
            <a:spLocks xmlns:a="http://schemas.openxmlformats.org/drawingml/2006/main" noGrp="1"/>
          </p:cNvSpPr>
          <p:nvPr/>
        </p:nvSpPr>
        <p:spPr>
          <a:xfrm xmlns:a="http://schemas.openxmlformats.org/drawingml/2006/main">
            <a:off x="628650" y="1638300"/>
            <a:ext cx="4476750" cy="3695700"/>
          </a:xfrm>
          <a:prstGeom xmlns:a="http://schemas.openxmlformats.org/drawingml/2006/main" prst="roundRect">
            <a:avLst>
              <a:gd name="adj" fmla="val 3093"/>
            </a:avLst>
          </a:prstGeom>
          <a:solidFill xmlns:a="http://schemas.openxmlformats.org/drawingml/2006/main">
            <a:srgbClr val="121C32"/>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YOUR TASK</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Build an Implementation-Ready Spec v1 for exact order-number search from the supplied closed packet.</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ACCEPTANCE</a:t>
            </a:r>
          </a:p>
          <a:p xmlns:a="http://schemas.openxmlformats.org/drawingml/2006/main">
            <a:pPr algn="l">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A new reviewer can judge the artifact independently, every trace is complete, and no blocking contradiction or unknown is hidden.</a:t>
            </a:r>
          </a:p>
        </p:txBody>
      </p:sp>
      <p:sp>
        <p:nvSpPr>
          <p:cNvPr id="7" name="s7-fields">
            <a:extLst xmlns:a="http://schemas.openxmlformats.org/drawingml/2006/main">
              <a:ext uri="{FF2B5EF4-FFF2-40B4-BE49-F238E27FC236}">
                <a16:creationId xmlns:a16="http://schemas.microsoft.com/office/drawing/2014/main" id="{37839AB6-085C-4E5A-AB4C-1C054E4D845F}"/>
              </a:ext>
            </a:extLst>
          </p:cNvPr>
          <p:cNvSpPr>
            <a:spLocks xmlns:a="http://schemas.openxmlformats.org/drawingml/2006/main" noGrp="1"/>
          </p:cNvSpPr>
          <p:nvPr/>
        </p:nvSpPr>
        <p:spPr>
          <a:xfrm xmlns:a="http://schemas.openxmlformats.org/drawingml/2006/main">
            <a:off x="5667375" y="1638300"/>
            <a:ext cx="5905500" cy="3695700"/>
          </a:xfrm>
          <a:prstGeom xmlns:a="http://schemas.openxmlformats.org/drawingml/2006/main" prst="roundRect">
            <a:avLst>
              <a:gd name="adj" fmla="val 3093"/>
            </a:avLst>
          </a:prstGeom>
          <a:solidFill xmlns:a="http://schemas.openxmlformats.org/drawingml/2006/main">
            <a:srgbClr val="FFFFFF"/>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WORKSHEET FIELDS</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01  </a:t>
            </a:r>
            <a:r>
              <a:rPr sz="1350">
                <a:solidFill>
                  <a:srgbClr val="14213D"/>
                </a:solidFill>
                <a:latin typeface="Bitstream Charter"/>
                <a:ea typeface="Bitstream Charter"/>
                <a:cs typeface="Bitstream Charter"/>
              </a:rPr>
              <a:t>Identity, versions, and plan-review binding</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02  </a:t>
            </a:r>
            <a:r>
              <a:rPr sz="1350">
                <a:solidFill>
                  <a:srgbClr val="14213D"/>
                </a:solidFill>
                <a:latin typeface="Bitstream Charter"/>
                <a:ea typeface="Bitstream Charter"/>
                <a:cs typeface="Bitstream Charter"/>
              </a:rPr>
              <a:t>Problem, scope, exclusions, and constraints</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03  </a:t>
            </a:r>
            <a:r>
              <a:rPr sz="1350">
                <a:solidFill>
                  <a:srgbClr val="14213D"/>
                </a:solidFill>
                <a:latin typeface="Bitstream Charter"/>
                <a:ea typeface="Bitstream Charter"/>
                <a:cs typeface="Bitstream Charter"/>
              </a:rPr>
              <a:t>Acceptance criteria and reviewed plan</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04  </a:t>
            </a:r>
            <a:r>
              <a:rPr sz="1350">
                <a:solidFill>
                  <a:srgbClr val="14213D"/>
                </a:solidFill>
                <a:latin typeface="Bitstream Charter"/>
                <a:ea typeface="Bitstream Charter"/>
                <a:cs typeface="Bitstream Charter"/>
              </a:rPr>
              <a:t>Source-to-criterion-to-plan-to-evidence trace map</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05  </a:t>
            </a:r>
            <a:r>
              <a:rPr sz="1350">
                <a:solidFill>
                  <a:srgbClr val="14213D"/>
                </a:solidFill>
                <a:latin typeface="Bitstream Charter"/>
                <a:ea typeface="Bitstream Charter"/>
                <a:cs typeface="Bitstream Charter"/>
              </a:rPr>
              <a:t>Readiness audit, executable-example decision, and FND-002 boundary</a:t>
            </a:r>
          </a:p>
        </p:txBody>
      </p:sp>
      <p:sp>
        <p:nvSpPr>
          <p:cNvPr id="8" name="s7-bar">
            <a:extLst xmlns:a="http://schemas.openxmlformats.org/drawingml/2006/main">
              <a:ext uri="{FF2B5EF4-FFF2-40B4-BE49-F238E27FC236}">
                <a16:creationId xmlns:a16="http://schemas.microsoft.com/office/drawing/2014/main" id="{52832D80-04B5-4531-9DCA-A7BC5AADC016}"/>
              </a:ext>
            </a:extLst>
          </p:cNvPr>
          <p:cNvSpPr>
            <a:spLocks xmlns:a="http://schemas.openxmlformats.org/drawingml/2006/main" noGrp="1"/>
          </p:cNvSpPr>
          <p:nvPr/>
        </p:nvSpPr>
        <p:spPr>
          <a:xfrm xmlns:a="http://schemas.openxmlformats.org/drawingml/2006/main">
            <a:off x="1428750" y="5619750"/>
            <a:ext cx="9334500" cy="552450"/>
          </a:xfrm>
          <a:prstGeom xmlns:a="http://schemas.openxmlformats.org/drawingml/2006/main" prst="roundRect">
            <a:avLst>
              <a:gd name="adj" fmla="val 2069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87891"/>
          </a:bodyPr>
          <a:lstStyle xmlns:a="http://schemas.openxmlformats.org/drawingml/2006/main"/>
          <a:p xmlns:a="http://schemas.openxmlformats.org/drawingml/2006/main">
            <a:pPr algn="ctr">
              <a:defRPr sz="1200">
                <a:solidFill>
                  <a:srgbClr val="14213D"/>
                </a:solidFill>
                <a:latin typeface="Bitstream Charter"/>
                <a:ea typeface="Bitstream Charter"/>
                <a:cs typeface="Bitstream Charter"/>
              </a:defRPr>
            </a:pPr>
            <a:r>
              <a:rPr sz="1200" b="1">
                <a:solidFill>
                  <a:srgbClr val="14213D"/>
                </a:solidFill>
                <a:latin typeface="Bitstream Charter"/>
                <a:ea typeface="Bitstream Charter"/>
                <a:cs typeface="Bitstream Charter"/>
              </a:rPr>
              <a:t>Versioned inputs + complete source-to-criterion-to-plan-to-evidence traces + zero blocking audit defects + explicit executable-example decision</a:t>
            </a:r>
          </a:p>
        </p:txBody>
      </p:sp>
    </p:spTree>
    <p:extLst>
      <p:ext uri="{BB962C8B-B14F-4D97-AF65-F5344CB8AC3E}">
        <p14:creationId xmlns:p14="http://schemas.microsoft.com/office/powerpoint/2010/main" val="791109164"/>
      </p:ext>
    </p:extLst>
  </p:cSld>
</p:sld>
</file>

<file path=ppt/slides/slide8.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8-lesson">
            <a:extLst xmlns:a="http://schemas.openxmlformats.org/drawingml/2006/main">
              <a:ext uri="{FF2B5EF4-FFF2-40B4-BE49-F238E27FC236}">
                <a16:creationId xmlns:a16="http://schemas.microsoft.com/office/drawing/2014/main" id="{077E52DB-85D0-4BF5-AF94-496459816863}"/>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FND-001-P05  |  FOUNDATION 001</a:t>
            </a:r>
          </a:p>
        </p:txBody>
      </p:sp>
      <p:sp>
        <p:nvSpPr>
          <p:cNvPr id="2" name="s8-title">
            <a:extLst xmlns:a="http://schemas.openxmlformats.org/drawingml/2006/main">
              <a:ext uri="{FF2B5EF4-FFF2-40B4-BE49-F238E27FC236}">
                <a16:creationId xmlns:a16="http://schemas.microsoft.com/office/drawing/2014/main" id="{A701E4E3-4AAB-45D7-9397-392911BA9D2C}"/>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Transfer, limit, and handoff</a:t>
            </a:r>
          </a:p>
        </p:txBody>
      </p:sp>
      <p:sp>
        <p:nvSpPr>
          <p:cNvPr id="3" name="s8-page">
            <a:extLst xmlns:a="http://schemas.openxmlformats.org/drawingml/2006/main">
              <a:ext uri="{FF2B5EF4-FFF2-40B4-BE49-F238E27FC236}">
                <a16:creationId xmlns:a16="http://schemas.microsoft.com/office/drawing/2014/main" id="{92C0D884-609E-43E4-8472-066CB2DC125F}"/>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08 / 08</a:t>
            </a:r>
          </a:p>
        </p:txBody>
      </p:sp>
      <p:sp>
        <p:nvSpPr>
          <p:cNvPr id="4" name="s8-footer">
            <a:extLst xmlns:a="http://schemas.openxmlformats.org/drawingml/2006/main">
              <a:ext uri="{FF2B5EF4-FFF2-40B4-BE49-F238E27FC236}">
                <a16:creationId xmlns:a16="http://schemas.microsoft.com/office/drawing/2014/main" id="{AD10D465-D4D8-49CC-8863-CBC68D3BB44F}"/>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8-footer-line">
            <a:extLst xmlns:a="http://schemas.openxmlformats.org/drawingml/2006/main">
              <a:ext uri="{FF2B5EF4-FFF2-40B4-BE49-F238E27FC236}">
                <a16:creationId xmlns:a16="http://schemas.microsoft.com/office/drawing/2014/main" id="{85F58342-038D-4A6B-8761-522F4452075A}"/>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8-challenge">
            <a:extLst xmlns:a="http://schemas.openxmlformats.org/drawingml/2006/main">
              <a:ext uri="{FF2B5EF4-FFF2-40B4-BE49-F238E27FC236}">
                <a16:creationId xmlns:a16="http://schemas.microsoft.com/office/drawing/2014/main" id="{29906587-FB0E-4706-9003-7234B39439FE}"/>
              </a:ext>
            </a:extLst>
          </p:cNvPr>
          <p:cNvSpPr>
            <a:spLocks xmlns:a="http://schemas.openxmlformats.org/drawingml/2006/main" noGrp="1"/>
          </p:cNvSpPr>
          <p:nvPr/>
        </p:nvSpPr>
        <p:spPr>
          <a:xfrm xmlns:a="http://schemas.openxmlformats.org/drawingml/2006/main">
            <a:off x="781050" y="1619250"/>
            <a:ext cx="10629900" cy="1238250"/>
          </a:xfrm>
          <a:prstGeom xmlns:a="http://schemas.openxmlformats.org/drawingml/2006/main" prst="roundRect">
            <a:avLst>
              <a:gd name="adj" fmla="val 9231"/>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CHANGED CONTEXT  </a:t>
            </a:r>
            <a:r>
              <a:rPr sz="1575" b="1">
                <a:solidFill>
                  <a:srgbClr val="F4F7FB"/>
                </a:solidFill>
                <a:latin typeface="Bitstream Charter"/>
                <a:ea typeface="Bitstream Charter"/>
                <a:cs typeface="Bitstream Charter"/>
              </a:rPr>
              <a:t>Build the same artifact for avatar refresh without copying task-list wording.</a:t>
            </a:r>
          </a:p>
        </p:txBody>
      </p:sp>
      <p:sp>
        <p:nvSpPr>
          <p:cNvPr id="7" name="s8-q-1">
            <a:extLst xmlns:a="http://schemas.openxmlformats.org/drawingml/2006/main">
              <a:ext uri="{FF2B5EF4-FFF2-40B4-BE49-F238E27FC236}">
                <a16:creationId xmlns:a16="http://schemas.microsoft.com/office/drawing/2014/main" id="{101E642A-8901-4BA6-BF1D-8232FCEA7784}"/>
              </a:ext>
            </a:extLst>
          </p:cNvPr>
          <p:cNvSpPr>
            <a:spLocks xmlns:a="http://schemas.openxmlformats.org/drawingml/2006/main" noGrp="1"/>
          </p:cNvSpPr>
          <p:nvPr/>
        </p:nvSpPr>
        <p:spPr>
          <a:xfrm xmlns:a="http://schemas.openxmlformats.org/drawingml/2006/main">
            <a:off x="904875" y="3333750"/>
            <a:ext cx="3333750" cy="7429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is the source?</a:t>
            </a:r>
          </a:p>
        </p:txBody>
      </p:sp>
      <p:sp>
        <p:nvSpPr>
          <p:cNvPr id="8" name="s8-q-2">
            <a:extLst xmlns:a="http://schemas.openxmlformats.org/drawingml/2006/main">
              <a:ext uri="{FF2B5EF4-FFF2-40B4-BE49-F238E27FC236}">
                <a16:creationId xmlns:a16="http://schemas.microsoft.com/office/drawing/2014/main" id="{2D604CFE-24F0-4163-9CB1-8750800AB3A4}"/>
              </a:ext>
            </a:extLst>
          </p:cNvPr>
          <p:cNvSpPr>
            <a:spLocks xmlns:a="http://schemas.openxmlformats.org/drawingml/2006/main" noGrp="1"/>
          </p:cNvSpPr>
          <p:nvPr/>
        </p:nvSpPr>
        <p:spPr>
          <a:xfrm xmlns:a="http://schemas.openxmlformats.org/drawingml/2006/main">
            <a:off x="4619625" y="3333750"/>
            <a:ext cx="3333750" cy="742950"/>
          </a:xfrm>
          <a:prstGeom xmlns:a="http://schemas.openxmlformats.org/drawingml/2006/main" prst="roundRect">
            <a:avLst>
              <a:gd name="adj" fmla="val 5000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proves each criterion?</a:t>
            </a:r>
          </a:p>
        </p:txBody>
      </p:sp>
      <p:sp>
        <p:nvSpPr>
          <p:cNvPr id="9" name="s8-q-3">
            <a:extLst xmlns:a="http://schemas.openxmlformats.org/drawingml/2006/main">
              <a:ext uri="{FF2B5EF4-FFF2-40B4-BE49-F238E27FC236}">
                <a16:creationId xmlns:a16="http://schemas.microsoft.com/office/drawing/2014/main" id="{A8EFDAB5-48D3-4ADA-8898-CBF39577E251}"/>
              </a:ext>
            </a:extLst>
          </p:cNvPr>
          <p:cNvSpPr>
            <a:spLocks xmlns:a="http://schemas.openxmlformats.org/drawingml/2006/main" noGrp="1"/>
          </p:cNvSpPr>
          <p:nvPr/>
        </p:nvSpPr>
        <p:spPr>
          <a:xfrm xmlns:a="http://schemas.openxmlformats.org/drawingml/2006/main">
            <a:off x="8334375" y="3333750"/>
            <a:ext cx="3333750" cy="7429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remains for FND-002?</a:t>
            </a:r>
          </a:p>
        </p:txBody>
      </p:sp>
      <p:sp>
        <p:nvSpPr>
          <p:cNvPr id="10" name="s8-next">
            <a:extLst xmlns:a="http://schemas.openxmlformats.org/drawingml/2006/main">
              <a:ext uri="{FF2B5EF4-FFF2-40B4-BE49-F238E27FC236}">
                <a16:creationId xmlns:a16="http://schemas.microsoft.com/office/drawing/2014/main" id="{6922B910-7473-4282-B5C7-DE65DF6B419D}"/>
              </a:ext>
            </a:extLst>
          </p:cNvPr>
          <p:cNvSpPr>
            <a:spLocks xmlns:a="http://schemas.openxmlformats.org/drawingml/2006/main" noGrp="1"/>
          </p:cNvSpPr>
          <p:nvPr/>
        </p:nvSpPr>
        <p:spPr>
          <a:xfrm xmlns:a="http://schemas.openxmlformats.org/drawingml/2006/main">
            <a:off x="781050" y="4762500"/>
            <a:ext cx="10629900" cy="1238250"/>
          </a:xfrm>
          <a:prstGeom xmlns:a="http://schemas.openxmlformats.org/drawingml/2006/main" prst="roundRect">
            <a:avLst>
              <a:gd name="adj" fmla="val 9231"/>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HANDOFF  </a:t>
            </a:r>
            <a:r>
              <a:rPr sz="1350" b="1">
                <a:solidFill>
                  <a:srgbClr val="F4F7FB"/>
                </a:solidFill>
                <a:latin typeface="Bitstream Charter"/>
                <a:ea typeface="Bitstream Charter"/>
                <a:cs typeface="Bitstream Charter"/>
              </a:rPr>
              <a:t>Hand the complete, reviewed specification to FND-002 for task and vertical-slice decomposition.</a:t>
            </a:r>
          </a:p>
          <a:p xmlns:a="http://schemas.openxmlformats.org/drawingml/2006/main">
            <a:pPr algn="l">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NON-CLAIM  </a:t>
            </a:r>
            <a:r>
              <a:rPr sz="1350">
                <a:solidFill>
                  <a:srgbClr val="F4F7FB"/>
                </a:solidFill>
                <a:latin typeface="Bitstream Charter"/>
                <a:ea typeface="Bitstream Charter"/>
                <a:cs typeface="Bitstream Charter"/>
              </a:rPr>
              <a:t>Do not decompose the work into tasks or vertical slices. FND-002 owns decomposition and delivery sequencing.</a:t>
            </a:r>
          </a:p>
        </p:txBody>
      </p:sp>
    </p:spTree>
    <p:extLst>
      <p:ext uri="{BB962C8B-B14F-4D97-AF65-F5344CB8AC3E}">
        <p14:creationId xmlns:p14="http://schemas.microsoft.com/office/powerpoint/2010/main" val="151467962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2026-09-20T00:45:55.0810000Z</dcterms:created>
  <dcterms:modified xsi:type="dcterms:W3CDTF">2026-09-20T00:45:55.0810000Z</dcterms:modified>
</coreProperties>
</file>