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070bb09a6984ff1" /><Relationship Type="http://schemas.openxmlformats.org/officeDocument/2006/relationships/extended-properties" Target="/docProps/app.xml" Id="R32fc730bf3c84597" /><Relationship Type="http://schemas.openxmlformats.org/officeDocument/2006/relationships/officeDocument" Target="/ppt/presentation.xml" Id="R9050597309104ae8" /></Relationships>
</file>

<file path=ppt/presentation.xml><?xml version="1.0" encoding="utf-8"?>
<p:presentation xmlns:p="http://schemas.openxmlformats.org/presentationml/2006/main">
  <p:sldMasterIdLst>
    <p:sldMasterId xmlns:r="http://schemas.openxmlformats.org/officeDocument/2006/relationships" id="2147483648" r:id="R9034e482d19243ee"/>
  </p:sldMasterIdLst>
  <p:notesMasterIdLst>
    <p:notesMasterId xmlns:r="http://schemas.openxmlformats.org/officeDocument/2006/relationships" r:id="R448423eb28cb4428"/>
  </p:notesMasterIdLst>
  <p:sldIdLst>
    <p:sldId xmlns:r="http://schemas.openxmlformats.org/officeDocument/2006/relationships" id="256" r:id="Ra9fb016d4bac4f7e"/>
    <p:sldId xmlns:r="http://schemas.openxmlformats.org/officeDocument/2006/relationships" id="257" r:id="R5b6a19532be54e92"/>
    <p:sldId xmlns:r="http://schemas.openxmlformats.org/officeDocument/2006/relationships" id="258" r:id="R928473205d39444e"/>
    <p:sldId xmlns:r="http://schemas.openxmlformats.org/officeDocument/2006/relationships" id="259" r:id="Rae442f0b4d3f4138"/>
    <p:sldId xmlns:r="http://schemas.openxmlformats.org/officeDocument/2006/relationships" id="260" r:id="R35e263c7f98445d6"/>
    <p:sldId xmlns:r="http://schemas.openxmlformats.org/officeDocument/2006/relationships" id="261" r:id="Rc1f11326693a4f3b"/>
    <p:sldId xmlns:r="http://schemas.openxmlformats.org/officeDocument/2006/relationships" id="262" r:id="R15aa2341d6ed46b3"/>
    <p:sldId xmlns:r="http://schemas.openxmlformats.org/officeDocument/2006/relationships" id="263" r:id="Rfc8303cf86004a2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e754ac31e74461f" /><Relationship Type="http://schemas.openxmlformats.org/officeDocument/2006/relationships/slideMaster" Target="/ppt/slideMasters/slideMaster1.xml" Id="R9034e482d19243ee" /><Relationship Type="http://schemas.openxmlformats.org/officeDocument/2006/relationships/notesMaster" Target="/ppt/notesMasters/notesMaster1.xml" Id="R448423eb28cb4428" /><Relationship Type="http://schemas.openxmlformats.org/officeDocument/2006/relationships/presProps" Target="/ppt/presProps.xml" Id="Rffc5b7be26184e04" /><Relationship Type="http://schemas.openxmlformats.org/officeDocument/2006/relationships/tableStyles" Target="/ppt/tableStyles.xml" Id="R6022e1559f514fc2" /><Relationship Type="http://schemas.openxmlformats.org/officeDocument/2006/relationships/slide" Target="/ppt/slides/slide1.xml" Id="Ra9fb016d4bac4f7e" /><Relationship Type="http://schemas.openxmlformats.org/officeDocument/2006/relationships/slide" Target="/ppt/slides/slide2.xml" Id="R5b6a19532be54e92" /><Relationship Type="http://schemas.openxmlformats.org/officeDocument/2006/relationships/slide" Target="/ppt/slides/slide3.xml" Id="R928473205d39444e" /><Relationship Type="http://schemas.openxmlformats.org/officeDocument/2006/relationships/slide" Target="/ppt/slides/slide4.xml" Id="Rae442f0b4d3f4138" /><Relationship Type="http://schemas.openxmlformats.org/officeDocument/2006/relationships/slide" Target="/ppt/slides/slide5.xml" Id="R35e263c7f98445d6" /><Relationship Type="http://schemas.openxmlformats.org/officeDocument/2006/relationships/slide" Target="/ppt/slides/slide6.xml" Id="Rc1f11326693a4f3b" /><Relationship Type="http://schemas.openxmlformats.org/officeDocument/2006/relationships/slide" Target="/ppt/slides/slide7.xml" Id="R15aa2341d6ed46b3" /><Relationship Type="http://schemas.openxmlformats.org/officeDocument/2006/relationships/slide" Target="/ppt/slides/slide8.xml" Id="Rfc8303cf86004a2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8843fb274f84f3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693e6b101243c6" /><Relationship Type="http://schemas.openxmlformats.org/officeDocument/2006/relationships/notesMaster" Target="/ppt/notesMasters/notesMaster1.xml" Id="R921feb6a719f4c96" /></Relationships>
</file>

<file path=ppt/notesSlides/_rels/notesSlide2.xml.rels>&#65279;<?xml version="1.0" encoding="utf-8"?><Relationships xmlns="http://schemas.openxmlformats.org/package/2006/relationships"><Relationship Type="http://schemas.openxmlformats.org/officeDocument/2006/relationships/slide" Target="/ppt/slides/slide2.xml" Id="R325d4e811128441e" /><Relationship Type="http://schemas.openxmlformats.org/officeDocument/2006/relationships/notesMaster" Target="/ppt/notesMasters/notesMaster1.xml" Id="R3cdb52db012446f8" /></Relationships>
</file>

<file path=ppt/notesSlides/_rels/notesSlide3.xml.rels>&#65279;<?xml version="1.0" encoding="utf-8"?><Relationships xmlns="http://schemas.openxmlformats.org/package/2006/relationships"><Relationship Type="http://schemas.openxmlformats.org/officeDocument/2006/relationships/slide" Target="/ppt/slides/slide3.xml" Id="Rc1e48fb29e384b06" /><Relationship Type="http://schemas.openxmlformats.org/officeDocument/2006/relationships/notesMaster" Target="/ppt/notesMasters/notesMaster1.xml" Id="Rb9ab6356572a4d49" /></Relationships>
</file>

<file path=ppt/notesSlides/_rels/notesSlide4.xml.rels>&#65279;<?xml version="1.0" encoding="utf-8"?><Relationships xmlns="http://schemas.openxmlformats.org/package/2006/relationships"><Relationship Type="http://schemas.openxmlformats.org/officeDocument/2006/relationships/slide" Target="/ppt/slides/slide4.xml" Id="R5c08c24016af48f6" /><Relationship Type="http://schemas.openxmlformats.org/officeDocument/2006/relationships/notesMaster" Target="/ppt/notesMasters/notesMaster1.xml" Id="R0902e2db1a4a4db2" /></Relationships>
</file>

<file path=ppt/notesSlides/_rels/notesSlide5.xml.rels>&#65279;<?xml version="1.0" encoding="utf-8"?><Relationships xmlns="http://schemas.openxmlformats.org/package/2006/relationships"><Relationship Type="http://schemas.openxmlformats.org/officeDocument/2006/relationships/slide" Target="/ppt/slides/slide5.xml" Id="R24a886eb7de04329" /><Relationship Type="http://schemas.openxmlformats.org/officeDocument/2006/relationships/notesMaster" Target="/ppt/notesMasters/notesMaster1.xml" Id="Rb6632923df4b4b5b" /></Relationships>
</file>

<file path=ppt/notesSlides/_rels/notesSlide6.xml.rels>&#65279;<?xml version="1.0" encoding="utf-8"?><Relationships xmlns="http://schemas.openxmlformats.org/package/2006/relationships"><Relationship Type="http://schemas.openxmlformats.org/officeDocument/2006/relationships/slide" Target="/ppt/slides/slide6.xml" Id="Rc50d55797ff245a7" /><Relationship Type="http://schemas.openxmlformats.org/officeDocument/2006/relationships/notesMaster" Target="/ppt/notesMasters/notesMaster1.xml" Id="Re93a345280ac4b68" /></Relationships>
</file>

<file path=ppt/notesSlides/_rels/notesSlide7.xml.rels>&#65279;<?xml version="1.0" encoding="utf-8"?><Relationships xmlns="http://schemas.openxmlformats.org/package/2006/relationships"><Relationship Type="http://schemas.openxmlformats.org/officeDocument/2006/relationships/slide" Target="/ppt/slides/slide7.xml" Id="Rf81429971f264d24" /><Relationship Type="http://schemas.openxmlformats.org/officeDocument/2006/relationships/notesMaster" Target="/ppt/notesMasters/notesMaster1.xml" Id="R7b346844e4ad470a" /></Relationships>
</file>

<file path=ppt/notesSlides/_rels/notesSlide8.xml.rels>&#65279;<?xml version="1.0" encoding="utf-8"?><Relationships xmlns="http://schemas.openxmlformats.org/package/2006/relationships"><Relationship Type="http://schemas.openxmlformats.org/officeDocument/2006/relationships/slide" Target="/ppt/slides/slide8.xml" Id="Rf38d74a8893e4f81" /><Relationship Type="http://schemas.openxmlformats.org/officeDocument/2006/relationships/notesMaster" Target="/ppt/notesMasters/notesMaster1.xml" Id="R972d788e1817478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FND-001-P04 | Review the implementation plan before coding</a:t>
            </a:r>
          </a:p>
          <a:p xmlns:a="http://schemas.openxmlformats.org/drawingml/2006/main">
            <a:r>
              <a:t/>
            </a:r>
          </a:p>
          <a:p xmlns:a="http://schemas.openxmlformats.org/drawingml/2006/main">
            <a:r>
              <a:t>Open with the question: Does the proposed plan trace to the specification and expose its risky assumptions? Ask learners to answer provisionally before you reveal the artifact. Frame the lesson as a pre-code decision exercise. The intended output is Plan Review Record v1. The deck is a derived teaching aid and never replaces the canonical lesson. Source: MAKNOW_LESSON_FND-001-P04_v1.0.0/content/en-US.md, first-screen framing.</a:t>
            </a:r>
          </a:p>
          <a:p xmlns:a="http://schemas.openxmlformats.org/drawingml/2006/main">
            <a:r>
              <a:t/>
            </a:r>
          </a:p>
          <a:p xmlns:a="http://schemas.openxmlformats.org/drawingml/2006/main">
            <a:r>
              <a:t>Source package: FINAL_LESSONS/MAKNOW_LESSON_FND-001-P04_v1.0.0.zip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FND-001-P04 | Review the implementation plan before coding</a:t>
            </a:r>
          </a:p>
          <a:p xmlns:a="http://schemas.openxmlformats.org/drawingml/2006/main">
            <a:r>
              <a:t/>
            </a:r>
          </a:p>
          <a:p xmlns:a="http://schemas.openxmlformats.org/drawingml/2006/main">
            <a:r>
              <a:t>Read the bounded outcome and the boundary together. Learners should hear what this lesson closes and what it deliberately leaves for a neighbor lesson. Name the evidence bar: Step trace + proposed READ or WRITE surface + unresolved assumptions + risk check + human ACCEPT, MODIFY, or REJECT. Ask which missing element would make the artifact impossible for a new reviewer to judge. Sources: MAKNOW_LESSON_FND-001-P04_v1.0.0/lesson_bible.json, identity scope and production plan, plus MAKNOW_LESSON_FND-001-P04_v1.0.0/content/en-US.md.</a:t>
            </a:r>
          </a:p>
          <a:p xmlns:a="http://schemas.openxmlformats.org/drawingml/2006/main">
            <a:r>
              <a:t/>
            </a:r>
          </a:p>
          <a:p xmlns:a="http://schemas.openxmlformats.org/drawingml/2006/main">
            <a:r>
              <a:t>Source package: FINAL_LESSONS/MAKNOW_LESSON_FND-001-P04_v1.0.0.zip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FND-001-P04 | Review the implementation plan before coding</a:t>
            </a:r>
          </a:p>
          <a:p xmlns:a="http://schemas.openxmlformats.org/drawingml/2006/main">
            <a:r>
              <a:t/>
            </a:r>
          </a:p>
          <a:p xmlns:a="http://schemas.openxmlformats.org/drawingml/2006/main">
            <a:r>
              <a:t>Walk through the model in reading order. After each part, ask what becomes knowable and what remains open. Use the guard statement to stop premature closure: Repository evidence may revise the proposed surface. Unknowns never become facts by confidence. The diagram is editable, but its conceptual distinctions are invariant. Source: MAKNOW_LESSON_FND-001-P04_v1.0.0/content/en-US.md, mental model section.</a:t>
            </a:r>
          </a:p>
          <a:p xmlns:a="http://schemas.openxmlformats.org/drawingml/2006/main">
            <a:r>
              <a:t/>
            </a:r>
          </a:p>
          <a:p xmlns:a="http://schemas.openxmlformats.org/drawingml/2006/main">
            <a:r>
              <a:t>Source package: FINAL_LESSONS/MAKNOW_LESSON_FND-001-P04_v1.0.0.zip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FND-001-P04 | Review the implementation plan before coding</a:t>
            </a:r>
          </a:p>
          <a:p xmlns:a="http://schemas.openxmlformats.org/drawingml/2006/main">
            <a:r>
              <a:t/>
            </a:r>
          </a:p>
          <a:p xmlns:a="http://schemas.openxmlformats.org/drawingml/2006/main">
            <a:r>
              <a:t>Use the table as a traceability surface. For each row, connect the concept to an artifact field, then test the boundary. Invite learners to explain why the final column matters operationally. Do not turn the table into a memorization checklist. Source: MAKNOW_LESSON_FND-001-P04_v1.0.0/derived_text/tables/TBL-01_plan_review_traceability.json.</a:t>
            </a:r>
          </a:p>
          <a:p xmlns:a="http://schemas.openxmlformats.org/drawingml/2006/main">
            <a:r>
              <a:t/>
            </a:r>
          </a:p>
          <a:p xmlns:a="http://schemas.openxmlformats.org/drawingml/2006/main">
            <a:r>
              <a:t>Source package: FINAL_LESSONS/MAKNOW_LESSON_FND-001-P04_v1.0.0.zip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FND-001-P04 | Review the implementation plan before coding</a:t>
            </a:r>
          </a:p>
          <a:p xmlns:a="http://schemas.openxmlformats.org/drawingml/2006/main">
            <a:r>
              <a:t/>
            </a:r>
          </a:p>
          <a:p xmlns:a="http://schemas.openxmlformats.org/drawingml/2006/main">
            <a:r>
              <a:t>Narrate the worked case from context to artifact fields and only then to the decision. Ask which item is supported, which is unresolved, and which downstream decision is still prohibited. Final decision: MODIFY. Reason: Client-side filtering may hide unfinished tasks on later pages. Pagination and data-flow evidence are required. Boundary: No code is approved, and the P05 integrated handoff is not assembled. Sources: MAKNOW_LESSON_FND-001-P04_v1.0.0/content/en-US.md, worked examples, plus MAKNOW_LESSON_FND-001-P04_v1.0.0/lesson_bible.json.</a:t>
            </a:r>
          </a:p>
          <a:p xmlns:a="http://schemas.openxmlformats.org/drawingml/2006/main">
            <a:r>
              <a:t/>
            </a:r>
          </a:p>
          <a:p xmlns:a="http://schemas.openxmlformats.org/drawingml/2006/main">
            <a:r>
              <a:t>Source package: FINAL_LESSONS/MAKNOW_LESSON_FND-001-P04_v1.0.0.zip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FND-001-P04 | Review the implementation plan before coding</a:t>
            </a:r>
          </a:p>
          <a:p xmlns:a="http://schemas.openxmlformats.org/drawingml/2006/main">
            <a:r>
              <a:t/>
            </a:r>
          </a:p>
          <a:p xmlns:a="http://schemas.openxmlformats.org/drawingml/2006/main">
            <a:r>
              <a:t>Let learners diagnose each failure before showing the repair. The repair should be the smallest move that restores the lesson boundary and makes evidence inspectable. Ask which failure could look most professional while still weakening the artifact. Source: MAKNOW_LESSON_FND-001-P04_v1.0.0/content/en-US.md, failure modes and misconception repair.</a:t>
            </a:r>
          </a:p>
          <a:p xmlns:a="http://schemas.openxmlformats.org/drawingml/2006/main">
            <a:r>
              <a:t/>
            </a:r>
          </a:p>
          <a:p xmlns:a="http://schemas.openxmlformats.org/drawingml/2006/main">
            <a:r>
              <a:t>Source package: FINAL_LESSONS/MAKNOW_LESSON_FND-001-P04_v1.0.0.zip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FND-001-P04 | Review the implementation plan before coding</a:t>
            </a:r>
          </a:p>
          <a:p xmlns:a="http://schemas.openxmlformats.org/drawingml/2006/main">
            <a:r>
              <a:t/>
            </a:r>
          </a:p>
          <a:p xmlns:a="http://schemas.openxmlformats.org/drawingml/2006/main">
            <a:r>
              <a:t>Give learners time to fill the worksheet. Require every listed field and use this acceptance check: The human gate is version-bound, evidence-based, and does not approve unresolved decision-driving assumptions. The facilitator may question wording, but the learner owns the final boundary and decision. Source: MAKNOW_LESSON_FND-001-P04_v1.0.0/content/en-US.md, guided and independent practice.</a:t>
            </a:r>
          </a:p>
          <a:p xmlns:a="http://schemas.openxmlformats.org/drawingml/2006/main">
            <a:r>
              <a:t/>
            </a:r>
          </a:p>
          <a:p xmlns:a="http://schemas.openxmlformats.org/drawingml/2006/main">
            <a:r>
              <a:t>Source package: FINAL_LESSONS/MAKNOW_LESSON_FND-001-P04_v1.0.0.zip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FND-001-P04 | Review the implementation plan before coding</a:t>
            </a:r>
          </a:p>
          <a:p xmlns:a="http://schemas.openxmlformats.org/drawingml/2006/main">
            <a:r>
              <a:t/>
            </a:r>
          </a:p>
          <a:p xmlns:a="http://schemas.openxmlformats.org/drawingml/2006/main">
            <a:r>
              <a:t>Use the changed-context prompt to test transfer without copying the task-list example. Ask the three questions on screen, then end with the handoff: Record MODIFY until repository and pagination evidence resolve the risky assumptions. Restate the non-claim so confidence remains proportional to evidence. Sources: MAKNOW_LESSON_FND-001-P04_v1.0.0/content/en-US.md, assessment and transfer. Bible SHA-256: c006b41c27f031c91b839583c66dff9887f13a561632ed719ecec261f1095842.</a:t>
            </a:r>
          </a:p>
          <a:p xmlns:a="http://schemas.openxmlformats.org/drawingml/2006/main">
            <a:r>
              <a:t/>
            </a:r>
          </a:p>
          <a:p xmlns:a="http://schemas.openxmlformats.org/drawingml/2006/main">
            <a:r>
              <a:t>Source package: FINAL_LESSONS/MAKNOW_LESSON_FND-001-P04_v1.0.0.zip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fc00ff80d9f4ec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c3c181fdbe142b1" /><Relationship Type="http://schemas.openxmlformats.org/officeDocument/2006/relationships/slideLayout" Target="/ppt/slideLayouts/slideLayout1.xml" Id="R7f4b350f28bb46e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f4b350f28bb46e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6b91531300d4c96" /><Relationship Type="http://schemas.openxmlformats.org/officeDocument/2006/relationships/notesSlide" Target="/ppt/notesSlides/notesSlide1.xml" Id="R6944f2d17d6e4c4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33156d56cc443c6" /><Relationship Type="http://schemas.openxmlformats.org/officeDocument/2006/relationships/notesSlide" Target="/ppt/notesSlides/notesSlide2.xml" Id="Rfc57a13492dd4e0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62e51813c884ca0" /><Relationship Type="http://schemas.openxmlformats.org/officeDocument/2006/relationships/notesSlide" Target="/ppt/notesSlides/notesSlide3.xml" Id="R0e17af58f887487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7aa8f8ac37241bf" /><Relationship Type="http://schemas.openxmlformats.org/officeDocument/2006/relationships/notesSlide" Target="/ppt/notesSlides/notesSlide4.xml" Id="R8d4ee04ebb1d4d9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9b892a8dd90428c" /><Relationship Type="http://schemas.openxmlformats.org/officeDocument/2006/relationships/notesSlide" Target="/ppt/notesSlides/notesSlide5.xml" Id="Ra60660d18d7644a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28b43639a6c442e" /><Relationship Type="http://schemas.openxmlformats.org/officeDocument/2006/relationships/notesSlide" Target="/ppt/notesSlides/notesSlide6.xml" Id="R9919209c762a494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544c1808abd4f58" /><Relationship Type="http://schemas.openxmlformats.org/officeDocument/2006/relationships/notesSlide" Target="/ppt/notesSlides/notesSlide7.xml" Id="Rf5ddd4e237d34db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8b427a953f646a2" /><Relationship Type="http://schemas.openxmlformats.org/officeDocument/2006/relationships/notesSlide" Target="/ppt/notesSlides/notesSlide8.xml" Id="R56437694cce547bf" /></Relationships>
</file>

<file path=ppt/slides/slide1.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1-kicker">
            <a:extLst xmlns:a="http://schemas.openxmlformats.org/drawingml/2006/main">
              <a:ext uri="{FF2B5EF4-FFF2-40B4-BE49-F238E27FC236}">
                <a16:creationId xmlns:a16="http://schemas.microsoft.com/office/drawing/2014/main" id="{F9405CCF-AFC6-42D5-A5BF-3768F039138D}"/>
              </a:ext>
            </a:extLst>
          </p:cNvPr>
          <p:cNvSpPr>
            <a:spLocks xmlns:a="http://schemas.openxmlformats.org/drawingml/2006/main" noGrp="1"/>
          </p:cNvSpPr>
          <p:nvPr/>
        </p:nvSpPr>
        <p:spPr>
          <a:xfrm xmlns:a="http://schemas.openxmlformats.org/drawingml/2006/main">
            <a:off x="609600" y="514350"/>
            <a:ext cx="4191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125" b="1">
                <a:solidFill>
                  <a:srgbClr val="46D3E6"/>
                </a:solidFill>
                <a:latin typeface="Bitstream Charter"/>
                <a:ea typeface="Bitstream Charter"/>
                <a:cs typeface="Bitstream Charter"/>
              </a:defRPr>
            </a:pPr>
            <a:r>
              <a:rPr sz="1125" b="1">
                <a:solidFill>
                  <a:srgbClr val="46D3E6"/>
                </a:solidFill>
                <a:latin typeface="Bitstream Charter"/>
                <a:ea typeface="Bitstream Charter"/>
                <a:cs typeface="Bitstream Charter"/>
              </a:rPr>
              <a:t>FND-001-P04  |  MAKNOW FOUNDATION</a:t>
            </a:r>
          </a:p>
        </p:txBody>
      </p:sp>
      <p:sp>
        <p:nvSpPr>
          <p:cNvPr id="2" name="s1-title">
            <a:extLst xmlns:a="http://schemas.openxmlformats.org/drawingml/2006/main">
              <a:ext uri="{FF2B5EF4-FFF2-40B4-BE49-F238E27FC236}">
                <a16:creationId xmlns:a16="http://schemas.microsoft.com/office/drawing/2014/main" id="{11ABE32A-581F-4920-A7EE-B21B46F928CD}"/>
              </a:ext>
            </a:extLst>
          </p:cNvPr>
          <p:cNvSpPr>
            <a:spLocks xmlns:a="http://schemas.openxmlformats.org/drawingml/2006/main" noGrp="1"/>
          </p:cNvSpPr>
          <p:nvPr/>
        </p:nvSpPr>
        <p:spPr>
          <a:xfrm xmlns:a="http://schemas.openxmlformats.org/drawingml/2006/main">
            <a:off x="609600" y="1285875"/>
            <a:ext cx="8858250" cy="1666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3300" b="1">
                <a:solidFill>
                  <a:srgbClr val="F4F7FB"/>
                </a:solidFill>
                <a:latin typeface="Bitstream Charter"/>
                <a:ea typeface="Bitstream Charter"/>
                <a:cs typeface="Bitstream Charter"/>
              </a:defRPr>
            </a:pPr>
            <a:r>
              <a:rPr sz="3300" b="1">
                <a:solidFill>
                  <a:srgbClr val="F4F7FB"/>
                </a:solidFill>
                <a:latin typeface="Bitstream Charter"/>
                <a:ea typeface="Bitstream Charter"/>
                <a:cs typeface="Bitstream Charter"/>
              </a:rPr>
              <a:t>Review the implementation plan before coding</a:t>
            </a:r>
          </a:p>
        </p:txBody>
      </p:sp>
      <p:sp>
        <p:nvSpPr>
          <p:cNvPr id="3" name="s1-rule">
            <a:extLst xmlns:a="http://schemas.openxmlformats.org/drawingml/2006/main">
              <a:ext uri="{FF2B5EF4-FFF2-40B4-BE49-F238E27FC236}">
                <a16:creationId xmlns:a16="http://schemas.microsoft.com/office/drawing/2014/main" id="{FE3FC37D-BEA7-46F7-8A63-0013C9EB1659}"/>
              </a:ext>
            </a:extLst>
          </p:cNvPr>
          <p:cNvSpPr>
            <a:spLocks xmlns:a="http://schemas.openxmlformats.org/drawingml/2006/main" noGrp="1"/>
          </p:cNvSpPr>
          <p:nvPr/>
        </p:nvSpPr>
        <p:spPr>
          <a:xfrm xmlns:a="http://schemas.openxmlformats.org/drawingml/2006/main">
            <a:off x="628650" y="3200400"/>
            <a:ext cx="657225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4" name="s1-question">
            <a:extLst xmlns:a="http://schemas.openxmlformats.org/drawingml/2006/main">
              <a:ext uri="{FF2B5EF4-FFF2-40B4-BE49-F238E27FC236}">
                <a16:creationId xmlns:a16="http://schemas.microsoft.com/office/drawing/2014/main" id="{45A0FF65-1FC6-449A-B20D-EA7ED1056F85}"/>
              </a:ext>
            </a:extLst>
          </p:cNvPr>
          <p:cNvSpPr>
            <a:spLocks xmlns:a="http://schemas.openxmlformats.org/drawingml/2006/main" noGrp="1"/>
          </p:cNvSpPr>
          <p:nvPr/>
        </p:nvSpPr>
        <p:spPr>
          <a:xfrm xmlns:a="http://schemas.openxmlformats.org/drawingml/2006/main">
            <a:off x="647700" y="3476625"/>
            <a:ext cx="74295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B860"/>
                </a:solidFill>
                <a:latin typeface="Bitstream Charter"/>
                <a:ea typeface="Bitstream Charter"/>
                <a:cs typeface="Bitstream Charter"/>
              </a:defRPr>
            </a:pPr>
            <a:r>
              <a:rPr sz="1875" b="1">
                <a:solidFill>
                  <a:srgbClr val="F4B860"/>
                </a:solidFill>
                <a:latin typeface="Bitstream Charter"/>
                <a:ea typeface="Bitstream Charter"/>
                <a:cs typeface="Bitstream Charter"/>
              </a:rPr>
              <a:t>Does the proposed plan trace to the specification and expose its risky assumptions?</a:t>
            </a:r>
          </a:p>
        </p:txBody>
      </p:sp>
      <p:sp>
        <p:nvSpPr>
          <p:cNvPr id="5" name="s1-artifact">
            <a:extLst xmlns:a="http://schemas.openxmlformats.org/drawingml/2006/main">
              <a:ext uri="{FF2B5EF4-FFF2-40B4-BE49-F238E27FC236}">
                <a16:creationId xmlns:a16="http://schemas.microsoft.com/office/drawing/2014/main" id="{FC590617-9262-4456-A5BD-61543BDFD254}"/>
              </a:ext>
            </a:extLst>
          </p:cNvPr>
          <p:cNvSpPr>
            <a:spLocks xmlns:a="http://schemas.openxmlformats.org/drawingml/2006/main" noGrp="1"/>
          </p:cNvSpPr>
          <p:nvPr/>
        </p:nvSpPr>
        <p:spPr>
          <a:xfrm xmlns:a="http://schemas.openxmlformats.org/drawingml/2006/main">
            <a:off x="8620125" y="3333750"/>
            <a:ext cx="2952750" cy="2047875"/>
          </a:xfrm>
          <a:prstGeom xmlns:a="http://schemas.openxmlformats.org/drawingml/2006/main" prst="roundRect">
            <a:avLst>
              <a:gd name="adj" fmla="val 5581"/>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BUILD THIS</a:t>
            </a:r>
          </a:p>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Plan Review Record v1</a:t>
            </a:r>
          </a:p>
        </p:txBody>
      </p:sp>
      <p:sp>
        <p:nvSpPr>
          <p:cNvPr id="6" name="s1-footer">
            <a:extLst xmlns:a="http://schemas.openxmlformats.org/drawingml/2006/main">
              <a:ext uri="{FF2B5EF4-FFF2-40B4-BE49-F238E27FC236}">
                <a16:creationId xmlns:a16="http://schemas.microsoft.com/office/drawing/2014/main" id="{EAD273F4-134B-46AA-99EF-BFF1B9910828}"/>
              </a:ext>
            </a:extLst>
          </p:cNvPr>
          <p:cNvSpPr>
            <a:spLocks xmlns:a="http://schemas.openxmlformats.org/drawingml/2006/main" noGrp="1"/>
          </p:cNvSpPr>
          <p:nvPr/>
        </p:nvSpPr>
        <p:spPr>
          <a:xfrm xmlns:a="http://schemas.openxmlformats.org/drawingml/2006/main">
            <a:off x="609600" y="6191250"/>
            <a:ext cx="723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0">
                <a:solidFill>
                  <a:srgbClr val="A9B6CB"/>
                </a:solidFill>
                <a:latin typeface="Bitstream Charter"/>
                <a:ea typeface="Bitstream Charter"/>
                <a:cs typeface="Bitstream Charter"/>
              </a:defRPr>
            </a:pPr>
            <a:r>
              <a:rPr sz="1050" b="0">
                <a:solidFill>
                  <a:srgbClr val="A9B6CB"/>
                </a:solidFill>
                <a:latin typeface="Bitstream Charter"/>
                <a:ea typeface="Bitstream Charter"/>
                <a:cs typeface="Bitstream Charter"/>
              </a:rPr>
              <a:t>English teaching deck | 8 slides | 45-minute lesson</a:t>
            </a:r>
          </a:p>
        </p:txBody>
      </p:sp>
    </p:spTree>
    <p:extLst>
      <p:ext uri="{BB962C8B-B14F-4D97-AF65-F5344CB8AC3E}">
        <p14:creationId xmlns:p14="http://schemas.microsoft.com/office/powerpoint/2010/main" val="337302643"/>
      </p:ext>
    </p:extLst>
  </p:cSld>
</p:sld>
</file>

<file path=ppt/slides/slide2.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2-lesson">
            <a:extLst xmlns:a="http://schemas.openxmlformats.org/drawingml/2006/main">
              <a:ext uri="{FF2B5EF4-FFF2-40B4-BE49-F238E27FC236}">
                <a16:creationId xmlns:a16="http://schemas.microsoft.com/office/drawing/2014/main" id="{32B1EC95-60F7-445F-9CA5-021C17AA822B}"/>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FND-001-P04  |  FOUNDATION 001</a:t>
            </a:r>
          </a:p>
        </p:txBody>
      </p:sp>
      <p:sp>
        <p:nvSpPr>
          <p:cNvPr id="2" name="s2-title">
            <a:extLst xmlns:a="http://schemas.openxmlformats.org/drawingml/2006/main">
              <a:ext uri="{FF2B5EF4-FFF2-40B4-BE49-F238E27FC236}">
                <a16:creationId xmlns:a16="http://schemas.microsoft.com/office/drawing/2014/main" id="{C4154F59-917F-4592-A5D5-A16DDC89B7B2}"/>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The contract: outcome, artifact, and boundary</a:t>
            </a:r>
          </a:p>
        </p:txBody>
      </p:sp>
      <p:sp>
        <p:nvSpPr>
          <p:cNvPr id="3" name="s2-page">
            <a:extLst xmlns:a="http://schemas.openxmlformats.org/drawingml/2006/main">
              <a:ext uri="{FF2B5EF4-FFF2-40B4-BE49-F238E27FC236}">
                <a16:creationId xmlns:a16="http://schemas.microsoft.com/office/drawing/2014/main" id="{D25FAC21-E997-4141-9728-4D95C349A9A1}"/>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02 / 08</a:t>
            </a:r>
          </a:p>
        </p:txBody>
      </p:sp>
      <p:sp>
        <p:nvSpPr>
          <p:cNvPr id="4" name="s2-footer">
            <a:extLst xmlns:a="http://schemas.openxmlformats.org/drawingml/2006/main">
              <a:ext uri="{FF2B5EF4-FFF2-40B4-BE49-F238E27FC236}">
                <a16:creationId xmlns:a16="http://schemas.microsoft.com/office/drawing/2014/main" id="{2E72DB6D-F3A7-4D94-B568-5B38E521C9A3}"/>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2-footer-line">
            <a:extLst xmlns:a="http://schemas.openxmlformats.org/drawingml/2006/main">
              <a:ext uri="{FF2B5EF4-FFF2-40B4-BE49-F238E27FC236}">
                <a16:creationId xmlns:a16="http://schemas.microsoft.com/office/drawing/2014/main" id="{3414E116-0178-4E84-833A-699B3A95D485}"/>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2-label">
            <a:extLst xmlns:a="http://schemas.openxmlformats.org/drawingml/2006/main">
              <a:ext uri="{FF2B5EF4-FFF2-40B4-BE49-F238E27FC236}">
                <a16:creationId xmlns:a16="http://schemas.microsoft.com/office/drawing/2014/main" id="{FE0B1445-2BCF-4E1A-B493-4EA50F5DA890}"/>
              </a:ext>
            </a:extLst>
          </p:cNvPr>
          <p:cNvSpPr>
            <a:spLocks xmlns:a="http://schemas.openxmlformats.org/drawingml/2006/main" noGrp="1"/>
          </p:cNvSpPr>
          <p:nvPr/>
        </p:nvSpPr>
        <p:spPr>
          <a:xfrm xmlns:a="http://schemas.openxmlformats.org/drawingml/2006/main">
            <a:off x="685800" y="1666875"/>
            <a:ext cx="2381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1">
                <a:solidFill>
                  <a:srgbClr val="46D3E6"/>
                </a:solidFill>
                <a:latin typeface="Bitstream Charter"/>
                <a:ea typeface="Bitstream Charter"/>
                <a:cs typeface="Bitstream Charter"/>
              </a:defRPr>
            </a:pPr>
            <a:r>
              <a:rPr sz="1050" b="1">
                <a:solidFill>
                  <a:srgbClr val="46D3E6"/>
                </a:solidFill>
                <a:latin typeface="Bitstream Charter"/>
                <a:ea typeface="Bitstream Charter"/>
                <a:cs typeface="Bitstream Charter"/>
              </a:rPr>
              <a:t>BOUNDED OUTCOME</a:t>
            </a:r>
          </a:p>
        </p:txBody>
      </p:sp>
      <p:sp>
        <p:nvSpPr>
          <p:cNvPr id="7" name="s2-outcome">
            <a:extLst xmlns:a="http://schemas.openxmlformats.org/drawingml/2006/main">
              <a:ext uri="{FF2B5EF4-FFF2-40B4-BE49-F238E27FC236}">
                <a16:creationId xmlns:a16="http://schemas.microsoft.com/office/drawing/2014/main" id="{F6EA51D0-4796-4710-BC4F-904010995812}"/>
              </a:ext>
            </a:extLst>
          </p:cNvPr>
          <p:cNvSpPr>
            <a:spLocks xmlns:a="http://schemas.openxmlformats.org/drawingml/2006/main" noGrp="1"/>
          </p:cNvSpPr>
          <p:nvPr/>
        </p:nvSpPr>
        <p:spPr>
          <a:xfrm xmlns:a="http://schemas.openxmlformats.org/drawingml/2006/main">
            <a:off x="685800" y="1962150"/>
            <a:ext cx="6762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F7FB"/>
                </a:solidFill>
                <a:latin typeface="Bitstream Charter"/>
                <a:ea typeface="Bitstream Charter"/>
                <a:cs typeface="Bitstream Charter"/>
              </a:defRPr>
            </a:pPr>
            <a:r>
              <a:rPr sz="1875" b="1">
                <a:solidFill>
                  <a:srgbClr val="F4F7FB"/>
                </a:solidFill>
                <a:latin typeface="Bitstream Charter"/>
                <a:ea typeface="Bitstream Charter"/>
                <a:cs typeface="Bitstream Charter"/>
              </a:rPr>
              <a:t>Produce a Plan Review Record v1 that traces plan steps, checks proposed change surfaces, exposes assumptions and risks, and records a human gate decision.</a:t>
            </a:r>
          </a:p>
        </p:txBody>
      </p:sp>
      <p:sp>
        <p:nvSpPr>
          <p:cNvPr id="8" name="s2-artifact">
            <a:extLst xmlns:a="http://schemas.openxmlformats.org/drawingml/2006/main">
              <a:ext uri="{FF2B5EF4-FFF2-40B4-BE49-F238E27FC236}">
                <a16:creationId xmlns:a16="http://schemas.microsoft.com/office/drawing/2014/main" id="{5A184190-DC3F-4169-92DC-F2836211F1CC}"/>
              </a:ext>
            </a:extLst>
          </p:cNvPr>
          <p:cNvSpPr>
            <a:spLocks xmlns:a="http://schemas.openxmlformats.org/drawingml/2006/main" noGrp="1"/>
          </p:cNvSpPr>
          <p:nvPr/>
        </p:nvSpPr>
        <p:spPr>
          <a:xfrm xmlns:a="http://schemas.openxmlformats.org/drawingml/2006/main">
            <a:off x="8096250" y="1638300"/>
            <a:ext cx="3429000" cy="1762125"/>
          </a:xfrm>
          <a:prstGeom xmlns:a="http://schemas.openxmlformats.org/drawingml/2006/main" prst="roundRect">
            <a:avLst>
              <a:gd name="adj" fmla="val 6486"/>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14213D"/>
                </a:solidFill>
                <a:latin typeface="Bitstream Charter"/>
                <a:ea typeface="Bitstream Charter"/>
                <a:cs typeface="Bitstream Charter"/>
              </a:defRPr>
            </a:pPr>
            <a:r>
              <a:rPr sz="1725" b="1">
                <a:solidFill>
                  <a:srgbClr val="14213D"/>
                </a:solidFill>
                <a:latin typeface="Bitstream Charter"/>
                <a:ea typeface="Bitstream Charter"/>
                <a:cs typeface="Bitstream Charter"/>
              </a:rPr>
              <a:t>PRIMARY ARTIFACT</a:t>
            </a:r>
          </a:p>
          <a:p xmlns:a="http://schemas.openxmlformats.org/drawingml/2006/main">
            <a:pPr algn="ctr">
              <a:defRPr sz="1725">
                <a:solidFill>
                  <a:srgbClr val="14213D"/>
                </a:solidFill>
                <a:latin typeface="Bitstream Charter"/>
                <a:ea typeface="Bitstream Charter"/>
                <a:cs typeface="Bitstream Charter"/>
              </a:defRPr>
            </a:pPr>
            <a:r>
              <a:rPr sz="1725" b="1">
                <a:solidFill>
                  <a:srgbClr val="14213D"/>
                </a:solidFill>
                <a:latin typeface="Bitstream Charter"/>
                <a:ea typeface="Bitstream Charter"/>
                <a:cs typeface="Bitstream Charter"/>
              </a:rPr>
              <a:t>Plan Review Record v1</a:t>
            </a:r>
          </a:p>
        </p:txBody>
      </p:sp>
      <p:sp>
        <p:nvSpPr>
          <p:cNvPr id="9" name="s2-boundary">
            <a:extLst xmlns:a="http://schemas.openxmlformats.org/drawingml/2006/main">
              <a:ext uri="{FF2B5EF4-FFF2-40B4-BE49-F238E27FC236}">
                <a16:creationId xmlns:a16="http://schemas.microsoft.com/office/drawing/2014/main" id="{B0E21AFC-2306-4305-B16C-7E4C591A735F}"/>
              </a:ext>
            </a:extLst>
          </p:cNvPr>
          <p:cNvSpPr>
            <a:spLocks xmlns:a="http://schemas.openxmlformats.org/drawingml/2006/main" noGrp="1"/>
          </p:cNvSpPr>
          <p:nvPr/>
        </p:nvSpPr>
        <p:spPr>
          <a:xfrm xmlns:a="http://schemas.openxmlformats.org/drawingml/2006/main">
            <a:off x="685800" y="3905250"/>
            <a:ext cx="10839450" cy="895350"/>
          </a:xfrm>
          <a:prstGeom xmlns:a="http://schemas.openxmlformats.org/drawingml/2006/main" prst="roundRect">
            <a:avLst>
              <a:gd name="adj" fmla="val 12766"/>
            </a:avLst>
          </a:prstGeom>
          <a:solidFill xmlns:a="http://schemas.openxmlformats.org/drawingml/2006/main">
            <a:srgbClr val="192744"/>
          </a:solidFill>
          <a:ln xmlns:a="http://schemas.openxmlformats.org/drawingml/2006/main" w="9525">
            <a:solidFill>
              <a:srgbClr val="8F88FF"/>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BOUNDARY  </a:t>
            </a:r>
            <a:r>
              <a:rPr sz="1425" b="1">
                <a:solidFill>
                  <a:srgbClr val="F4F7FB"/>
                </a:solidFill>
                <a:latin typeface="Bitstream Charter"/>
                <a:ea typeface="Bitstream Charter"/>
                <a:cs typeface="Bitstream Charter"/>
              </a:rPr>
              <a:t>Review one proposed plan only. Do not assemble the integrated P05 handoff or perform code review.</a:t>
            </a:r>
          </a:p>
        </p:txBody>
      </p:sp>
      <p:sp>
        <p:nvSpPr>
          <p:cNvPr id="10" name="s2-evidence">
            <a:extLst xmlns:a="http://schemas.openxmlformats.org/drawingml/2006/main">
              <a:ext uri="{FF2B5EF4-FFF2-40B4-BE49-F238E27FC236}">
                <a16:creationId xmlns:a16="http://schemas.microsoft.com/office/drawing/2014/main" id="{A1601633-E957-4592-8E1E-922A2E8AAE96}"/>
              </a:ext>
            </a:extLst>
          </p:cNvPr>
          <p:cNvSpPr>
            <a:spLocks xmlns:a="http://schemas.openxmlformats.org/drawingml/2006/main" noGrp="1"/>
          </p:cNvSpPr>
          <p:nvPr/>
        </p:nvSpPr>
        <p:spPr>
          <a:xfrm xmlns:a="http://schemas.openxmlformats.org/drawingml/2006/main">
            <a:off x="685800" y="5124450"/>
            <a:ext cx="10839450" cy="876300"/>
          </a:xfrm>
          <a:prstGeom xmlns:a="http://schemas.openxmlformats.org/drawingml/2006/main" prst="roundRect">
            <a:avLst>
              <a:gd name="adj" fmla="val 13043"/>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EVIDENCE BAR  </a:t>
            </a:r>
            <a:r>
              <a:rPr sz="1350" b="1">
                <a:solidFill>
                  <a:srgbClr val="14213D"/>
                </a:solidFill>
                <a:latin typeface="Bitstream Charter"/>
                <a:ea typeface="Bitstream Charter"/>
                <a:cs typeface="Bitstream Charter"/>
              </a:rPr>
              <a:t>Step trace + proposed READ or WRITE surface + unresolved assumptions + risk check + human ACCEPT, MODIFY, or REJECT</a:t>
            </a:r>
          </a:p>
        </p:txBody>
      </p:sp>
    </p:spTree>
    <p:extLst>
      <p:ext uri="{BB962C8B-B14F-4D97-AF65-F5344CB8AC3E}">
        <p14:creationId xmlns:p14="http://schemas.microsoft.com/office/powerpoint/2010/main" val="292379262"/>
      </p:ext>
    </p:extLst>
  </p:cSld>
</p:sld>
</file>

<file path=ppt/slides/slide3.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20" name="s3-lesson">
            <a:extLst xmlns:a="http://schemas.openxmlformats.org/drawingml/2006/main">
              <a:ext uri="{FF2B5EF4-FFF2-40B4-BE49-F238E27FC236}">
                <a16:creationId xmlns:a16="http://schemas.microsoft.com/office/drawing/2014/main" id="{E6D06355-F327-426E-9F5D-5213301A8A12}"/>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FND-001-P04  |  FOUNDATION 001</a:t>
            </a:r>
          </a:p>
        </p:txBody>
      </p:sp>
      <p:sp>
        <p:nvSpPr>
          <p:cNvPr id="2" name="s3-title">
            <a:extLst xmlns:a="http://schemas.openxmlformats.org/drawingml/2006/main">
              <a:ext uri="{FF2B5EF4-FFF2-40B4-BE49-F238E27FC236}">
                <a16:creationId xmlns:a16="http://schemas.microsoft.com/office/drawing/2014/main" id="{65308425-68C1-45D6-BF00-10DAD665AAFF}"/>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A plan earns approval by trace, evidence, and a human gate</a:t>
            </a:r>
          </a:p>
        </p:txBody>
      </p:sp>
      <p:sp>
        <p:nvSpPr>
          <p:cNvPr id="3" name="s3-page">
            <a:extLst xmlns:a="http://schemas.openxmlformats.org/drawingml/2006/main">
              <a:ext uri="{FF2B5EF4-FFF2-40B4-BE49-F238E27FC236}">
                <a16:creationId xmlns:a16="http://schemas.microsoft.com/office/drawing/2014/main" id="{90022047-721E-4DF3-A04D-303042A6EBAB}"/>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03 / 08</a:t>
            </a:r>
          </a:p>
        </p:txBody>
      </p:sp>
      <p:sp>
        <p:nvSpPr>
          <p:cNvPr id="4" name="s3-footer">
            <a:extLst xmlns:a="http://schemas.openxmlformats.org/drawingml/2006/main">
              <a:ext uri="{FF2B5EF4-FFF2-40B4-BE49-F238E27FC236}">
                <a16:creationId xmlns:a16="http://schemas.microsoft.com/office/drawing/2014/main" id="{C3C5A31A-2D10-452E-931C-66CBA40CEA9F}"/>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3-footer-line">
            <a:extLst xmlns:a="http://schemas.openxmlformats.org/drawingml/2006/main">
              <a:ext uri="{FF2B5EF4-FFF2-40B4-BE49-F238E27FC236}">
                <a16:creationId xmlns:a16="http://schemas.microsoft.com/office/drawing/2014/main" id="{7B0361BC-EA84-4539-8C8B-5CEC4F051F55}"/>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3-input-1">
            <a:extLst xmlns:a="http://schemas.openxmlformats.org/drawingml/2006/main">
              <a:ext uri="{FF2B5EF4-FFF2-40B4-BE49-F238E27FC236}">
                <a16:creationId xmlns:a16="http://schemas.microsoft.com/office/drawing/2014/main" id="{11028430-8AFB-48BC-87F8-D39C3EF9680B}"/>
              </a:ext>
            </a:extLst>
          </p:cNvPr>
          <p:cNvSpPr>
            <a:spLocks xmlns:a="http://schemas.openxmlformats.org/drawingml/2006/main" noGrp="1"/>
          </p:cNvSpPr>
          <p:nvPr/>
        </p:nvSpPr>
        <p:spPr>
          <a:xfrm xmlns:a="http://schemas.openxmlformats.org/drawingml/2006/main">
            <a:off x="742950" y="1657350"/>
            <a:ext cx="2333625" cy="781050"/>
          </a:xfrm>
          <a:prstGeom xmlns:a="http://schemas.openxmlformats.org/drawingml/2006/main" prst="roundRect">
            <a:avLst>
              <a:gd name="adj" fmla="val 14634"/>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75">
                <a:solidFill>
                  <a:srgbClr val="F4F7FB"/>
                </a:solidFill>
                <a:latin typeface="Bitstream Charter"/>
                <a:ea typeface="Bitstream Charter"/>
                <a:cs typeface="Bitstream Charter"/>
              </a:defRPr>
            </a:pPr>
            <a:r>
              <a:rPr sz="1275" b="1">
                <a:solidFill>
                  <a:srgbClr val="F4F7FB"/>
                </a:solidFill>
                <a:latin typeface="Bitstream Charter"/>
                <a:ea typeface="Bitstream Charter"/>
                <a:cs typeface="Bitstream Charter"/>
              </a:rPr>
              <a:t>Problem Brief</a:t>
            </a:r>
          </a:p>
        </p:txBody>
      </p:sp>
      <p:sp>
        <p:nvSpPr>
          <p:cNvPr id="7" name="s3-input-2">
            <a:extLst xmlns:a="http://schemas.openxmlformats.org/drawingml/2006/main">
              <a:ext uri="{FF2B5EF4-FFF2-40B4-BE49-F238E27FC236}">
                <a16:creationId xmlns:a16="http://schemas.microsoft.com/office/drawing/2014/main" id="{D5107A20-B169-45FC-83BD-C20BABC86924}"/>
              </a:ext>
            </a:extLst>
          </p:cNvPr>
          <p:cNvSpPr>
            <a:spLocks xmlns:a="http://schemas.openxmlformats.org/drawingml/2006/main" noGrp="1"/>
          </p:cNvSpPr>
          <p:nvPr/>
        </p:nvSpPr>
        <p:spPr>
          <a:xfrm xmlns:a="http://schemas.openxmlformats.org/drawingml/2006/main">
            <a:off x="3600450" y="1657350"/>
            <a:ext cx="2333625" cy="781050"/>
          </a:xfrm>
          <a:prstGeom xmlns:a="http://schemas.openxmlformats.org/drawingml/2006/main" prst="roundRect">
            <a:avLst>
              <a:gd name="adj" fmla="val 14634"/>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75">
                <a:solidFill>
                  <a:srgbClr val="F4F7FB"/>
                </a:solidFill>
                <a:latin typeface="Bitstream Charter"/>
                <a:ea typeface="Bitstream Charter"/>
                <a:cs typeface="Bitstream Charter"/>
              </a:defRPr>
            </a:pPr>
            <a:r>
              <a:rPr sz="1275" b="1">
                <a:solidFill>
                  <a:srgbClr val="F4F7FB"/>
                </a:solidFill>
                <a:latin typeface="Bitstream Charter"/>
                <a:ea typeface="Bitstream Charter"/>
                <a:cs typeface="Bitstream Charter"/>
              </a:rPr>
              <a:t>Scope Box</a:t>
            </a:r>
          </a:p>
        </p:txBody>
      </p:sp>
      <p:sp>
        <p:nvSpPr>
          <p:cNvPr id="8" name="s3-input-3">
            <a:extLst xmlns:a="http://schemas.openxmlformats.org/drawingml/2006/main">
              <a:ext uri="{FF2B5EF4-FFF2-40B4-BE49-F238E27FC236}">
                <a16:creationId xmlns:a16="http://schemas.microsoft.com/office/drawing/2014/main" id="{7ABCEDD0-CB8A-4285-90BC-C74C2F6983E4}"/>
              </a:ext>
            </a:extLst>
          </p:cNvPr>
          <p:cNvSpPr>
            <a:spLocks xmlns:a="http://schemas.openxmlformats.org/drawingml/2006/main" noGrp="1"/>
          </p:cNvSpPr>
          <p:nvPr/>
        </p:nvSpPr>
        <p:spPr>
          <a:xfrm xmlns:a="http://schemas.openxmlformats.org/drawingml/2006/main">
            <a:off x="6457950" y="1657350"/>
            <a:ext cx="2333625" cy="781050"/>
          </a:xfrm>
          <a:prstGeom xmlns:a="http://schemas.openxmlformats.org/drawingml/2006/main" prst="roundRect">
            <a:avLst>
              <a:gd name="adj" fmla="val 14634"/>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75">
                <a:solidFill>
                  <a:srgbClr val="F4F7FB"/>
                </a:solidFill>
                <a:latin typeface="Bitstream Charter"/>
                <a:ea typeface="Bitstream Charter"/>
                <a:cs typeface="Bitstream Charter"/>
              </a:defRPr>
            </a:pPr>
            <a:r>
              <a:rPr sz="1275" b="1">
                <a:solidFill>
                  <a:srgbClr val="F4F7FB"/>
                </a:solidFill>
                <a:latin typeface="Bitstream Charter"/>
                <a:ea typeface="Bitstream Charter"/>
                <a:cs typeface="Bitstream Charter"/>
              </a:rPr>
              <a:t>Done Matrix</a:t>
            </a:r>
          </a:p>
        </p:txBody>
      </p:sp>
      <p:sp>
        <p:nvSpPr>
          <p:cNvPr id="9" name="s3-review">
            <a:extLst xmlns:a="http://schemas.openxmlformats.org/drawingml/2006/main">
              <a:ext uri="{FF2B5EF4-FFF2-40B4-BE49-F238E27FC236}">
                <a16:creationId xmlns:a16="http://schemas.microsoft.com/office/drawing/2014/main" id="{5296E01A-8F3C-4327-9303-38FECEEA8B06}"/>
              </a:ext>
            </a:extLst>
          </p:cNvPr>
          <p:cNvSpPr>
            <a:spLocks xmlns:a="http://schemas.openxmlformats.org/drawingml/2006/main" noGrp="1"/>
          </p:cNvSpPr>
          <p:nvPr/>
        </p:nvSpPr>
        <p:spPr>
          <a:xfrm xmlns:a="http://schemas.openxmlformats.org/drawingml/2006/main">
            <a:off x="3524250" y="3162300"/>
            <a:ext cx="5143500" cy="1428750"/>
          </a:xfrm>
          <a:prstGeom xmlns:a="http://schemas.openxmlformats.org/drawingml/2006/main" prst="roundRect">
            <a:avLst>
              <a:gd name="adj" fmla="val 8000"/>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75">
                <a:solidFill>
                  <a:srgbClr val="F4F7FB"/>
                </a:solidFill>
                <a:latin typeface="Bitstream Charter"/>
                <a:ea typeface="Bitstream Charter"/>
                <a:cs typeface="Bitstream Charter"/>
              </a:defRPr>
            </a:pPr>
            <a:r>
              <a:rPr sz="1275" b="1">
                <a:solidFill>
                  <a:srgbClr val="F4F7FB"/>
                </a:solidFill>
                <a:latin typeface="Bitstream Charter"/>
                <a:ea typeface="Bitstream Charter"/>
                <a:cs typeface="Bitstream Charter"/>
              </a:rPr>
              <a:t>PLAN REVIEW RECORD</a:t>
            </a:r>
          </a:p>
          <a:p xmlns:a="http://schemas.openxmlformats.org/drawingml/2006/main">
            <a:pPr algn="ctr">
              <a:defRPr sz="1275">
                <a:solidFill>
                  <a:srgbClr val="F4F7FB"/>
                </a:solidFill>
                <a:latin typeface="Bitstream Charter"/>
                <a:ea typeface="Bitstream Charter"/>
                <a:cs typeface="Bitstream Charter"/>
              </a:defRPr>
            </a:pPr>
            <a:r>
              <a:rPr sz="1275" b="1">
                <a:solidFill>
                  <a:srgbClr val="F4F7FB"/>
                </a:solidFill>
                <a:latin typeface="Bitstream Charter"/>
                <a:ea typeface="Bitstream Charter"/>
                <a:cs typeface="Bitstream Charter"/>
              </a:rPr>
              <a:t>Primary trace  |  Change surface  |  Assumption and evidence  |  Risk and mitigation  |  Verification</a:t>
            </a:r>
          </a:p>
        </p:txBody>
      </p:sp>
      <p:cxnSp>
        <p:nvCxnSpPr>
          <p:cNvPr id="29" name=""/>
          <p:cNvCxnSpPr>
            <a:stCxn xmlns:a="http://schemas.openxmlformats.org/drawingml/2006/main" id="6" idx="2"/>
            <a:endCxn xmlns:a="http://schemas.openxmlformats.org/drawingml/2006/main" id="9" idx="0"/>
          </p:cNvCxnSpPr>
          <p:nvPr/>
        </p:nvCxnSpPr>
        <p:spPr>
          <a:xfrm xmlns:a="http://schemas.openxmlformats.org/drawingml/2006/main">
            <a:off x="1909763" y="2438400"/>
            <a:ext cx="4186238" cy="723900"/>
          </a:xfrm>
          <a:prstGeom xmlns:a="http://schemas.openxmlformats.org/drawingml/2006/main" prst="bentConnector4">
            <a:avLst>
              <a:gd name="adj1" fmla="val 0"/>
              <a:gd name="adj2" fmla="val 50000"/>
            </a:avLst>
          </a:prstGeom>
          <a:ln xmlns:a="http://schemas.openxmlformats.org/drawingml/2006/main" w="19050">
            <a:solidFill>
              <a:srgbClr val="46D3E6"/>
            </a:solidFill>
            <a:prstDash val="solid"/>
            <a:tailEnd type="triangle" w="sm" len="sm"/>
          </a:ln>
        </p:spPr>
      </p:cxnSp>
      <p:cxnSp>
        <p:nvCxnSpPr>
          <p:cNvPr id="30" name=""/>
          <p:cNvCxnSpPr>
            <a:stCxn xmlns:a="http://schemas.openxmlformats.org/drawingml/2006/main" id="7" idx="2"/>
            <a:endCxn xmlns:a="http://schemas.openxmlformats.org/drawingml/2006/main" id="9" idx="0"/>
          </p:cNvCxnSpPr>
          <p:nvPr/>
        </p:nvCxnSpPr>
        <p:spPr>
          <a:xfrm xmlns:a="http://schemas.openxmlformats.org/drawingml/2006/main">
            <a:off x="4767263" y="2438400"/>
            <a:ext cx="1328738" cy="723900"/>
          </a:xfrm>
          <a:prstGeom xmlns:a="http://schemas.openxmlformats.org/drawingml/2006/main" prst="bentConnector4">
            <a:avLst>
              <a:gd name="adj1" fmla="val 0"/>
              <a:gd name="adj2" fmla="val 50000"/>
            </a:avLst>
          </a:prstGeom>
          <a:ln xmlns:a="http://schemas.openxmlformats.org/drawingml/2006/main" w="19050">
            <a:solidFill>
              <a:srgbClr val="46D3E6"/>
            </a:solidFill>
            <a:prstDash val="solid"/>
            <a:tailEnd type="triangle" w="sm" len="sm"/>
          </a:ln>
        </p:spPr>
      </p:cxnSp>
      <p:cxnSp>
        <p:nvCxnSpPr>
          <p:cNvPr id="31" name=""/>
          <p:cNvCxnSpPr>
            <a:stCxn xmlns:a="http://schemas.openxmlformats.org/drawingml/2006/main" id="8" idx="2"/>
            <a:endCxn xmlns:a="http://schemas.openxmlformats.org/drawingml/2006/main" id="9" idx="0"/>
          </p:cNvCxnSpPr>
          <p:nvPr/>
        </p:nvCxnSpPr>
        <p:spPr>
          <a:xfrm xmlns:a="http://schemas.openxmlformats.org/drawingml/2006/main" flipH="1">
            <a:off x="6096000" y="2438400"/>
            <a:ext cx="1528763" cy="723900"/>
          </a:xfrm>
          <a:prstGeom xmlns:a="http://schemas.openxmlformats.org/drawingml/2006/main" prst="bentConnector4">
            <a:avLst>
              <a:gd name="adj1" fmla="val 0"/>
              <a:gd name="adj2" fmla="val 50000"/>
            </a:avLst>
          </a:prstGeom>
          <a:ln xmlns:a="http://schemas.openxmlformats.org/drawingml/2006/main" w="19050">
            <a:solidFill>
              <a:srgbClr val="46D3E6"/>
            </a:solidFill>
            <a:prstDash val="solid"/>
            <a:tailEnd type="triangle" w="sm" len="sm"/>
          </a:ln>
        </p:spPr>
      </p:cxnSp>
      <p:sp>
        <p:nvSpPr>
          <p:cNvPr id="13" name="s3-gate-1">
            <a:extLst xmlns:a="http://schemas.openxmlformats.org/drawingml/2006/main">
              <a:ext uri="{FF2B5EF4-FFF2-40B4-BE49-F238E27FC236}">
                <a16:creationId xmlns:a16="http://schemas.microsoft.com/office/drawing/2014/main" id="{BE966B57-2F53-4133-A6AE-AD6C601733D2}"/>
              </a:ext>
            </a:extLst>
          </p:cNvPr>
          <p:cNvSpPr>
            <a:spLocks xmlns:a="http://schemas.openxmlformats.org/drawingml/2006/main" noGrp="1"/>
          </p:cNvSpPr>
          <p:nvPr/>
        </p:nvSpPr>
        <p:spPr>
          <a:xfrm xmlns:a="http://schemas.openxmlformats.org/drawingml/2006/main">
            <a:off x="9048750" y="2647950"/>
            <a:ext cx="2190750" cy="685800"/>
          </a:xfrm>
          <a:prstGeom xmlns:a="http://schemas.openxmlformats.org/drawingml/2006/main" prst="roundRect">
            <a:avLst>
              <a:gd name="adj" fmla="val 16667"/>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ACCEPT</a:t>
            </a:r>
          </a:p>
        </p:txBody>
      </p:sp>
      <p:cxnSp>
        <p:nvCxnSpPr>
          <p:cNvPr id="33" name=""/>
          <p:cNvCxnSpPr>
            <a:stCxn xmlns:a="http://schemas.openxmlformats.org/drawingml/2006/main" id="9" idx="3"/>
            <a:endCxn xmlns:a="http://schemas.openxmlformats.org/drawingml/2006/main" id="13" idx="1"/>
          </p:cNvCxnSpPr>
          <p:nvPr/>
        </p:nvCxnSpPr>
        <p:spPr>
          <a:xfrm xmlns:a="http://schemas.openxmlformats.org/drawingml/2006/main" flipV="1">
            <a:off x="8667750" y="2990850"/>
            <a:ext cx="381000" cy="885825"/>
          </a:xfrm>
          <a:prstGeom xmlns:a="http://schemas.openxmlformats.org/drawingml/2006/main" prst="bentConnector3">
            <a:avLst>
              <a:gd name="adj1" fmla="val 50000"/>
            </a:avLst>
          </a:prstGeom>
          <a:ln xmlns:a="http://schemas.openxmlformats.org/drawingml/2006/main" w="19050">
            <a:solidFill>
              <a:srgbClr val="4DD3A4"/>
            </a:solidFill>
            <a:prstDash val="solid"/>
            <a:tailEnd type="triangle" w="sm" len="sm"/>
          </a:ln>
        </p:spPr>
      </p:cxnSp>
      <p:sp>
        <p:nvSpPr>
          <p:cNvPr id="15" name="s3-gate-2">
            <a:extLst xmlns:a="http://schemas.openxmlformats.org/drawingml/2006/main">
              <a:ext uri="{FF2B5EF4-FFF2-40B4-BE49-F238E27FC236}">
                <a16:creationId xmlns:a16="http://schemas.microsoft.com/office/drawing/2014/main" id="{6CAA422A-5107-4056-90CE-709EDE3E95AD}"/>
              </a:ext>
            </a:extLst>
          </p:cNvPr>
          <p:cNvSpPr>
            <a:spLocks xmlns:a="http://schemas.openxmlformats.org/drawingml/2006/main" noGrp="1"/>
          </p:cNvSpPr>
          <p:nvPr/>
        </p:nvSpPr>
        <p:spPr>
          <a:xfrm xmlns:a="http://schemas.openxmlformats.org/drawingml/2006/main">
            <a:off x="9048750" y="3600450"/>
            <a:ext cx="2190750" cy="685800"/>
          </a:xfrm>
          <a:prstGeom xmlns:a="http://schemas.openxmlformats.org/drawingml/2006/main" prst="roundRect">
            <a:avLst>
              <a:gd name="adj" fmla="val 16667"/>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MODIFY</a:t>
            </a:r>
          </a:p>
        </p:txBody>
      </p:sp>
      <p:cxnSp>
        <p:nvCxnSpPr>
          <p:cNvPr id="35" name=""/>
          <p:cNvCxnSpPr>
            <a:stCxn xmlns:a="http://schemas.openxmlformats.org/drawingml/2006/main" id="9" idx="3"/>
            <a:endCxn xmlns:a="http://schemas.openxmlformats.org/drawingml/2006/main" id="15" idx="1"/>
          </p:cNvCxnSpPr>
          <p:nvPr/>
        </p:nvCxnSpPr>
        <p:spPr>
          <a:xfrm xmlns:a="http://schemas.openxmlformats.org/drawingml/2006/main">
            <a:off x="8667750" y="3876675"/>
            <a:ext cx="381000" cy="66675"/>
          </a:xfrm>
          <a:prstGeom xmlns:a="http://schemas.openxmlformats.org/drawingml/2006/main" prst="bentConnector3">
            <a:avLst>
              <a:gd name="adj1" fmla="val 50000"/>
            </a:avLst>
          </a:prstGeom>
          <a:ln xmlns:a="http://schemas.openxmlformats.org/drawingml/2006/main" w="19050">
            <a:solidFill>
              <a:srgbClr val="F4B860"/>
            </a:solidFill>
            <a:prstDash val="solid"/>
            <a:tailEnd type="triangle" w="sm" len="sm"/>
          </a:ln>
        </p:spPr>
      </p:cxnSp>
      <p:sp>
        <p:nvSpPr>
          <p:cNvPr id="17" name="s3-gate-3">
            <a:extLst xmlns:a="http://schemas.openxmlformats.org/drawingml/2006/main">
              <a:ext uri="{FF2B5EF4-FFF2-40B4-BE49-F238E27FC236}">
                <a16:creationId xmlns:a16="http://schemas.microsoft.com/office/drawing/2014/main" id="{F92DB414-F0FD-466D-A4AE-92D8B702E9D0}"/>
              </a:ext>
            </a:extLst>
          </p:cNvPr>
          <p:cNvSpPr>
            <a:spLocks xmlns:a="http://schemas.openxmlformats.org/drawingml/2006/main" noGrp="1"/>
          </p:cNvSpPr>
          <p:nvPr/>
        </p:nvSpPr>
        <p:spPr>
          <a:xfrm xmlns:a="http://schemas.openxmlformats.org/drawingml/2006/main">
            <a:off x="9048750" y="4552950"/>
            <a:ext cx="2190750" cy="685800"/>
          </a:xfrm>
          <a:prstGeom xmlns:a="http://schemas.openxmlformats.org/drawingml/2006/main" prst="roundRect">
            <a:avLst>
              <a:gd name="adj" fmla="val 16667"/>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REJECT</a:t>
            </a:r>
          </a:p>
        </p:txBody>
      </p:sp>
      <p:cxnSp>
        <p:nvCxnSpPr>
          <p:cNvPr id="37" name=""/>
          <p:cNvCxnSpPr>
            <a:stCxn xmlns:a="http://schemas.openxmlformats.org/drawingml/2006/main" id="9" idx="3"/>
            <a:endCxn xmlns:a="http://schemas.openxmlformats.org/drawingml/2006/main" id="17" idx="1"/>
          </p:cNvCxnSpPr>
          <p:nvPr/>
        </p:nvCxnSpPr>
        <p:spPr>
          <a:xfrm xmlns:a="http://schemas.openxmlformats.org/drawingml/2006/main">
            <a:off x="8667750" y="3876675"/>
            <a:ext cx="381000" cy="1019175"/>
          </a:xfrm>
          <a:prstGeom xmlns:a="http://schemas.openxmlformats.org/drawingml/2006/main" prst="bentConnector3">
            <a:avLst>
              <a:gd name="adj1" fmla="val 50000"/>
            </a:avLst>
          </a:prstGeom>
          <a:ln xmlns:a="http://schemas.openxmlformats.org/drawingml/2006/main" w="19050">
            <a:solidFill>
              <a:srgbClr val="FF7474"/>
            </a:solidFill>
            <a:prstDash val="solid"/>
            <a:tailEnd type="triangle" w="sm" len="sm"/>
          </a:ln>
        </p:spPr>
      </p:cxnSp>
      <p:sp>
        <p:nvSpPr>
          <p:cNvPr id="19" name="s3-guard">
            <a:extLst xmlns:a="http://schemas.openxmlformats.org/drawingml/2006/main">
              <a:ext uri="{FF2B5EF4-FFF2-40B4-BE49-F238E27FC236}">
                <a16:creationId xmlns:a16="http://schemas.microsoft.com/office/drawing/2014/main" id="{2CAA472C-24E5-4007-A2E6-54FF4B2EC2D3}"/>
              </a:ext>
            </a:extLst>
          </p:cNvPr>
          <p:cNvSpPr>
            <a:spLocks xmlns:a="http://schemas.openxmlformats.org/drawingml/2006/main" noGrp="1"/>
          </p:cNvSpPr>
          <p:nvPr/>
        </p:nvSpPr>
        <p:spPr>
          <a:xfrm xmlns:a="http://schemas.openxmlformats.org/drawingml/2006/main">
            <a:off x="1285875" y="5314950"/>
            <a:ext cx="9620250" cy="704850"/>
          </a:xfrm>
          <a:prstGeom xmlns:a="http://schemas.openxmlformats.org/drawingml/2006/main" prst="roundRect">
            <a:avLst>
              <a:gd name="adj" fmla="val 16216"/>
            </a:avLst>
          </a:prstGeom>
          <a:solidFill xmlns:a="http://schemas.openxmlformats.org/drawingml/2006/main">
            <a:srgbClr val="192744"/>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75">
                <a:solidFill>
                  <a:srgbClr val="F4B860"/>
                </a:solidFill>
                <a:latin typeface="Bitstream Charter"/>
                <a:ea typeface="Bitstream Charter"/>
                <a:cs typeface="Bitstream Charter"/>
              </a:defRPr>
            </a:pPr>
            <a:r>
              <a:rPr sz="1275" b="1">
                <a:solidFill>
                  <a:srgbClr val="F4B860"/>
                </a:solidFill>
                <a:latin typeface="Bitstream Charter"/>
                <a:ea typeface="Bitstream Charter"/>
                <a:cs typeface="Bitstream Charter"/>
              </a:rPr>
              <a:t>Repository evidence may revise the proposed surface. Unknowns never become facts by confidence.</a:t>
            </a:r>
          </a:p>
        </p:txBody>
      </p:sp>
    </p:spTree>
    <p:extLst>
      <p:ext uri="{BB962C8B-B14F-4D97-AF65-F5344CB8AC3E}">
        <p14:creationId xmlns:p14="http://schemas.microsoft.com/office/powerpoint/2010/main" val="1527633596"/>
      </p:ext>
    </p:extLst>
  </p:cSld>
</p:sld>
</file>

<file path=ppt/slides/slide4.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4-lesson">
            <a:extLst xmlns:a="http://schemas.openxmlformats.org/drawingml/2006/main">
              <a:ext uri="{FF2B5EF4-FFF2-40B4-BE49-F238E27FC236}">
                <a16:creationId xmlns:a16="http://schemas.microsoft.com/office/drawing/2014/main" id="{B0A51825-2E8F-42D2-852A-4A019CD8492F}"/>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FND-001-P04  |  FOUNDATION 001</a:t>
            </a:r>
          </a:p>
        </p:txBody>
      </p:sp>
      <p:sp>
        <p:nvSpPr>
          <p:cNvPr id="2" name="s4-title">
            <a:extLst xmlns:a="http://schemas.openxmlformats.org/drawingml/2006/main">
              <a:ext uri="{FF2B5EF4-FFF2-40B4-BE49-F238E27FC236}">
                <a16:creationId xmlns:a16="http://schemas.microsoft.com/office/drawing/2014/main" id="{145E7239-BE09-4A33-9556-A18415F0BEB5}"/>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Concept-to-Plan-Review-Record traceability</a:t>
            </a:r>
          </a:p>
        </p:txBody>
      </p:sp>
      <p:sp>
        <p:nvSpPr>
          <p:cNvPr id="3" name="s4-page">
            <a:extLst xmlns:a="http://schemas.openxmlformats.org/drawingml/2006/main">
              <a:ext uri="{FF2B5EF4-FFF2-40B4-BE49-F238E27FC236}">
                <a16:creationId xmlns:a16="http://schemas.microsoft.com/office/drawing/2014/main" id="{1DDA93C1-9094-4A74-B367-E39C1142C799}"/>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04 / 08</a:t>
            </a:r>
          </a:p>
        </p:txBody>
      </p:sp>
      <p:sp>
        <p:nvSpPr>
          <p:cNvPr id="4" name="s4-footer">
            <a:extLst xmlns:a="http://schemas.openxmlformats.org/drawingml/2006/main">
              <a:ext uri="{FF2B5EF4-FFF2-40B4-BE49-F238E27FC236}">
                <a16:creationId xmlns:a16="http://schemas.microsoft.com/office/drawing/2014/main" id="{295CFA5F-66E0-43FA-A058-64CF35161E08}"/>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4-footer-line">
            <a:extLst xmlns:a="http://schemas.openxmlformats.org/drawingml/2006/main">
              <a:ext uri="{FF2B5EF4-FFF2-40B4-BE49-F238E27FC236}">
                <a16:creationId xmlns:a16="http://schemas.microsoft.com/office/drawing/2014/main" id="{2E44D0B6-5085-4F92-B0A6-FAE6CE1AB806}"/>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graphicFrame>
        <p:nvGraphicFramePr>
          <p:cNvPr id="12" name=""/>
          <p:cNvGraphicFramePr/>
          <p:nvPr/>
        </p:nvGraphicFramePr>
        <p:xfrm>
          <a:off xmlns:a="http://schemas.openxmlformats.org/drawingml/2006/main" x="590550" y="1619250"/>
          <a:ext xmlns:a="http://schemas.openxmlformats.org/drawingml/2006/main" cx="11049000" cy="4362450"/>
        </p:xfrm>
        <a:graphic xmlns:a="http://schemas.openxmlformats.org/drawingml/2006/main">
          <a:graphicData uri="http://schemas.openxmlformats.org/drawingml/2006/table">
            <a:tbl>
              <a:tblPr/>
              <a:tblGrid>
                <a:gridCol w="2238375"/>
                <a:gridCol w="2286000"/>
                <a:gridCol w="4048125"/>
                <a:gridCol w="2476500"/>
              </a:tblGrid>
              <a:tr h="872490">
                <a:tc>
                  <a:txBody>
                    <a:bodyPr/>
                    <a:lstStyle/>
                    <a:p>
                      <a:r>
                        <a:rPr sz="1125" b="1">
                          <a:solidFill>
                            <a:srgbClr val="FFFFFF"/>
                          </a:solidFill>
                          <a:latin typeface="Bitstream Charter"/>
                          <a:ea typeface="Bitstream Charter"/>
                          <a:cs typeface="Bitstream Charter"/>
                        </a:rPr>
                        <a:t>Concept</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Artifact field</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Review check</a:t>
                      </a:r>
                    </a:p>
                  </a:txBody>
                  <a:tcPr marL="85725" marR="85725" marT="66675" marB="66675" anchor="ctr">
                    <a:solidFill>
                      <a:srgbClr val="192744"/>
                    </a:solidFill>
                  </a:tcPr>
                </a:tc>
                <a:tc>
                  <a:txBody>
                    <a:bodyPr/>
                    <a:lstStyle/>
                    <a:p>
                      <a:r>
                        <a:rPr sz="1125" b="1">
                          <a:solidFill>
                            <a:srgbClr val="FFFFFF"/>
                          </a:solidFill>
                          <a:latin typeface="Bitstream Charter"/>
                          <a:ea typeface="Bitstream Charter"/>
                          <a:cs typeface="Bitstream Charter"/>
                        </a:rPr>
                        <a:t>Boundary</a:t>
                      </a:r>
                    </a:p>
                  </a:txBody>
                  <a:tcPr marL="85725" marR="85725" marT="66675" marB="66675" anchor="ctr">
                    <a:solidFill>
                      <a:srgbClr val="192744"/>
                    </a:solidFill>
                  </a:tcPr>
                </a:tc>
              </a:tr>
              <a:tr h="872490">
                <a:tc>
                  <a:txBody>
                    <a:bodyPr/>
                    <a:lstStyle/>
                    <a:p>
                      <a:r>
                        <a:rPr sz="975">
                          <a:solidFill>
                            <a:srgbClr val="14213D"/>
                          </a:solidFill>
                          <a:latin typeface="Bitstream Charter"/>
                          <a:ea typeface="Bitstream Charter"/>
                          <a:cs typeface="Bitstream Charter"/>
                        </a:rPr>
                        <a:t>Implementation plan</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Step + primary trace + verification</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Each step traces to scope or a criterion. Constraints remain secondary checks.</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Not the specification or code review</a:t>
                      </a:r>
                    </a:p>
                  </a:txBody>
                  <a:tcPr marL="76200" marR="76200" marT="57150" marB="57150" anchor="ctr">
                    <a:solidFill>
                      <a:srgbClr val="FFFFFF"/>
                    </a:solidFill>
                  </a:tcPr>
                </a:tc>
              </a:tr>
              <a:tr h="872490">
                <a:tc>
                  <a:txBody>
                    <a:bodyPr/>
                    <a:lstStyle/>
                    <a:p>
                      <a:r>
                        <a:rPr sz="975">
                          <a:solidFill>
                            <a:srgbClr val="14213D"/>
                          </a:solidFill>
                          <a:latin typeface="Bitstream Charter"/>
                          <a:ea typeface="Bitstream Charter"/>
                          <a:cs typeface="Bitstream Charter"/>
                        </a:rPr>
                        <a:t>Change surface</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Surface + READ or WRITE + confidence</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Repository evidence may confirm or revise the proposed surface.</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Not fixed behavioral scope</a:t>
                      </a:r>
                    </a:p>
                  </a:txBody>
                  <a:tcPr marL="76200" marR="76200" marT="57150" marB="57150" anchor="ctr">
                    <a:solidFill>
                      <a:srgbClr val="EDF7FA"/>
                    </a:solidFill>
                  </a:tcPr>
                </a:tc>
              </a:tr>
              <a:tr h="872490">
                <a:tc>
                  <a:txBody>
                    <a:bodyPr/>
                    <a:lstStyle/>
                    <a:p>
                      <a:r>
                        <a:rPr sz="975">
                          <a:solidFill>
                            <a:srgbClr val="14213D"/>
                          </a:solidFill>
                          <a:latin typeface="Bitstream Charter"/>
                          <a:ea typeface="Bitstream Charter"/>
                          <a:cs typeface="Bitstream Charter"/>
                        </a:rPr>
                        <a:t>Plan assumption and risk</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Evidence needed + risk + mitigation</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A decision-driving assumption gets evidence or remains unresolved.</a:t>
                      </a:r>
                    </a:p>
                  </a:txBody>
                  <a:tcPr marL="76200" marR="76200" marT="57150" marB="57150" anchor="ctr">
                    <a:solidFill>
                      <a:srgbClr val="FFFFFF"/>
                    </a:solidFill>
                  </a:tcPr>
                </a:tc>
                <a:tc>
                  <a:txBody>
                    <a:bodyPr/>
                    <a:lstStyle/>
                    <a:p>
                      <a:r>
                        <a:rPr sz="975">
                          <a:solidFill>
                            <a:srgbClr val="14213D"/>
                          </a:solidFill>
                          <a:latin typeface="Bitstream Charter"/>
                          <a:ea typeface="Bitstream Charter"/>
                          <a:cs typeface="Bitstream Charter"/>
                        </a:rPr>
                        <a:t>Unknown is not fact</a:t>
                      </a:r>
                    </a:p>
                  </a:txBody>
                  <a:tcPr marL="76200" marR="76200" marT="57150" marB="57150" anchor="ctr">
                    <a:solidFill>
                      <a:srgbClr val="FFFFFF"/>
                    </a:solidFill>
                  </a:tcPr>
                </a:tc>
              </a:tr>
              <a:tr h="872490">
                <a:tc>
                  <a:txBody>
                    <a:bodyPr/>
                    <a:lstStyle/>
                    <a:p>
                      <a:r>
                        <a:rPr sz="975">
                          <a:solidFill>
                            <a:srgbClr val="14213D"/>
                          </a:solidFill>
                          <a:latin typeface="Bitstream Charter"/>
                          <a:ea typeface="Bitstream Charter"/>
                          <a:cs typeface="Bitstream Charter"/>
                        </a:rPr>
                        <a:t>Plan review gate</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Decision + reason + versions</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A human issues ACCEPT, MODIFY, or REJECT and cites evidence.</a:t>
                      </a:r>
                    </a:p>
                  </a:txBody>
                  <a:tcPr marL="76200" marR="76200" marT="57150" marB="57150" anchor="ctr">
                    <a:solidFill>
                      <a:srgbClr val="EDF7FA"/>
                    </a:solidFill>
                  </a:tcPr>
                </a:tc>
                <a:tc>
                  <a:txBody>
                    <a:bodyPr/>
                    <a:lstStyle/>
                    <a:p>
                      <a:r>
                        <a:rPr sz="975">
                          <a:solidFill>
                            <a:srgbClr val="14213D"/>
                          </a:solidFill>
                          <a:latin typeface="Bitstream Charter"/>
                          <a:ea typeface="Bitstream Charter"/>
                          <a:cs typeface="Bitstream Charter"/>
                        </a:rPr>
                        <a:t>AI is not acceptance authority</a:t>
                      </a:r>
                    </a:p>
                  </a:txBody>
                  <a:tcPr marL="76200" marR="76200" marT="57150" marB="57150" anchor="ctr">
                    <a:solidFill>
                      <a:srgbClr val="EDF7FA"/>
                    </a:solidFill>
                  </a:tcPr>
                </a:tc>
              </a:tr>
            </a:tbl>
          </a:graphicData>
        </a:graphic>
      </p:graphicFrame>
    </p:spTree>
    <p:extLst>
      <p:ext uri="{BB962C8B-B14F-4D97-AF65-F5344CB8AC3E}">
        <p14:creationId xmlns:p14="http://schemas.microsoft.com/office/powerpoint/2010/main" val="778717639"/>
      </p:ext>
    </p:extLst>
  </p:cSld>
</p:sld>
</file>

<file path=ppt/slides/slide5.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24" name="s5-lesson">
            <a:extLst xmlns:a="http://schemas.openxmlformats.org/drawingml/2006/main">
              <a:ext uri="{FF2B5EF4-FFF2-40B4-BE49-F238E27FC236}">
                <a16:creationId xmlns:a16="http://schemas.microsoft.com/office/drawing/2014/main" id="{49845CCD-5C2B-4DA3-AD29-35823EF502E9}"/>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FND-001-P04  |  FOUNDATION 001</a:t>
            </a:r>
          </a:p>
        </p:txBody>
      </p:sp>
      <p:sp>
        <p:nvSpPr>
          <p:cNvPr id="2" name="s5-title">
            <a:extLst xmlns:a="http://schemas.openxmlformats.org/drawingml/2006/main">
              <a:ext uri="{FF2B5EF4-FFF2-40B4-BE49-F238E27FC236}">
                <a16:creationId xmlns:a16="http://schemas.microsoft.com/office/drawing/2014/main" id="{E644788A-20A7-4EDA-BB03-F079C7BE39AA}"/>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Worked case: make the decision inspectable</a:t>
            </a:r>
          </a:p>
        </p:txBody>
      </p:sp>
      <p:sp>
        <p:nvSpPr>
          <p:cNvPr id="3" name="s5-page">
            <a:extLst xmlns:a="http://schemas.openxmlformats.org/drawingml/2006/main">
              <a:ext uri="{FF2B5EF4-FFF2-40B4-BE49-F238E27FC236}">
                <a16:creationId xmlns:a16="http://schemas.microsoft.com/office/drawing/2014/main" id="{F1E54110-6271-4CBE-A586-BA4274D2CAF2}"/>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05 / 08</a:t>
            </a:r>
          </a:p>
        </p:txBody>
      </p:sp>
      <p:sp>
        <p:nvSpPr>
          <p:cNvPr id="4" name="s5-footer">
            <a:extLst xmlns:a="http://schemas.openxmlformats.org/drawingml/2006/main">
              <a:ext uri="{FF2B5EF4-FFF2-40B4-BE49-F238E27FC236}">
                <a16:creationId xmlns:a16="http://schemas.microsoft.com/office/drawing/2014/main" id="{3468B333-3B64-41F2-AA0E-69118DE208B5}"/>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5-footer-line">
            <a:extLst xmlns:a="http://schemas.openxmlformats.org/drawingml/2006/main">
              <a:ext uri="{FF2B5EF4-FFF2-40B4-BE49-F238E27FC236}">
                <a16:creationId xmlns:a16="http://schemas.microsoft.com/office/drawing/2014/main" id="{6C514EED-E9BF-435F-8FD0-3CA6FD289C9E}"/>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5-scenario">
            <a:extLst xmlns:a="http://schemas.openxmlformats.org/drawingml/2006/main">
              <a:ext uri="{FF2B5EF4-FFF2-40B4-BE49-F238E27FC236}">
                <a16:creationId xmlns:a16="http://schemas.microsoft.com/office/drawing/2014/main" id="{ABE4F892-D536-4C46-9D2F-BC4EF0BD9FE6}"/>
              </a:ext>
            </a:extLst>
          </p:cNvPr>
          <p:cNvSpPr>
            <a:spLocks xmlns:a="http://schemas.openxmlformats.org/drawingml/2006/main" noGrp="1"/>
          </p:cNvSpPr>
          <p:nvPr/>
        </p:nvSpPr>
        <p:spPr>
          <a:xfrm xmlns:a="http://schemas.openxmlformats.org/drawingml/2006/main">
            <a:off x="666750" y="1581150"/>
            <a:ext cx="10858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350" b="1">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Review a proposed task-list plan against the brief, scope, and Done Matrix.</a:t>
            </a:r>
          </a:p>
        </p:txBody>
      </p:sp>
      <p:sp>
        <p:nvSpPr>
          <p:cNvPr id="7" name="s5-step-no-1">
            <a:extLst xmlns:a="http://schemas.openxmlformats.org/drawingml/2006/main">
              <a:ext uri="{FF2B5EF4-FFF2-40B4-BE49-F238E27FC236}">
                <a16:creationId xmlns:a16="http://schemas.microsoft.com/office/drawing/2014/main" id="{6B0FD082-4EE0-4B59-9775-1A5F13AB6EB8}"/>
              </a:ext>
            </a:extLst>
          </p:cNvPr>
          <p:cNvSpPr>
            <a:spLocks xmlns:a="http://schemas.openxmlformats.org/drawingml/2006/main" noGrp="1"/>
          </p:cNvSpPr>
          <p:nvPr/>
        </p:nvSpPr>
        <p:spPr>
          <a:xfrm xmlns:a="http://schemas.openxmlformats.org/drawingml/2006/main">
            <a:off x="685800" y="2238375"/>
            <a:ext cx="428625" cy="590550"/>
          </a:xfrm>
          <a:prstGeom xmlns:a="http://schemas.openxmlformats.org/drawingml/2006/main" prst="roundRect">
            <a:avLst>
              <a:gd name="adj" fmla="val 50000"/>
            </a:avLst>
          </a:prstGeom>
          <a:solidFill xmlns:a="http://schemas.openxmlformats.org/drawingml/2006/main">
            <a:srgbClr val="F4B860"/>
          </a:solidFill>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ctr">
              <a:defRPr sz="1425" b="1">
                <a:solidFill>
                  <a:srgbClr val="0A1020"/>
                </a:solidFill>
                <a:latin typeface="Bitstream Charter"/>
                <a:ea typeface="Bitstream Charter"/>
                <a:cs typeface="Bitstream Charter"/>
              </a:defRPr>
            </a:pPr>
            <a:r>
              <a:rPr sz="1425" b="1">
                <a:solidFill>
                  <a:srgbClr val="0A1020"/>
                </a:solidFill>
                <a:latin typeface="Bitstream Charter"/>
                <a:ea typeface="Bitstream Charter"/>
                <a:cs typeface="Bitstream Charter"/>
              </a:rPr>
              <a:t>1</a:t>
            </a:r>
          </a:p>
        </p:txBody>
      </p:sp>
      <p:sp>
        <p:nvSpPr>
          <p:cNvPr id="8" name="s5-step-1">
            <a:extLst xmlns:a="http://schemas.openxmlformats.org/drawingml/2006/main">
              <a:ext uri="{FF2B5EF4-FFF2-40B4-BE49-F238E27FC236}">
                <a16:creationId xmlns:a16="http://schemas.microsoft.com/office/drawing/2014/main" id="{7248A8DA-6FE7-4186-80CA-1D3DA40D4684}"/>
              </a:ext>
            </a:extLst>
          </p:cNvPr>
          <p:cNvSpPr>
            <a:spLocks xmlns:a="http://schemas.openxmlformats.org/drawingml/2006/main" noGrp="1"/>
          </p:cNvSpPr>
          <p:nvPr/>
        </p:nvSpPr>
        <p:spPr>
          <a:xfrm xmlns:a="http://schemas.openxmlformats.org/drawingml/2006/main">
            <a:off x="1238250" y="2238375"/>
            <a:ext cx="3238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200" b="1">
                <a:solidFill>
                  <a:srgbClr val="F4F7FB"/>
                </a:solidFill>
                <a:latin typeface="Bitstream Charter"/>
                <a:ea typeface="Bitstream Charter"/>
                <a:cs typeface="Bitstream Charter"/>
              </a:defRPr>
            </a:pPr>
            <a:r>
              <a:rPr sz="1200" b="1">
                <a:solidFill>
                  <a:srgbClr val="F4F7FB"/>
                </a:solidFill>
                <a:latin typeface="Bitstream Charter"/>
                <a:ea typeface="Bitstream Charter"/>
                <a:cs typeface="Bitstream Charter"/>
              </a:rPr>
              <a:t>Filter the fetched list in the UI</a:t>
            </a:r>
          </a:p>
        </p:txBody>
      </p:sp>
      <p:sp>
        <p:nvSpPr>
          <p:cNvPr id="9" name="s5-trace-1">
            <a:extLst xmlns:a="http://schemas.openxmlformats.org/drawingml/2006/main">
              <a:ext uri="{FF2B5EF4-FFF2-40B4-BE49-F238E27FC236}">
                <a16:creationId xmlns:a16="http://schemas.microsoft.com/office/drawing/2014/main" id="{F09458D6-B7C2-4FEE-BE91-AF145ED430D2}"/>
              </a:ext>
            </a:extLst>
          </p:cNvPr>
          <p:cNvSpPr>
            <a:spLocks xmlns:a="http://schemas.openxmlformats.org/drawingml/2006/main" noGrp="1"/>
          </p:cNvSpPr>
          <p:nvPr/>
        </p:nvSpPr>
        <p:spPr>
          <a:xfrm xmlns:a="http://schemas.openxmlformats.org/drawingml/2006/main">
            <a:off x="4667250" y="2238375"/>
            <a:ext cx="3429000" cy="590550"/>
          </a:xfrm>
          <a:prstGeom xmlns:a="http://schemas.openxmlformats.org/drawingml/2006/main" prst="roundRect">
            <a:avLst>
              <a:gd name="adj" fmla="val 9677"/>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95250" tIns="38100" rIns="95250" bIns="38100" anchor="ctr">
            <a:normAutofit fontScale="100000"/>
          </a:bodyPr>
          <a:lstStyle xmlns:a="http://schemas.openxmlformats.org/drawingml/2006/main"/>
          <a:p xmlns:a="http://schemas.openxmlformats.org/drawingml/2006/main">
            <a:pPr algn="l">
              <a:defRPr sz="975" b="0">
                <a:solidFill>
                  <a:srgbClr val="F4F7FB"/>
                </a:solidFill>
                <a:latin typeface="Bitstream Charter"/>
                <a:ea typeface="Bitstream Charter"/>
                <a:cs typeface="Bitstream Charter"/>
              </a:defRPr>
            </a:pPr>
            <a:r>
              <a:rPr sz="975" b="0">
                <a:solidFill>
                  <a:srgbClr val="F4F7FB"/>
                </a:solidFill>
                <a:latin typeface="Bitstream Charter"/>
                <a:ea typeface="Bitstream Charter"/>
                <a:cs typeface="Bitstream Charter"/>
              </a:rPr>
              <a:t>TRACE  Unfinished behavior</a:t>
            </a:r>
          </a:p>
          <a:p xmlns:a="http://schemas.openxmlformats.org/drawingml/2006/main">
            <a:pPr algn="l">
              <a:defRPr sz="975" b="0">
                <a:solidFill>
                  <a:srgbClr val="F4F7FB"/>
                </a:solidFill>
                <a:latin typeface="Bitstream Charter"/>
                <a:ea typeface="Bitstream Charter"/>
                <a:cs typeface="Bitstream Charter"/>
              </a:defRPr>
            </a:pPr>
            <a:r>
              <a:rPr sz="975" b="0">
                <a:solidFill>
                  <a:srgbClr val="F4F7FB"/>
                </a:solidFill>
                <a:latin typeface="Bitstream Charter"/>
                <a:ea typeface="Bitstream Charter"/>
                <a:cs typeface="Bitstream Charter"/>
              </a:rPr>
              <a:t>SURFACE  Task list UI, WRITE, medium</a:t>
            </a:r>
          </a:p>
        </p:txBody>
      </p:sp>
      <p:sp>
        <p:nvSpPr>
          <p:cNvPr id="10" name="s5-review-1">
            <a:extLst xmlns:a="http://schemas.openxmlformats.org/drawingml/2006/main">
              <a:ext uri="{FF2B5EF4-FFF2-40B4-BE49-F238E27FC236}">
                <a16:creationId xmlns:a16="http://schemas.microsoft.com/office/drawing/2014/main" id="{E6E4EFD5-8DE3-4108-AC48-4B275E728EA2}"/>
              </a:ext>
            </a:extLst>
          </p:cNvPr>
          <p:cNvSpPr>
            <a:spLocks xmlns:a="http://schemas.openxmlformats.org/drawingml/2006/main" noGrp="1"/>
          </p:cNvSpPr>
          <p:nvPr/>
        </p:nvSpPr>
        <p:spPr>
          <a:xfrm xmlns:a="http://schemas.openxmlformats.org/drawingml/2006/main">
            <a:off x="8286750" y="2238375"/>
            <a:ext cx="3190875" cy="590550"/>
          </a:xfrm>
          <a:prstGeom xmlns:a="http://schemas.openxmlformats.org/drawingml/2006/main" prst="roundRect">
            <a:avLst>
              <a:gd name="adj" fmla="val 9677"/>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95250" tIns="38100" rIns="95250" bIns="38100" anchor="ctr">
            <a:normAutofit fontScale="100000"/>
          </a:bodyPr>
          <a:lstStyle xmlns:a="http://schemas.openxmlformats.org/drawingml/2006/main"/>
          <a:p xmlns:a="http://schemas.openxmlformats.org/drawingml/2006/main">
            <a:pPr algn="l">
              <a:defRPr sz="975" b="1">
                <a:solidFill>
                  <a:srgbClr val="14213D"/>
                </a:solidFill>
                <a:latin typeface="Bitstream Charter"/>
                <a:ea typeface="Bitstream Charter"/>
                <a:cs typeface="Bitstream Charter"/>
              </a:defRPr>
            </a:pPr>
            <a:r>
              <a:rPr sz="975" b="1">
                <a:solidFill>
                  <a:srgbClr val="14213D"/>
                </a:solidFill>
                <a:latin typeface="Bitstream Charter"/>
                <a:ea typeface="Bitstream Charter"/>
                <a:cs typeface="Bitstream Charter"/>
              </a:rPr>
              <a:t>CHANGE</a:t>
            </a:r>
          </a:p>
          <a:p xmlns:a="http://schemas.openxmlformats.org/drawingml/2006/main">
            <a:pPr algn="l">
              <a:defRPr sz="975" b="1">
                <a:solidFill>
                  <a:srgbClr val="14213D"/>
                </a:solidFill>
                <a:latin typeface="Bitstream Charter"/>
                <a:ea typeface="Bitstream Charter"/>
                <a:cs typeface="Bitstream Charter"/>
              </a:defRPr>
            </a:pPr>
            <a:r>
              <a:rPr sz="975" b="1">
                <a:solidFill>
                  <a:srgbClr val="14213D"/>
                </a:solidFill>
                <a:latin typeface="Bitstream Charter"/>
                <a:ea typeface="Bitstream Charter"/>
                <a:cs typeface="Bitstream Charter"/>
              </a:rPr>
              <a:t>Pagination ordering unknown</a:t>
            </a:r>
          </a:p>
        </p:txBody>
      </p:sp>
      <p:sp>
        <p:nvSpPr>
          <p:cNvPr id="11" name="s5-step-no-2">
            <a:extLst xmlns:a="http://schemas.openxmlformats.org/drawingml/2006/main">
              <a:ext uri="{FF2B5EF4-FFF2-40B4-BE49-F238E27FC236}">
                <a16:creationId xmlns:a16="http://schemas.microsoft.com/office/drawing/2014/main" id="{8F41382A-D24D-46CD-84D1-4E20E51A8430}"/>
              </a:ext>
            </a:extLst>
          </p:cNvPr>
          <p:cNvSpPr>
            <a:spLocks xmlns:a="http://schemas.openxmlformats.org/drawingml/2006/main" noGrp="1"/>
          </p:cNvSpPr>
          <p:nvPr/>
        </p:nvSpPr>
        <p:spPr>
          <a:xfrm xmlns:a="http://schemas.openxmlformats.org/drawingml/2006/main">
            <a:off x="685800" y="2981325"/>
            <a:ext cx="428625" cy="59055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ctr">
              <a:defRPr sz="1425" b="1">
                <a:solidFill>
                  <a:srgbClr val="0A1020"/>
                </a:solidFill>
                <a:latin typeface="Bitstream Charter"/>
                <a:ea typeface="Bitstream Charter"/>
                <a:cs typeface="Bitstream Charter"/>
              </a:defRPr>
            </a:pPr>
            <a:r>
              <a:rPr sz="1425" b="1">
                <a:solidFill>
                  <a:srgbClr val="0A1020"/>
                </a:solidFill>
                <a:latin typeface="Bitstream Charter"/>
                <a:ea typeface="Bitstream Charter"/>
                <a:cs typeface="Bitstream Charter"/>
              </a:rPr>
              <a:t>2</a:t>
            </a:r>
          </a:p>
        </p:txBody>
      </p:sp>
      <p:sp>
        <p:nvSpPr>
          <p:cNvPr id="12" name="s5-step-2">
            <a:extLst xmlns:a="http://schemas.openxmlformats.org/drawingml/2006/main">
              <a:ext uri="{FF2B5EF4-FFF2-40B4-BE49-F238E27FC236}">
                <a16:creationId xmlns:a16="http://schemas.microsoft.com/office/drawing/2014/main" id="{F7884903-37EC-43A9-9D32-0E386D2B6684}"/>
              </a:ext>
            </a:extLst>
          </p:cNvPr>
          <p:cNvSpPr>
            <a:spLocks xmlns:a="http://schemas.openxmlformats.org/drawingml/2006/main" noGrp="1"/>
          </p:cNvSpPr>
          <p:nvPr/>
        </p:nvSpPr>
        <p:spPr>
          <a:xfrm xmlns:a="http://schemas.openxmlformats.org/drawingml/2006/main">
            <a:off x="1238250" y="2981325"/>
            <a:ext cx="3238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200" b="1">
                <a:solidFill>
                  <a:srgbClr val="F4F7FB"/>
                </a:solidFill>
                <a:latin typeface="Bitstream Charter"/>
                <a:ea typeface="Bitstream Charter"/>
                <a:cs typeface="Bitstream Charter"/>
              </a:defRPr>
            </a:pPr>
            <a:r>
              <a:rPr sz="1200" b="1">
                <a:solidFill>
                  <a:srgbClr val="F4F7FB"/>
                </a:solidFill>
                <a:latin typeface="Bitstream Charter"/>
                <a:ea typeface="Bitstream Charter"/>
                <a:cs typeface="Bitstream Charter"/>
              </a:rPr>
              <a:t>Keep filter state in the component</a:t>
            </a:r>
          </a:p>
        </p:txBody>
      </p:sp>
      <p:sp>
        <p:nvSpPr>
          <p:cNvPr id="13" name="s5-trace-2">
            <a:extLst xmlns:a="http://schemas.openxmlformats.org/drawingml/2006/main">
              <a:ext uri="{FF2B5EF4-FFF2-40B4-BE49-F238E27FC236}">
                <a16:creationId xmlns:a16="http://schemas.microsoft.com/office/drawing/2014/main" id="{D66CA0DA-744E-4D0A-AEA2-36C3C7B4C06A}"/>
              </a:ext>
            </a:extLst>
          </p:cNvPr>
          <p:cNvSpPr>
            <a:spLocks xmlns:a="http://schemas.openxmlformats.org/drawingml/2006/main" noGrp="1"/>
          </p:cNvSpPr>
          <p:nvPr/>
        </p:nvSpPr>
        <p:spPr>
          <a:xfrm xmlns:a="http://schemas.openxmlformats.org/drawingml/2006/main">
            <a:off x="4667250" y="2981325"/>
            <a:ext cx="3429000" cy="590550"/>
          </a:xfrm>
          <a:prstGeom xmlns:a="http://schemas.openxmlformats.org/drawingml/2006/main" prst="roundRect">
            <a:avLst>
              <a:gd name="adj" fmla="val 9677"/>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95250" tIns="38100" rIns="95250" bIns="38100" anchor="ctr">
            <a:normAutofit fontScale="100000"/>
          </a:bodyPr>
          <a:lstStyle xmlns:a="http://schemas.openxmlformats.org/drawingml/2006/main"/>
          <a:p xmlns:a="http://schemas.openxmlformats.org/drawingml/2006/main">
            <a:pPr algn="l">
              <a:defRPr sz="975" b="0">
                <a:solidFill>
                  <a:srgbClr val="F4F7FB"/>
                </a:solidFill>
                <a:latin typeface="Bitstream Charter"/>
                <a:ea typeface="Bitstream Charter"/>
                <a:cs typeface="Bitstream Charter"/>
              </a:defRPr>
            </a:pPr>
            <a:r>
              <a:rPr sz="975" b="0">
                <a:solidFill>
                  <a:srgbClr val="F4F7FB"/>
                </a:solidFill>
                <a:latin typeface="Bitstream Charter"/>
                <a:ea typeface="Bitstream Charter"/>
                <a:cs typeface="Bitstream Charter"/>
              </a:rPr>
              <a:t>TRACE  Return to All</a:t>
            </a:r>
          </a:p>
          <a:p xmlns:a="http://schemas.openxmlformats.org/drawingml/2006/main">
            <a:pPr algn="l">
              <a:defRPr sz="975" b="0">
                <a:solidFill>
                  <a:srgbClr val="F4F7FB"/>
                </a:solidFill>
                <a:latin typeface="Bitstream Charter"/>
                <a:ea typeface="Bitstream Charter"/>
                <a:cs typeface="Bitstream Charter"/>
              </a:defRPr>
            </a:pPr>
            <a:r>
              <a:rPr sz="975" b="0">
                <a:solidFill>
                  <a:srgbClr val="F4F7FB"/>
                </a:solidFill>
                <a:latin typeface="Bitstream Charter"/>
                <a:ea typeface="Bitstream Charter"/>
                <a:cs typeface="Bitstream Charter"/>
              </a:rPr>
              <a:t>SURFACE  Component state, WRITE, medium</a:t>
            </a:r>
          </a:p>
        </p:txBody>
      </p:sp>
      <p:sp>
        <p:nvSpPr>
          <p:cNvPr id="14" name="s5-review-2">
            <a:extLst xmlns:a="http://schemas.openxmlformats.org/drawingml/2006/main">
              <a:ext uri="{FF2B5EF4-FFF2-40B4-BE49-F238E27FC236}">
                <a16:creationId xmlns:a16="http://schemas.microsoft.com/office/drawing/2014/main" id="{4BC957BF-6D8A-4F93-BBE1-416D958C033C}"/>
              </a:ext>
            </a:extLst>
          </p:cNvPr>
          <p:cNvSpPr>
            <a:spLocks xmlns:a="http://schemas.openxmlformats.org/drawingml/2006/main" noGrp="1"/>
          </p:cNvSpPr>
          <p:nvPr/>
        </p:nvSpPr>
        <p:spPr>
          <a:xfrm xmlns:a="http://schemas.openxmlformats.org/drawingml/2006/main">
            <a:off x="8286750" y="2981325"/>
            <a:ext cx="3190875" cy="590550"/>
          </a:xfrm>
          <a:prstGeom xmlns:a="http://schemas.openxmlformats.org/drawingml/2006/main" prst="roundRect">
            <a:avLst>
              <a:gd name="adj" fmla="val 9677"/>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95250" tIns="38100" rIns="95250" bIns="38100" anchor="ctr">
            <a:normAutofit fontScale="100000"/>
          </a:bodyPr>
          <a:lstStyle xmlns:a="http://schemas.openxmlformats.org/drawingml/2006/main"/>
          <a:p xmlns:a="http://schemas.openxmlformats.org/drawingml/2006/main">
            <a:pPr algn="l">
              <a:defRPr sz="975" b="0">
                <a:solidFill>
                  <a:srgbClr val="14213D"/>
                </a:solidFill>
                <a:latin typeface="Bitstream Charter"/>
                <a:ea typeface="Bitstream Charter"/>
                <a:cs typeface="Bitstream Charter"/>
              </a:defRPr>
            </a:pPr>
            <a:r>
              <a:rPr sz="975" b="0">
                <a:solidFill>
                  <a:srgbClr val="14213D"/>
                </a:solidFill>
                <a:latin typeface="Bitstream Charter"/>
                <a:ea typeface="Bitstream Charter"/>
                <a:cs typeface="Bitstream Charter"/>
              </a:rPr>
              <a:t>KEEP</a:t>
            </a:r>
          </a:p>
          <a:p xmlns:a="http://schemas.openxmlformats.org/drawingml/2006/main">
            <a:pPr algn="l">
              <a:defRPr sz="975" b="0">
                <a:solidFill>
                  <a:srgbClr val="14213D"/>
                </a:solidFill>
                <a:latin typeface="Bitstream Charter"/>
                <a:ea typeface="Bitstream Charter"/>
                <a:cs typeface="Bitstream Charter"/>
              </a:defRPr>
            </a:pPr>
            <a:r>
              <a:rPr sz="975" b="0">
                <a:solidFill>
                  <a:srgbClr val="14213D"/>
                </a:solidFill>
                <a:latin typeface="Bitstream Charter"/>
                <a:ea typeface="Bitstream Charter"/>
                <a:cs typeface="Bitstream Charter"/>
              </a:rPr>
              <a:t>Persistence unresolved</a:t>
            </a:r>
          </a:p>
        </p:txBody>
      </p:sp>
      <p:sp>
        <p:nvSpPr>
          <p:cNvPr id="15" name="s5-step-no-3">
            <a:extLst xmlns:a="http://schemas.openxmlformats.org/drawingml/2006/main">
              <a:ext uri="{FF2B5EF4-FFF2-40B4-BE49-F238E27FC236}">
                <a16:creationId xmlns:a16="http://schemas.microsoft.com/office/drawing/2014/main" id="{9441F1E9-5421-4F11-B846-F6271DA8CB51}"/>
              </a:ext>
            </a:extLst>
          </p:cNvPr>
          <p:cNvSpPr>
            <a:spLocks xmlns:a="http://schemas.openxmlformats.org/drawingml/2006/main" noGrp="1"/>
          </p:cNvSpPr>
          <p:nvPr/>
        </p:nvSpPr>
        <p:spPr>
          <a:xfrm xmlns:a="http://schemas.openxmlformats.org/drawingml/2006/main">
            <a:off x="685800" y="3724275"/>
            <a:ext cx="428625" cy="59055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ctr">
              <a:defRPr sz="1425" b="1">
                <a:solidFill>
                  <a:srgbClr val="0A1020"/>
                </a:solidFill>
                <a:latin typeface="Bitstream Charter"/>
                <a:ea typeface="Bitstream Charter"/>
                <a:cs typeface="Bitstream Charter"/>
              </a:defRPr>
            </a:pPr>
            <a:r>
              <a:rPr sz="1425" b="1">
                <a:solidFill>
                  <a:srgbClr val="0A1020"/>
                </a:solidFill>
                <a:latin typeface="Bitstream Charter"/>
                <a:ea typeface="Bitstream Charter"/>
                <a:cs typeface="Bitstream Charter"/>
              </a:rPr>
              <a:t>3</a:t>
            </a:r>
          </a:p>
        </p:txBody>
      </p:sp>
      <p:sp>
        <p:nvSpPr>
          <p:cNvPr id="16" name="s5-step-3">
            <a:extLst xmlns:a="http://schemas.openxmlformats.org/drawingml/2006/main">
              <a:ext uri="{FF2B5EF4-FFF2-40B4-BE49-F238E27FC236}">
                <a16:creationId xmlns:a16="http://schemas.microsoft.com/office/drawing/2014/main" id="{6DEE80B4-6E11-4C50-B9F9-B4DB01DEBB15}"/>
              </a:ext>
            </a:extLst>
          </p:cNvPr>
          <p:cNvSpPr>
            <a:spLocks xmlns:a="http://schemas.openxmlformats.org/drawingml/2006/main" noGrp="1"/>
          </p:cNvSpPr>
          <p:nvPr/>
        </p:nvSpPr>
        <p:spPr>
          <a:xfrm xmlns:a="http://schemas.openxmlformats.org/drawingml/2006/main">
            <a:off x="1238250" y="3724275"/>
            <a:ext cx="3238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200" b="1">
                <a:solidFill>
                  <a:srgbClr val="F4F7FB"/>
                </a:solidFill>
                <a:latin typeface="Bitstream Charter"/>
                <a:ea typeface="Bitstream Charter"/>
                <a:cs typeface="Bitstream Charter"/>
              </a:defRPr>
            </a:pPr>
            <a:r>
              <a:rPr sz="1200" b="1">
                <a:solidFill>
                  <a:srgbClr val="F4F7FB"/>
                </a:solidFill>
                <a:latin typeface="Bitstream Charter"/>
                <a:ea typeface="Bitstream Charter"/>
                <a:cs typeface="Bitstream Charter"/>
              </a:rPr>
              <a:t>Leave data layer unchanged</a:t>
            </a:r>
          </a:p>
        </p:txBody>
      </p:sp>
      <p:sp>
        <p:nvSpPr>
          <p:cNvPr id="17" name="s5-trace-3">
            <a:extLst xmlns:a="http://schemas.openxmlformats.org/drawingml/2006/main">
              <a:ext uri="{FF2B5EF4-FFF2-40B4-BE49-F238E27FC236}">
                <a16:creationId xmlns:a16="http://schemas.microsoft.com/office/drawing/2014/main" id="{D893B7C1-A58C-4514-91B3-668738C1398A}"/>
              </a:ext>
            </a:extLst>
          </p:cNvPr>
          <p:cNvSpPr>
            <a:spLocks xmlns:a="http://schemas.openxmlformats.org/drawingml/2006/main" noGrp="1"/>
          </p:cNvSpPr>
          <p:nvPr/>
        </p:nvSpPr>
        <p:spPr>
          <a:xfrm xmlns:a="http://schemas.openxmlformats.org/drawingml/2006/main">
            <a:off x="4667250" y="3724275"/>
            <a:ext cx="3429000" cy="590550"/>
          </a:xfrm>
          <a:prstGeom xmlns:a="http://schemas.openxmlformats.org/drawingml/2006/main" prst="roundRect">
            <a:avLst>
              <a:gd name="adj" fmla="val 9677"/>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95250" tIns="38100" rIns="95250" bIns="38100" anchor="ctr">
            <a:normAutofit fontScale="100000"/>
          </a:bodyPr>
          <a:lstStyle xmlns:a="http://schemas.openxmlformats.org/drawingml/2006/main"/>
          <a:p xmlns:a="http://schemas.openxmlformats.org/drawingml/2006/main">
            <a:pPr algn="l">
              <a:defRPr sz="975" b="0">
                <a:solidFill>
                  <a:srgbClr val="F4F7FB"/>
                </a:solidFill>
                <a:latin typeface="Bitstream Charter"/>
                <a:ea typeface="Bitstream Charter"/>
                <a:cs typeface="Bitstream Charter"/>
              </a:defRPr>
            </a:pPr>
            <a:r>
              <a:rPr sz="975" b="0">
                <a:solidFill>
                  <a:srgbClr val="F4F7FB"/>
                </a:solidFill>
                <a:latin typeface="Bitstream Charter"/>
                <a:ea typeface="Bitstream Charter"/>
                <a:cs typeface="Bitstream Charter"/>
              </a:rPr>
              <a:t>TRACE  Storage constraint</a:t>
            </a:r>
          </a:p>
          <a:p xmlns:a="http://schemas.openxmlformats.org/drawingml/2006/main">
            <a:pPr algn="l">
              <a:defRPr sz="975" b="0">
                <a:solidFill>
                  <a:srgbClr val="F4F7FB"/>
                </a:solidFill>
                <a:latin typeface="Bitstream Charter"/>
                <a:ea typeface="Bitstream Charter"/>
                <a:cs typeface="Bitstream Charter"/>
              </a:defRPr>
            </a:pPr>
            <a:r>
              <a:rPr sz="975" b="0">
                <a:solidFill>
                  <a:srgbClr val="F4F7FB"/>
                </a:solidFill>
                <a:latin typeface="Bitstream Charter"/>
                <a:ea typeface="Bitstream Charter"/>
                <a:cs typeface="Bitstream Charter"/>
              </a:rPr>
              <a:t>SURFACE  Data layer, READ, high</a:t>
            </a:r>
          </a:p>
        </p:txBody>
      </p:sp>
      <p:sp>
        <p:nvSpPr>
          <p:cNvPr id="18" name="s5-review-3">
            <a:extLst xmlns:a="http://schemas.openxmlformats.org/drawingml/2006/main">
              <a:ext uri="{FF2B5EF4-FFF2-40B4-BE49-F238E27FC236}">
                <a16:creationId xmlns:a16="http://schemas.microsoft.com/office/drawing/2014/main" id="{627F23D8-838B-4573-BBDC-5B7A3A8447DD}"/>
              </a:ext>
            </a:extLst>
          </p:cNvPr>
          <p:cNvSpPr>
            <a:spLocks xmlns:a="http://schemas.openxmlformats.org/drawingml/2006/main" noGrp="1"/>
          </p:cNvSpPr>
          <p:nvPr/>
        </p:nvSpPr>
        <p:spPr>
          <a:xfrm xmlns:a="http://schemas.openxmlformats.org/drawingml/2006/main">
            <a:off x="8286750" y="3724275"/>
            <a:ext cx="3190875" cy="590550"/>
          </a:xfrm>
          <a:prstGeom xmlns:a="http://schemas.openxmlformats.org/drawingml/2006/main" prst="roundRect">
            <a:avLst>
              <a:gd name="adj" fmla="val 9677"/>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95250" tIns="38100" rIns="95250" bIns="38100" anchor="ctr">
            <a:normAutofit fontScale="100000"/>
          </a:bodyPr>
          <a:lstStyle xmlns:a="http://schemas.openxmlformats.org/drawingml/2006/main"/>
          <a:p xmlns:a="http://schemas.openxmlformats.org/drawingml/2006/main">
            <a:pPr algn="l">
              <a:defRPr sz="975" b="0">
                <a:solidFill>
                  <a:srgbClr val="14213D"/>
                </a:solidFill>
                <a:latin typeface="Bitstream Charter"/>
                <a:ea typeface="Bitstream Charter"/>
                <a:cs typeface="Bitstream Charter"/>
              </a:defRPr>
            </a:pPr>
            <a:r>
              <a:rPr sz="975" b="0">
                <a:solidFill>
                  <a:srgbClr val="14213D"/>
                </a:solidFill>
                <a:latin typeface="Bitstream Charter"/>
                <a:ea typeface="Bitstream Charter"/>
                <a:cs typeface="Bitstream Charter"/>
              </a:rPr>
              <a:t>KEEP</a:t>
            </a:r>
          </a:p>
          <a:p xmlns:a="http://schemas.openxmlformats.org/drawingml/2006/main">
            <a:pPr algn="l">
              <a:defRPr sz="975" b="0">
                <a:solidFill>
                  <a:srgbClr val="14213D"/>
                </a:solidFill>
                <a:latin typeface="Bitstream Charter"/>
                <a:ea typeface="Bitstream Charter"/>
                <a:cs typeface="Bitstream Charter"/>
              </a:defRPr>
            </a:pPr>
            <a:r>
              <a:rPr sz="975" b="0">
                <a:solidFill>
                  <a:srgbClr val="14213D"/>
                </a:solidFill>
                <a:latin typeface="Bitstream Charter"/>
                <a:ea typeface="Bitstream Charter"/>
                <a:cs typeface="Bitstream Charter"/>
              </a:rPr>
              <a:t>Status semantics owner unknown</a:t>
            </a:r>
          </a:p>
        </p:txBody>
      </p:sp>
      <p:sp>
        <p:nvSpPr>
          <p:cNvPr id="19" name="s5-step-no-4">
            <a:extLst xmlns:a="http://schemas.openxmlformats.org/drawingml/2006/main">
              <a:ext uri="{FF2B5EF4-FFF2-40B4-BE49-F238E27FC236}">
                <a16:creationId xmlns:a16="http://schemas.microsoft.com/office/drawing/2014/main" id="{E434537B-36B2-451B-B29C-41865BB624B3}"/>
              </a:ext>
            </a:extLst>
          </p:cNvPr>
          <p:cNvSpPr>
            <a:spLocks xmlns:a="http://schemas.openxmlformats.org/drawingml/2006/main" noGrp="1"/>
          </p:cNvSpPr>
          <p:nvPr/>
        </p:nvSpPr>
        <p:spPr>
          <a:xfrm xmlns:a="http://schemas.openxmlformats.org/drawingml/2006/main">
            <a:off x="685800" y="4467225"/>
            <a:ext cx="428625" cy="590550"/>
          </a:xfrm>
          <a:prstGeom xmlns:a="http://schemas.openxmlformats.org/drawingml/2006/main" prst="roundRect">
            <a:avLst>
              <a:gd name="adj" fmla="val 50000"/>
            </a:avLst>
          </a:prstGeom>
          <a:solidFill xmlns:a="http://schemas.openxmlformats.org/drawingml/2006/main">
            <a:srgbClr val="F4B860"/>
          </a:solidFill>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ctr">
              <a:defRPr sz="1425" b="1">
                <a:solidFill>
                  <a:srgbClr val="0A1020"/>
                </a:solidFill>
                <a:latin typeface="Bitstream Charter"/>
                <a:ea typeface="Bitstream Charter"/>
                <a:cs typeface="Bitstream Charter"/>
              </a:defRPr>
            </a:pPr>
            <a:r>
              <a:rPr sz="1425" b="1">
                <a:solidFill>
                  <a:srgbClr val="0A1020"/>
                </a:solidFill>
                <a:latin typeface="Bitstream Charter"/>
                <a:ea typeface="Bitstream Charter"/>
                <a:cs typeface="Bitstream Charter"/>
              </a:rPr>
              <a:t>4</a:t>
            </a:r>
          </a:p>
        </p:txBody>
      </p:sp>
      <p:sp>
        <p:nvSpPr>
          <p:cNvPr id="20" name="s5-step-4">
            <a:extLst xmlns:a="http://schemas.openxmlformats.org/drawingml/2006/main">
              <a:ext uri="{FF2B5EF4-FFF2-40B4-BE49-F238E27FC236}">
                <a16:creationId xmlns:a16="http://schemas.microsoft.com/office/drawing/2014/main" id="{01978ABE-9355-496F-994A-8B847CDA2483}"/>
              </a:ext>
            </a:extLst>
          </p:cNvPr>
          <p:cNvSpPr>
            <a:spLocks xmlns:a="http://schemas.openxmlformats.org/drawingml/2006/main" noGrp="1"/>
          </p:cNvSpPr>
          <p:nvPr/>
        </p:nvSpPr>
        <p:spPr>
          <a:xfrm xmlns:a="http://schemas.openxmlformats.org/drawingml/2006/main">
            <a:off x="1238250" y="4467225"/>
            <a:ext cx="3238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200" b="1">
                <a:solidFill>
                  <a:srgbClr val="F4F7FB"/>
                </a:solidFill>
                <a:latin typeface="Bitstream Charter"/>
                <a:ea typeface="Bitstream Charter"/>
                <a:cs typeface="Bitstream Charter"/>
              </a:defRPr>
            </a:pPr>
            <a:r>
              <a:rPr sz="1200" b="1">
                <a:solidFill>
                  <a:srgbClr val="F4F7FB"/>
                </a:solidFill>
                <a:latin typeface="Bitstream Charter"/>
                <a:ea typeface="Bitstream Charter"/>
                <a:cs typeface="Bitstream Charter"/>
              </a:rPr>
              <a:t>Add one UI test</a:t>
            </a:r>
          </a:p>
        </p:txBody>
      </p:sp>
      <p:sp>
        <p:nvSpPr>
          <p:cNvPr id="21" name="s5-trace-4">
            <a:extLst xmlns:a="http://schemas.openxmlformats.org/drawingml/2006/main">
              <a:ext uri="{FF2B5EF4-FFF2-40B4-BE49-F238E27FC236}">
                <a16:creationId xmlns:a16="http://schemas.microsoft.com/office/drawing/2014/main" id="{2D53C266-4367-4C9A-8456-50F0A9EF72AC}"/>
              </a:ext>
            </a:extLst>
          </p:cNvPr>
          <p:cNvSpPr>
            <a:spLocks xmlns:a="http://schemas.openxmlformats.org/drawingml/2006/main" noGrp="1"/>
          </p:cNvSpPr>
          <p:nvPr/>
        </p:nvSpPr>
        <p:spPr>
          <a:xfrm xmlns:a="http://schemas.openxmlformats.org/drawingml/2006/main">
            <a:off x="4667250" y="4467225"/>
            <a:ext cx="3429000" cy="590550"/>
          </a:xfrm>
          <a:prstGeom xmlns:a="http://schemas.openxmlformats.org/drawingml/2006/main" prst="roundRect">
            <a:avLst>
              <a:gd name="adj" fmla="val 9677"/>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95250" tIns="38100" rIns="95250" bIns="38100" anchor="ctr">
            <a:normAutofit fontScale="100000"/>
          </a:bodyPr>
          <a:lstStyle xmlns:a="http://schemas.openxmlformats.org/drawingml/2006/main"/>
          <a:p xmlns:a="http://schemas.openxmlformats.org/drawingml/2006/main">
            <a:pPr algn="l">
              <a:defRPr sz="975" b="0">
                <a:solidFill>
                  <a:srgbClr val="F4F7FB"/>
                </a:solidFill>
                <a:latin typeface="Bitstream Charter"/>
                <a:ea typeface="Bitstream Charter"/>
                <a:cs typeface="Bitstream Charter"/>
              </a:defRPr>
            </a:pPr>
            <a:r>
              <a:rPr sz="975" b="0">
                <a:solidFill>
                  <a:srgbClr val="F4F7FB"/>
                </a:solidFill>
                <a:latin typeface="Bitstream Charter"/>
                <a:ea typeface="Bitstream Charter"/>
                <a:cs typeface="Bitstream Charter"/>
              </a:rPr>
              <a:t>TRACE  Criteria 1 and 2</a:t>
            </a:r>
          </a:p>
          <a:p xmlns:a="http://schemas.openxmlformats.org/drawingml/2006/main">
            <a:pPr algn="l">
              <a:defRPr sz="975" b="0">
                <a:solidFill>
                  <a:srgbClr val="F4F7FB"/>
                </a:solidFill>
                <a:latin typeface="Bitstream Charter"/>
                <a:ea typeface="Bitstream Charter"/>
                <a:cs typeface="Bitstream Charter"/>
              </a:defRPr>
            </a:pPr>
            <a:r>
              <a:rPr sz="975" b="0">
                <a:solidFill>
                  <a:srgbClr val="F4F7FB"/>
                </a:solidFill>
                <a:latin typeface="Bitstream Charter"/>
                <a:ea typeface="Bitstream Charter"/>
                <a:cs typeface="Bitstream Charter"/>
              </a:rPr>
              <a:t>SURFACE  UI test, WRITE, medium</a:t>
            </a:r>
          </a:p>
        </p:txBody>
      </p:sp>
      <p:sp>
        <p:nvSpPr>
          <p:cNvPr id="22" name="s5-review-4">
            <a:extLst xmlns:a="http://schemas.openxmlformats.org/drawingml/2006/main">
              <a:ext uri="{FF2B5EF4-FFF2-40B4-BE49-F238E27FC236}">
                <a16:creationId xmlns:a16="http://schemas.microsoft.com/office/drawing/2014/main" id="{3E036711-43E0-418A-8A52-9649E51720E8}"/>
              </a:ext>
            </a:extLst>
          </p:cNvPr>
          <p:cNvSpPr>
            <a:spLocks xmlns:a="http://schemas.openxmlformats.org/drawingml/2006/main" noGrp="1"/>
          </p:cNvSpPr>
          <p:nvPr/>
        </p:nvSpPr>
        <p:spPr>
          <a:xfrm xmlns:a="http://schemas.openxmlformats.org/drawingml/2006/main">
            <a:off x="8286750" y="4467225"/>
            <a:ext cx="3190875" cy="590550"/>
          </a:xfrm>
          <a:prstGeom xmlns:a="http://schemas.openxmlformats.org/drawingml/2006/main" prst="roundRect">
            <a:avLst>
              <a:gd name="adj" fmla="val 9677"/>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95250" tIns="38100" rIns="95250" bIns="38100" anchor="ctr">
            <a:normAutofit fontScale="100000"/>
          </a:bodyPr>
          <a:lstStyle xmlns:a="http://schemas.openxmlformats.org/drawingml/2006/main"/>
          <a:p xmlns:a="http://schemas.openxmlformats.org/drawingml/2006/main">
            <a:pPr algn="l">
              <a:defRPr sz="975" b="1">
                <a:solidFill>
                  <a:srgbClr val="14213D"/>
                </a:solidFill>
                <a:latin typeface="Bitstream Charter"/>
                <a:ea typeface="Bitstream Charter"/>
                <a:cs typeface="Bitstream Charter"/>
              </a:defRPr>
            </a:pPr>
            <a:r>
              <a:rPr sz="975" b="1">
                <a:solidFill>
                  <a:srgbClr val="14213D"/>
                </a:solidFill>
                <a:latin typeface="Bitstream Charter"/>
                <a:ea typeface="Bitstream Charter"/>
                <a:cs typeface="Bitstream Charter"/>
              </a:rPr>
              <a:t>CHANGE</a:t>
            </a:r>
          </a:p>
          <a:p xmlns:a="http://schemas.openxmlformats.org/drawingml/2006/main">
            <a:pPr algn="l">
              <a:defRPr sz="975" b="1">
                <a:solidFill>
                  <a:srgbClr val="14213D"/>
                </a:solidFill>
                <a:latin typeface="Bitstream Charter"/>
                <a:ea typeface="Bitstream Charter"/>
                <a:cs typeface="Bitstream Charter"/>
              </a:defRPr>
            </a:pPr>
            <a:r>
              <a:rPr sz="975" b="1">
                <a:solidFill>
                  <a:srgbClr val="14213D"/>
                </a:solidFill>
                <a:latin typeface="Bitstream Charter"/>
                <a:ea typeface="Bitstream Charter"/>
                <a:cs typeface="Bitstream Charter"/>
              </a:rPr>
              <a:t>Coverage may be too narrow</a:t>
            </a:r>
          </a:p>
        </p:txBody>
      </p:sp>
      <p:sp>
        <p:nvSpPr>
          <p:cNvPr id="23" name="s5-decision">
            <a:extLst xmlns:a="http://schemas.openxmlformats.org/drawingml/2006/main">
              <a:ext uri="{FF2B5EF4-FFF2-40B4-BE49-F238E27FC236}">
                <a16:creationId xmlns:a16="http://schemas.microsoft.com/office/drawing/2014/main" id="{265B5FC2-2128-449A-B501-6B8869A7E57B}"/>
              </a:ext>
            </a:extLst>
          </p:cNvPr>
          <p:cNvSpPr>
            <a:spLocks xmlns:a="http://schemas.openxmlformats.org/drawingml/2006/main" noGrp="1"/>
          </p:cNvSpPr>
          <p:nvPr/>
        </p:nvSpPr>
        <p:spPr>
          <a:xfrm xmlns:a="http://schemas.openxmlformats.org/drawingml/2006/main">
            <a:off x="666750" y="5381625"/>
            <a:ext cx="10858500" cy="742950"/>
          </a:xfrm>
          <a:prstGeom xmlns:a="http://schemas.openxmlformats.org/drawingml/2006/main" prst="roundRect">
            <a:avLst>
              <a:gd name="adj" fmla="val 15385"/>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200">
                <a:solidFill>
                  <a:srgbClr val="14213D"/>
                </a:solidFill>
                <a:latin typeface="Bitstream Charter"/>
                <a:ea typeface="Bitstream Charter"/>
                <a:cs typeface="Bitstream Charter"/>
              </a:defRPr>
            </a:pPr>
            <a:r>
              <a:rPr sz="1200" b="1">
                <a:solidFill>
                  <a:srgbClr val="14213D"/>
                </a:solidFill>
                <a:latin typeface="Bitstream Charter"/>
                <a:ea typeface="Bitstream Charter"/>
                <a:cs typeface="Bitstream Charter"/>
              </a:rPr>
              <a:t>MODIFY  </a:t>
            </a:r>
            <a:r>
              <a:rPr sz="1200" b="1">
                <a:solidFill>
                  <a:srgbClr val="14213D"/>
                </a:solidFill>
                <a:latin typeface="Bitstream Charter"/>
                <a:ea typeface="Bitstream Charter"/>
                <a:cs typeface="Bitstream Charter"/>
              </a:rPr>
              <a:t>Client-side filtering may hide unfinished tasks on later pages. Pagination and data-flow evidence are required.</a:t>
            </a:r>
          </a:p>
        </p:txBody>
      </p:sp>
    </p:spTree>
    <p:extLst>
      <p:ext uri="{BB962C8B-B14F-4D97-AF65-F5344CB8AC3E}">
        <p14:creationId xmlns:p14="http://schemas.microsoft.com/office/powerpoint/2010/main" val="135235066"/>
      </p:ext>
    </p:extLst>
  </p:cSld>
</p:sld>
</file>

<file path=ppt/slides/slide6.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8" name="s6-lesson">
            <a:extLst xmlns:a="http://schemas.openxmlformats.org/drawingml/2006/main">
              <a:ext uri="{FF2B5EF4-FFF2-40B4-BE49-F238E27FC236}">
                <a16:creationId xmlns:a16="http://schemas.microsoft.com/office/drawing/2014/main" id="{1273161D-AB34-47E3-91A6-BB8F99F206EC}"/>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FND-001-P04  |  FOUNDATION 001</a:t>
            </a:r>
          </a:p>
        </p:txBody>
      </p:sp>
      <p:sp>
        <p:nvSpPr>
          <p:cNvPr id="2" name="s6-title">
            <a:extLst xmlns:a="http://schemas.openxmlformats.org/drawingml/2006/main">
              <a:ext uri="{FF2B5EF4-FFF2-40B4-BE49-F238E27FC236}">
                <a16:creationId xmlns:a16="http://schemas.microsoft.com/office/drawing/2014/main" id="{5C8A234A-1744-4B28-8920-802449CC928B}"/>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Plausible failure and the smallest repair</a:t>
            </a:r>
          </a:p>
        </p:txBody>
      </p:sp>
      <p:sp>
        <p:nvSpPr>
          <p:cNvPr id="3" name="s6-page">
            <a:extLst xmlns:a="http://schemas.openxmlformats.org/drawingml/2006/main">
              <a:ext uri="{FF2B5EF4-FFF2-40B4-BE49-F238E27FC236}">
                <a16:creationId xmlns:a16="http://schemas.microsoft.com/office/drawing/2014/main" id="{3CD63B08-24FF-4D40-8890-E8030A971134}"/>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06 / 08</a:t>
            </a:r>
          </a:p>
        </p:txBody>
      </p:sp>
      <p:sp>
        <p:nvSpPr>
          <p:cNvPr id="4" name="s6-footer">
            <a:extLst xmlns:a="http://schemas.openxmlformats.org/drawingml/2006/main">
              <a:ext uri="{FF2B5EF4-FFF2-40B4-BE49-F238E27FC236}">
                <a16:creationId xmlns:a16="http://schemas.microsoft.com/office/drawing/2014/main" id="{410BE365-A848-4CAA-B16A-E3C190BCF920}"/>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6-footer-line">
            <a:extLst xmlns:a="http://schemas.openxmlformats.org/drawingml/2006/main">
              <a:ext uri="{FF2B5EF4-FFF2-40B4-BE49-F238E27FC236}">
                <a16:creationId xmlns:a16="http://schemas.microsoft.com/office/drawing/2014/main" id="{E004CECC-5EB6-4897-8D0A-ADA56CDC108F}"/>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6-bad-1">
            <a:extLst xmlns:a="http://schemas.openxmlformats.org/drawingml/2006/main">
              <a:ext uri="{FF2B5EF4-FFF2-40B4-BE49-F238E27FC236}">
                <a16:creationId xmlns:a16="http://schemas.microsoft.com/office/drawing/2014/main" id="{2F3064B8-0B16-4691-9A10-DBEF3E5E014F}"/>
              </a:ext>
            </a:extLst>
          </p:cNvPr>
          <p:cNvSpPr>
            <a:spLocks xmlns:a="http://schemas.openxmlformats.org/drawingml/2006/main" noGrp="1"/>
          </p:cNvSpPr>
          <p:nvPr/>
        </p:nvSpPr>
        <p:spPr>
          <a:xfrm xmlns:a="http://schemas.openxmlformats.org/drawingml/2006/main">
            <a:off x="590550" y="1600200"/>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1  </a:t>
            </a:r>
            <a:r>
              <a:rPr sz="1125" b="1">
                <a:solidFill>
                  <a:srgbClr val="14213D"/>
                </a:solidFill>
                <a:latin typeface="Bitstream Charter"/>
                <a:ea typeface="Bitstream Charter"/>
                <a:cs typeface="Bitstream Charter"/>
              </a:rPr>
              <a:t>Plan steps do not trace</a:t>
            </a:r>
          </a:p>
        </p:txBody>
      </p:sp>
      <p:sp>
        <p:nvSpPr>
          <p:cNvPr id="7" name="s6-repair-1">
            <a:extLst xmlns:a="http://schemas.openxmlformats.org/drawingml/2006/main">
              <a:ext uri="{FF2B5EF4-FFF2-40B4-BE49-F238E27FC236}">
                <a16:creationId xmlns:a16="http://schemas.microsoft.com/office/drawing/2014/main" id="{15FF4A82-93D8-48B0-A62E-1A046B5690BC}"/>
              </a:ext>
            </a:extLst>
          </p:cNvPr>
          <p:cNvSpPr>
            <a:spLocks xmlns:a="http://schemas.openxmlformats.org/drawingml/2006/main" noGrp="1"/>
          </p:cNvSpPr>
          <p:nvPr/>
        </p:nvSpPr>
        <p:spPr>
          <a:xfrm xmlns:a="http://schemas.openxmlformats.org/drawingml/2006/main">
            <a:off x="6191250" y="1600200"/>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Bind each step to an in-scope responsibility or acceptance criterion.</a:t>
            </a:r>
          </a:p>
        </p:txBody>
      </p: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4781550" y="2038350"/>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
        <p:nvSpPr>
          <p:cNvPr id="9" name="s6-bad-2">
            <a:extLst xmlns:a="http://schemas.openxmlformats.org/drawingml/2006/main">
              <a:ext uri="{FF2B5EF4-FFF2-40B4-BE49-F238E27FC236}">
                <a16:creationId xmlns:a16="http://schemas.microsoft.com/office/drawing/2014/main" id="{18FD13FE-78B8-483B-80B8-E226FFC10C9D}"/>
              </a:ext>
            </a:extLst>
          </p:cNvPr>
          <p:cNvSpPr>
            <a:spLocks xmlns:a="http://schemas.openxmlformats.org/drawingml/2006/main" noGrp="1"/>
          </p:cNvSpPr>
          <p:nvPr/>
        </p:nvSpPr>
        <p:spPr>
          <a:xfrm xmlns:a="http://schemas.openxmlformats.org/drawingml/2006/main">
            <a:off x="590550" y="2619375"/>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2  </a:t>
            </a:r>
            <a:r>
              <a:rPr sz="1125" b="1">
                <a:solidFill>
                  <a:srgbClr val="14213D"/>
                </a:solidFill>
                <a:latin typeface="Bitstream Charter"/>
                <a:ea typeface="Bitstream Charter"/>
                <a:cs typeface="Bitstream Charter"/>
              </a:rPr>
              <a:t>A file list becomes the contract</a:t>
            </a:r>
          </a:p>
        </p:txBody>
      </p:sp>
      <p:sp>
        <p:nvSpPr>
          <p:cNvPr id="10" name="s6-repair-2">
            <a:extLst xmlns:a="http://schemas.openxmlformats.org/drawingml/2006/main">
              <a:ext uri="{FF2B5EF4-FFF2-40B4-BE49-F238E27FC236}">
                <a16:creationId xmlns:a16="http://schemas.microsoft.com/office/drawing/2014/main" id="{D18F8018-519F-459B-82E7-D64D1DF94415}"/>
              </a:ext>
            </a:extLst>
          </p:cNvPr>
          <p:cNvSpPr>
            <a:spLocks xmlns:a="http://schemas.openxmlformats.org/drawingml/2006/main" noGrp="1"/>
          </p:cNvSpPr>
          <p:nvPr/>
        </p:nvSpPr>
        <p:spPr>
          <a:xfrm xmlns:a="http://schemas.openxmlformats.org/drawingml/2006/main">
            <a:off x="6191250" y="2619375"/>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Treat surfaces as evidence-driven proposals, not fixed scope.</a:t>
            </a:r>
          </a:p>
        </p:txBody>
      </p:sp>
      <p:cxnSp>
        <p:nvCxnSpPr>
          <p:cNvPr id="28" name=""/>
          <p:cNvCxnSpPr>
            <a:stCxn xmlns:a="http://schemas.openxmlformats.org/drawingml/2006/main" id="9" idx="3"/>
            <a:endCxn xmlns:a="http://schemas.openxmlformats.org/drawingml/2006/main" id="10" idx="1"/>
          </p:cNvCxnSpPr>
          <p:nvPr/>
        </p:nvCxnSpPr>
        <p:spPr>
          <a:xfrm xmlns:a="http://schemas.openxmlformats.org/drawingml/2006/main">
            <a:off x="4781550" y="3057525"/>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
        <p:nvSpPr>
          <p:cNvPr id="12" name="s6-bad-3">
            <a:extLst xmlns:a="http://schemas.openxmlformats.org/drawingml/2006/main">
              <a:ext uri="{FF2B5EF4-FFF2-40B4-BE49-F238E27FC236}">
                <a16:creationId xmlns:a16="http://schemas.microsoft.com/office/drawing/2014/main" id="{3703B82E-0A1E-4EFA-96F1-46449DCFF0FD}"/>
              </a:ext>
            </a:extLst>
          </p:cNvPr>
          <p:cNvSpPr>
            <a:spLocks xmlns:a="http://schemas.openxmlformats.org/drawingml/2006/main" noGrp="1"/>
          </p:cNvSpPr>
          <p:nvPr/>
        </p:nvSpPr>
        <p:spPr>
          <a:xfrm xmlns:a="http://schemas.openxmlformats.org/drawingml/2006/main">
            <a:off x="590550" y="3638550"/>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3  </a:t>
            </a:r>
            <a:r>
              <a:rPr sz="1125" b="1">
                <a:solidFill>
                  <a:srgbClr val="14213D"/>
                </a:solidFill>
                <a:latin typeface="Bitstream Charter"/>
                <a:ea typeface="Bitstream Charter"/>
                <a:cs typeface="Bitstream Charter"/>
              </a:rPr>
              <a:t>An assumption is presented as fact</a:t>
            </a:r>
          </a:p>
        </p:txBody>
      </p:sp>
      <p:sp>
        <p:nvSpPr>
          <p:cNvPr id="13" name="s6-repair-3">
            <a:extLst xmlns:a="http://schemas.openxmlformats.org/drawingml/2006/main">
              <a:ext uri="{FF2B5EF4-FFF2-40B4-BE49-F238E27FC236}">
                <a16:creationId xmlns:a16="http://schemas.microsoft.com/office/drawing/2014/main" id="{93FEC72F-906A-4A0E-953E-7205059D2D7A}"/>
              </a:ext>
            </a:extLst>
          </p:cNvPr>
          <p:cNvSpPr>
            <a:spLocks xmlns:a="http://schemas.openxmlformats.org/drawingml/2006/main" noGrp="1"/>
          </p:cNvSpPr>
          <p:nvPr/>
        </p:nvSpPr>
        <p:spPr>
          <a:xfrm xmlns:a="http://schemas.openxmlformats.org/drawingml/2006/main">
            <a:off x="6191250" y="3638550"/>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Name the evidence needed or keep the assumption unresolved.</a:t>
            </a:r>
          </a:p>
        </p:txBody>
      </p:sp>
      <p:cxnSp>
        <p:nvCxnSpPr>
          <p:cNvPr id="31" name=""/>
          <p:cNvCxnSpPr>
            <a:stCxn xmlns:a="http://schemas.openxmlformats.org/drawingml/2006/main" id="12" idx="3"/>
            <a:endCxn xmlns:a="http://schemas.openxmlformats.org/drawingml/2006/main" id="13" idx="1"/>
          </p:cNvCxnSpPr>
          <p:nvPr/>
        </p:nvCxnSpPr>
        <p:spPr>
          <a:xfrm xmlns:a="http://schemas.openxmlformats.org/drawingml/2006/main">
            <a:off x="4781550" y="4076700"/>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
        <p:nvSpPr>
          <p:cNvPr id="15" name="s6-bad-4">
            <a:extLst xmlns:a="http://schemas.openxmlformats.org/drawingml/2006/main">
              <a:ext uri="{FF2B5EF4-FFF2-40B4-BE49-F238E27FC236}">
                <a16:creationId xmlns:a16="http://schemas.microsoft.com/office/drawing/2014/main" id="{EB6BF08F-03A5-4005-84E7-D8D964D74CA1}"/>
              </a:ext>
            </a:extLst>
          </p:cNvPr>
          <p:cNvSpPr>
            <a:spLocks xmlns:a="http://schemas.openxmlformats.org/drawingml/2006/main" noGrp="1"/>
          </p:cNvSpPr>
          <p:nvPr/>
        </p:nvSpPr>
        <p:spPr>
          <a:xfrm xmlns:a="http://schemas.openxmlformats.org/drawingml/2006/main">
            <a:off x="590550" y="4657725"/>
            <a:ext cx="4191000" cy="876300"/>
          </a:xfrm>
          <a:prstGeom xmlns:a="http://schemas.openxmlformats.org/drawingml/2006/main" prst="roundRect">
            <a:avLst>
              <a:gd name="adj" fmla="val 13043"/>
            </a:avLst>
          </a:prstGeom>
          <a:solidFill xmlns:a="http://schemas.openxmlformats.org/drawingml/2006/main">
            <a:srgbClr val="FFE4E4"/>
          </a:solidFill>
          <a:ln xmlns:a="http://schemas.openxmlformats.org/drawingml/2006/main" w="9525">
            <a:solidFill>
              <a:srgbClr val="FF747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FAILURE 4  </a:t>
            </a:r>
            <a:r>
              <a:rPr sz="1125" b="1">
                <a:solidFill>
                  <a:srgbClr val="14213D"/>
                </a:solidFill>
                <a:latin typeface="Bitstream Charter"/>
                <a:ea typeface="Bitstream Charter"/>
                <a:cs typeface="Bitstream Charter"/>
              </a:rPr>
              <a:t>Plausibility replaces the specification</a:t>
            </a:r>
          </a:p>
        </p:txBody>
      </p:sp>
      <p:sp>
        <p:nvSpPr>
          <p:cNvPr id="16" name="s6-repair-4">
            <a:extLst xmlns:a="http://schemas.openxmlformats.org/drawingml/2006/main">
              <a:ext uri="{FF2B5EF4-FFF2-40B4-BE49-F238E27FC236}">
                <a16:creationId xmlns:a16="http://schemas.microsoft.com/office/drawing/2014/main" id="{27A65724-234F-4916-A118-9C3D4525386A}"/>
              </a:ext>
            </a:extLst>
          </p:cNvPr>
          <p:cNvSpPr>
            <a:spLocks xmlns:a="http://schemas.openxmlformats.org/drawingml/2006/main" noGrp="1"/>
          </p:cNvSpPr>
          <p:nvPr/>
        </p:nvSpPr>
        <p:spPr>
          <a:xfrm xmlns:a="http://schemas.openxmlformats.org/drawingml/2006/main">
            <a:off x="6191250" y="4657725"/>
            <a:ext cx="5410200" cy="876300"/>
          </a:xfrm>
          <a:prstGeom xmlns:a="http://schemas.openxmlformats.org/drawingml/2006/main" prst="roundRect">
            <a:avLst>
              <a:gd name="adj" fmla="val 13043"/>
            </a:avLst>
          </a:prstGeom>
          <a:solidFill xmlns:a="http://schemas.openxmlformats.org/drawingml/2006/main">
            <a:srgbClr val="DFF8EF"/>
          </a:solidFill>
          <a:ln xmlns:a="http://schemas.openxmlformats.org/drawingml/2006/main" w="9525">
            <a:solidFill>
              <a:srgbClr val="4DD3A4"/>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125">
                <a:solidFill>
                  <a:srgbClr val="14213D"/>
                </a:solidFill>
                <a:latin typeface="Bitstream Charter"/>
                <a:ea typeface="Bitstream Charter"/>
                <a:cs typeface="Bitstream Charter"/>
              </a:defRPr>
            </a:pPr>
            <a:r>
              <a:rPr sz="1125" b="1">
                <a:solidFill>
                  <a:srgbClr val="14213D"/>
                </a:solidFill>
                <a:latin typeface="Bitstream Charter"/>
                <a:ea typeface="Bitstream Charter"/>
                <a:cs typeface="Bitstream Charter"/>
              </a:rPr>
              <a:t>REPAIR  </a:t>
            </a:r>
            <a:r>
              <a:rPr sz="1125" b="1">
                <a:solidFill>
                  <a:srgbClr val="14213D"/>
                </a:solidFill>
                <a:latin typeface="Bitstream Charter"/>
                <a:ea typeface="Bitstream Charter"/>
                <a:cs typeface="Bitstream Charter"/>
              </a:rPr>
              <a:t>Judge the plan against the brief, scope, Done Matrix, and repository evidence.</a:t>
            </a:r>
          </a:p>
        </p:txBody>
      </p:sp>
      <p:cxnSp>
        <p:nvCxnSpPr>
          <p:cNvPr id="34" name=""/>
          <p:cNvCxnSpPr>
            <a:stCxn xmlns:a="http://schemas.openxmlformats.org/drawingml/2006/main" id="15" idx="3"/>
            <a:endCxn xmlns:a="http://schemas.openxmlformats.org/drawingml/2006/main" id="16" idx="1"/>
          </p:cNvCxnSpPr>
          <p:nvPr/>
        </p:nvCxnSpPr>
        <p:spPr>
          <a:xfrm xmlns:a="http://schemas.openxmlformats.org/drawingml/2006/main">
            <a:off x="4781550" y="5095875"/>
            <a:ext cx="1409700" cy="0"/>
          </a:xfrm>
          <a:prstGeom xmlns:a="http://schemas.openxmlformats.org/drawingml/2006/main" prst="straightConnector1">
            <a:avLst/>
          </a:prstGeom>
          <a:ln xmlns:a="http://schemas.openxmlformats.org/drawingml/2006/main" w="19050">
            <a:solidFill>
              <a:srgbClr val="A9B6CB"/>
            </a:solidFill>
            <a:prstDash val="solid"/>
            <a:tailEnd type="triangle" w="sm" len="sm"/>
          </a:ln>
        </p:spPr>
      </p:cxnSp>
    </p:spTree>
    <p:extLst>
      <p:ext uri="{BB962C8B-B14F-4D97-AF65-F5344CB8AC3E}">
        <p14:creationId xmlns:p14="http://schemas.microsoft.com/office/powerpoint/2010/main" val="812257067"/>
      </p:ext>
    </p:extLst>
  </p:cSld>
</p:sld>
</file>

<file path=ppt/slides/slide7.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9" name="s7-lesson">
            <a:extLst xmlns:a="http://schemas.openxmlformats.org/drawingml/2006/main">
              <a:ext uri="{FF2B5EF4-FFF2-40B4-BE49-F238E27FC236}">
                <a16:creationId xmlns:a16="http://schemas.microsoft.com/office/drawing/2014/main" id="{E732441D-D4D1-49A3-8067-8744D478C725}"/>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FND-001-P04  |  FOUNDATION 001</a:t>
            </a:r>
          </a:p>
        </p:txBody>
      </p:sp>
      <p:sp>
        <p:nvSpPr>
          <p:cNvPr id="2" name="s7-title">
            <a:extLst xmlns:a="http://schemas.openxmlformats.org/drawingml/2006/main">
              <a:ext uri="{FF2B5EF4-FFF2-40B4-BE49-F238E27FC236}">
                <a16:creationId xmlns:a16="http://schemas.microsoft.com/office/drawing/2014/main" id="{8B2BA0D0-A39C-49E1-AFF8-D21D7287B74E}"/>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Practice: produce Plan Review Record v1</a:t>
            </a:r>
          </a:p>
        </p:txBody>
      </p:sp>
      <p:sp>
        <p:nvSpPr>
          <p:cNvPr id="3" name="s7-page">
            <a:extLst xmlns:a="http://schemas.openxmlformats.org/drawingml/2006/main">
              <a:ext uri="{FF2B5EF4-FFF2-40B4-BE49-F238E27FC236}">
                <a16:creationId xmlns:a16="http://schemas.microsoft.com/office/drawing/2014/main" id="{15102B8D-AE7E-4CA0-B688-A75E150A215C}"/>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07 / 08</a:t>
            </a:r>
          </a:p>
        </p:txBody>
      </p:sp>
      <p:sp>
        <p:nvSpPr>
          <p:cNvPr id="4" name="s7-footer">
            <a:extLst xmlns:a="http://schemas.openxmlformats.org/drawingml/2006/main">
              <a:ext uri="{FF2B5EF4-FFF2-40B4-BE49-F238E27FC236}">
                <a16:creationId xmlns:a16="http://schemas.microsoft.com/office/drawing/2014/main" id="{633DE54A-9BA5-4243-B5FB-CD9398D098AE}"/>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7-footer-line">
            <a:extLst xmlns:a="http://schemas.openxmlformats.org/drawingml/2006/main">
              <a:ext uri="{FF2B5EF4-FFF2-40B4-BE49-F238E27FC236}">
                <a16:creationId xmlns:a16="http://schemas.microsoft.com/office/drawing/2014/main" id="{99B6228C-8E56-4376-806D-B9DCCA9E7432}"/>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7-task">
            <a:extLst xmlns:a="http://schemas.openxmlformats.org/drawingml/2006/main">
              <a:ext uri="{FF2B5EF4-FFF2-40B4-BE49-F238E27FC236}">
                <a16:creationId xmlns:a16="http://schemas.microsoft.com/office/drawing/2014/main" id="{C573CF13-A1F2-4F80-BC2F-CB6A109C035F}"/>
              </a:ext>
            </a:extLst>
          </p:cNvPr>
          <p:cNvSpPr>
            <a:spLocks xmlns:a="http://schemas.openxmlformats.org/drawingml/2006/main" noGrp="1"/>
          </p:cNvSpPr>
          <p:nvPr/>
        </p:nvSpPr>
        <p:spPr>
          <a:xfrm xmlns:a="http://schemas.openxmlformats.org/drawingml/2006/main">
            <a:off x="628650" y="1638300"/>
            <a:ext cx="4476750" cy="3695700"/>
          </a:xfrm>
          <a:prstGeom xmlns:a="http://schemas.openxmlformats.org/drawingml/2006/main" prst="roundRect">
            <a:avLst>
              <a:gd name="adj" fmla="val 3093"/>
            </a:avLst>
          </a:prstGeom>
          <a:solidFill xmlns:a="http://schemas.openxmlformats.org/drawingml/2006/main">
            <a:srgbClr val="121C32"/>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YOUR TASK</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Review an avatar-refresh plan where local cache behavior is known but CDN invalidation authority is unresolved.</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ACCEPTANCE</a:t>
            </a:r>
          </a:p>
          <a:p xmlns:a="http://schemas.openxmlformats.org/drawingml/2006/main">
            <a:pPr algn="l">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The human gate is version-bound, evidence-based, and does not approve unresolved decision-driving assumptions.</a:t>
            </a:r>
          </a:p>
        </p:txBody>
      </p:sp>
      <p:sp>
        <p:nvSpPr>
          <p:cNvPr id="7" name="s7-fields">
            <a:extLst xmlns:a="http://schemas.openxmlformats.org/drawingml/2006/main">
              <a:ext uri="{FF2B5EF4-FFF2-40B4-BE49-F238E27FC236}">
                <a16:creationId xmlns:a16="http://schemas.microsoft.com/office/drawing/2014/main" id="{E1933507-3914-429C-9426-810A2000758C}"/>
              </a:ext>
            </a:extLst>
          </p:cNvPr>
          <p:cNvSpPr>
            <a:spLocks xmlns:a="http://schemas.openxmlformats.org/drawingml/2006/main" noGrp="1"/>
          </p:cNvSpPr>
          <p:nvPr/>
        </p:nvSpPr>
        <p:spPr>
          <a:xfrm xmlns:a="http://schemas.openxmlformats.org/drawingml/2006/main">
            <a:off x="5667375" y="1638300"/>
            <a:ext cx="5905500" cy="3695700"/>
          </a:xfrm>
          <a:prstGeom xmlns:a="http://schemas.openxmlformats.org/drawingml/2006/main" prst="roundRect">
            <a:avLst>
              <a:gd name="adj" fmla="val 3093"/>
            </a:avLst>
          </a:prstGeom>
          <a:solidFill xmlns:a="http://schemas.openxmlformats.org/drawingml/2006/main">
            <a:srgbClr val="FFFFFF"/>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WORKSHEET FIELDS</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01  </a:t>
            </a:r>
            <a:r>
              <a:rPr sz="1350">
                <a:solidFill>
                  <a:srgbClr val="14213D"/>
                </a:solidFill>
                <a:latin typeface="Bitstream Charter"/>
                <a:ea typeface="Bitstream Charter"/>
                <a:cs typeface="Bitstream Charter"/>
              </a:rPr>
              <a:t>Plan step and primary trace</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02  </a:t>
            </a:r>
            <a:r>
              <a:rPr sz="1350">
                <a:solidFill>
                  <a:srgbClr val="14213D"/>
                </a:solidFill>
                <a:latin typeface="Bitstream Charter"/>
                <a:ea typeface="Bitstream Charter"/>
                <a:cs typeface="Bitstream Charter"/>
              </a:rPr>
              <a:t>Proposed surface with READ or WRITE and confidence</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03  </a:t>
            </a:r>
            <a:r>
              <a:rPr sz="1350">
                <a:solidFill>
                  <a:srgbClr val="14213D"/>
                </a:solidFill>
                <a:latin typeface="Bitstream Charter"/>
                <a:ea typeface="Bitstream Charter"/>
                <a:cs typeface="Bitstream Charter"/>
              </a:rPr>
              <a:t>Dependency or unknown</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04  </a:t>
            </a:r>
            <a:r>
              <a:rPr sz="1350">
                <a:solidFill>
                  <a:srgbClr val="14213D"/>
                </a:solidFill>
                <a:latin typeface="Bitstream Charter"/>
                <a:ea typeface="Bitstream Charter"/>
                <a:cs typeface="Bitstream Charter"/>
              </a:rPr>
              <a:t>Assumption and evidence needed</a:t>
            </a:r>
          </a:p>
          <a:p xmlns:a="http://schemas.openxmlformats.org/drawingml/2006/main">
            <a:pPr algn="l">
              <a:spcAft>
                <a:spcPts val="400"/>
              </a:spcAft>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05  </a:t>
            </a:r>
            <a:r>
              <a:rPr sz="1350">
                <a:solidFill>
                  <a:srgbClr val="14213D"/>
                </a:solidFill>
                <a:latin typeface="Bitstream Charter"/>
                <a:ea typeface="Bitstream Charter"/>
                <a:cs typeface="Bitstream Charter"/>
              </a:rPr>
              <a:t>Risk, mitigation, verification, and review note</a:t>
            </a:r>
          </a:p>
        </p:txBody>
      </p:sp>
      <p:sp>
        <p:nvSpPr>
          <p:cNvPr id="8" name="s7-bar">
            <a:extLst xmlns:a="http://schemas.openxmlformats.org/drawingml/2006/main">
              <a:ext uri="{FF2B5EF4-FFF2-40B4-BE49-F238E27FC236}">
                <a16:creationId xmlns:a16="http://schemas.microsoft.com/office/drawing/2014/main" id="{1BAF5887-29BF-452F-9951-D4CDA2ABD9C7}"/>
              </a:ext>
            </a:extLst>
          </p:cNvPr>
          <p:cNvSpPr>
            <a:spLocks xmlns:a="http://schemas.openxmlformats.org/drawingml/2006/main" noGrp="1"/>
          </p:cNvSpPr>
          <p:nvPr/>
        </p:nvSpPr>
        <p:spPr>
          <a:xfrm xmlns:a="http://schemas.openxmlformats.org/drawingml/2006/main">
            <a:off x="1428750" y="5619750"/>
            <a:ext cx="9334500" cy="552450"/>
          </a:xfrm>
          <a:prstGeom xmlns:a="http://schemas.openxmlformats.org/drawingml/2006/main" prst="roundRect">
            <a:avLst>
              <a:gd name="adj" fmla="val 2069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200">
                <a:solidFill>
                  <a:srgbClr val="14213D"/>
                </a:solidFill>
                <a:latin typeface="Bitstream Charter"/>
                <a:ea typeface="Bitstream Charter"/>
                <a:cs typeface="Bitstream Charter"/>
              </a:defRPr>
            </a:pPr>
            <a:r>
              <a:rPr sz="1200" b="1">
                <a:solidFill>
                  <a:srgbClr val="14213D"/>
                </a:solidFill>
                <a:latin typeface="Bitstream Charter"/>
                <a:ea typeface="Bitstream Charter"/>
                <a:cs typeface="Bitstream Charter"/>
              </a:rPr>
              <a:t>Step trace + proposed READ or WRITE surface + unresolved assumptions + risk check + human ACCEPT, MODIFY, or REJECT</a:t>
            </a:r>
          </a:p>
        </p:txBody>
      </p:sp>
    </p:spTree>
    <p:extLst>
      <p:ext uri="{BB962C8B-B14F-4D97-AF65-F5344CB8AC3E}">
        <p14:creationId xmlns:p14="http://schemas.microsoft.com/office/powerpoint/2010/main" val="827202833"/>
      </p:ext>
    </p:extLst>
  </p:cSld>
</p:sld>
</file>

<file path=ppt/slides/slide8.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8-lesson">
            <a:extLst xmlns:a="http://schemas.openxmlformats.org/drawingml/2006/main">
              <a:ext uri="{FF2B5EF4-FFF2-40B4-BE49-F238E27FC236}">
                <a16:creationId xmlns:a16="http://schemas.microsoft.com/office/drawing/2014/main" id="{F55F2C3F-33F2-45C0-87EC-B62F0FCB60B9}"/>
              </a:ext>
            </a:extLst>
          </p:cNvPr>
          <p:cNvSpPr>
            <a:spLocks xmlns:a="http://schemas.openxmlformats.org/drawingml/2006/main" noGrp="1"/>
          </p:cNvSpPr>
          <p:nvPr/>
        </p:nvSpPr>
        <p:spPr>
          <a:xfrm xmlns:a="http://schemas.openxmlformats.org/drawingml/2006/main">
            <a:off x="514350" y="266700"/>
            <a:ext cx="2857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100000"/>
          </a:bodyPr>
          <a:lstStyle xmlns:a="http://schemas.openxmlformats.org/drawingml/2006/main"/>
          <a:p xmlns:a="http://schemas.openxmlformats.org/drawingml/2006/main">
            <a:pPr algn="ctr">
              <a:defRPr sz="975" b="1">
                <a:solidFill>
                  <a:srgbClr val="0A1020"/>
                </a:solidFill>
                <a:latin typeface="Bitstream Charter"/>
                <a:ea typeface="Bitstream Charter"/>
                <a:cs typeface="Bitstream Charter"/>
              </a:defRPr>
            </a:pPr>
            <a:r>
              <a:rPr sz="975" b="1">
                <a:solidFill>
                  <a:srgbClr val="0A1020"/>
                </a:solidFill>
                <a:latin typeface="Bitstream Charter"/>
                <a:ea typeface="Bitstream Charter"/>
                <a:cs typeface="Bitstream Charter"/>
              </a:rPr>
              <a:t>FND-001-P04  |  FOUNDATION 001</a:t>
            </a:r>
          </a:p>
        </p:txBody>
      </p:sp>
      <p:sp>
        <p:nvSpPr>
          <p:cNvPr id="2" name="s8-title">
            <a:extLst xmlns:a="http://schemas.openxmlformats.org/drawingml/2006/main">
              <a:ext uri="{FF2B5EF4-FFF2-40B4-BE49-F238E27FC236}">
                <a16:creationId xmlns:a16="http://schemas.microsoft.com/office/drawing/2014/main" id="{D45E41A6-D75D-473A-9CD8-B7C8FA116F52}"/>
              </a:ext>
            </a:extLst>
          </p:cNvPr>
          <p:cNvSpPr>
            <a:spLocks xmlns:a="http://schemas.openxmlformats.org/drawingml/2006/main" noGrp="1"/>
          </p:cNvSpPr>
          <p:nvPr/>
        </p:nvSpPr>
        <p:spPr>
          <a:xfrm xmlns:a="http://schemas.openxmlformats.org/drawingml/2006/main">
            <a:off x="514350" y="704850"/>
            <a:ext cx="1038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400" b="1">
                <a:solidFill>
                  <a:srgbClr val="F4F7FB"/>
                </a:solidFill>
                <a:latin typeface="Bitstream Charter"/>
                <a:ea typeface="Bitstream Charter"/>
                <a:cs typeface="Bitstream Charter"/>
              </a:defRPr>
            </a:pPr>
            <a:r>
              <a:rPr sz="2400" b="1">
                <a:solidFill>
                  <a:srgbClr val="F4F7FB"/>
                </a:solidFill>
                <a:latin typeface="Bitstream Charter"/>
                <a:ea typeface="Bitstream Charter"/>
                <a:cs typeface="Bitstream Charter"/>
              </a:rPr>
              <a:t>Transfer, limit, and handoff</a:t>
            </a:r>
          </a:p>
        </p:txBody>
      </p:sp>
      <p:sp>
        <p:nvSpPr>
          <p:cNvPr id="3" name="s8-page">
            <a:extLst xmlns:a="http://schemas.openxmlformats.org/drawingml/2006/main">
              <a:ext uri="{FF2B5EF4-FFF2-40B4-BE49-F238E27FC236}">
                <a16:creationId xmlns:a16="http://schemas.microsoft.com/office/drawing/2014/main" id="{4482BA3E-5780-44A7-B34E-4B8B1F4D52B8}"/>
              </a:ext>
            </a:extLst>
          </p:cNvPr>
          <p:cNvSpPr>
            <a:spLocks xmlns:a="http://schemas.openxmlformats.org/drawingml/2006/main" noGrp="1"/>
          </p:cNvSpPr>
          <p:nvPr/>
        </p:nvSpPr>
        <p:spPr>
          <a:xfrm xmlns:a="http://schemas.openxmlformats.org/drawingml/2006/main">
            <a:off x="10934700" y="285750"/>
            <a:ext cx="742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08 / 08</a:t>
            </a:r>
          </a:p>
        </p:txBody>
      </p:sp>
      <p:sp>
        <p:nvSpPr>
          <p:cNvPr id="4" name="s8-footer">
            <a:extLst xmlns:a="http://schemas.openxmlformats.org/drawingml/2006/main">
              <a:ext uri="{FF2B5EF4-FFF2-40B4-BE49-F238E27FC236}">
                <a16:creationId xmlns:a16="http://schemas.microsoft.com/office/drawing/2014/main" id="{66C11CFB-D32D-42AA-83A7-E9D913D6D1C7}"/>
              </a:ext>
            </a:extLst>
          </p:cNvPr>
          <p:cNvSpPr>
            <a:spLocks xmlns:a="http://schemas.openxmlformats.org/drawingml/2006/main" noGrp="1"/>
          </p:cNvSpPr>
          <p:nvPr/>
        </p:nvSpPr>
        <p:spPr>
          <a:xfrm xmlns:a="http://schemas.openxmlformats.org/drawingml/2006/main">
            <a:off x="514350" y="6486525"/>
            <a:ext cx="6858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8-footer-line">
            <a:extLst xmlns:a="http://schemas.openxmlformats.org/drawingml/2006/main">
              <a:ext uri="{FF2B5EF4-FFF2-40B4-BE49-F238E27FC236}">
                <a16:creationId xmlns:a16="http://schemas.microsoft.com/office/drawing/2014/main" id="{3ABC10CE-2150-4AF7-9DF2-224D45C1B6C6}"/>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8-challenge">
            <a:extLst xmlns:a="http://schemas.openxmlformats.org/drawingml/2006/main">
              <a:ext uri="{FF2B5EF4-FFF2-40B4-BE49-F238E27FC236}">
                <a16:creationId xmlns:a16="http://schemas.microsoft.com/office/drawing/2014/main" id="{9E0828B3-EC84-412B-B695-3E59A63F5AD6}"/>
              </a:ext>
            </a:extLst>
          </p:cNvPr>
          <p:cNvSpPr>
            <a:spLocks xmlns:a="http://schemas.openxmlformats.org/drawingml/2006/main" noGrp="1"/>
          </p:cNvSpPr>
          <p:nvPr/>
        </p:nvSpPr>
        <p:spPr>
          <a:xfrm xmlns:a="http://schemas.openxmlformats.org/drawingml/2006/main">
            <a:off x="781050" y="1619250"/>
            <a:ext cx="10629900" cy="1238250"/>
          </a:xfrm>
          <a:prstGeom xmlns:a="http://schemas.openxmlformats.org/drawingml/2006/main" prst="roundRect">
            <a:avLst>
              <a:gd name="adj" fmla="val 9231"/>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CHANGED CONTEXT  </a:t>
            </a:r>
            <a:r>
              <a:rPr sz="1575" b="1">
                <a:solidFill>
                  <a:srgbClr val="F4F7FB"/>
                </a:solidFill>
                <a:latin typeface="Bitstream Charter"/>
                <a:ea typeface="Bitstream Charter"/>
                <a:cs typeface="Bitstream Charter"/>
              </a:rPr>
              <a:t>Review an order-search plan that proposes a new endpoint before checking the current API.</a:t>
            </a:r>
          </a:p>
        </p:txBody>
      </p:sp>
      <p:sp>
        <p:nvSpPr>
          <p:cNvPr id="7" name="s8-q-1">
            <a:extLst xmlns:a="http://schemas.openxmlformats.org/drawingml/2006/main">
              <a:ext uri="{FF2B5EF4-FFF2-40B4-BE49-F238E27FC236}">
                <a16:creationId xmlns:a16="http://schemas.microsoft.com/office/drawing/2014/main" id="{A8C9FF8B-9380-4FB9-8156-F19C90D3E405}"/>
              </a:ext>
            </a:extLst>
          </p:cNvPr>
          <p:cNvSpPr>
            <a:spLocks xmlns:a="http://schemas.openxmlformats.org/drawingml/2006/main" noGrp="1"/>
          </p:cNvSpPr>
          <p:nvPr/>
        </p:nvSpPr>
        <p:spPr>
          <a:xfrm xmlns:a="http://schemas.openxmlformats.org/drawingml/2006/main">
            <a:off x="904875" y="3333750"/>
            <a:ext cx="3333750" cy="7429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traces?</a:t>
            </a:r>
          </a:p>
        </p:txBody>
      </p:sp>
      <p:sp>
        <p:nvSpPr>
          <p:cNvPr id="8" name="s8-q-2">
            <a:extLst xmlns:a="http://schemas.openxmlformats.org/drawingml/2006/main">
              <a:ext uri="{FF2B5EF4-FFF2-40B4-BE49-F238E27FC236}">
                <a16:creationId xmlns:a16="http://schemas.microsoft.com/office/drawing/2014/main" id="{5A70C55F-39B4-4216-BEA7-3DFB8705DE9B}"/>
              </a:ext>
            </a:extLst>
          </p:cNvPr>
          <p:cNvSpPr>
            <a:spLocks xmlns:a="http://schemas.openxmlformats.org/drawingml/2006/main" noGrp="1"/>
          </p:cNvSpPr>
          <p:nvPr/>
        </p:nvSpPr>
        <p:spPr>
          <a:xfrm xmlns:a="http://schemas.openxmlformats.org/drawingml/2006/main">
            <a:off x="4619625" y="3333750"/>
            <a:ext cx="3333750" cy="742950"/>
          </a:xfrm>
          <a:prstGeom xmlns:a="http://schemas.openxmlformats.org/drawingml/2006/main" prst="roundRect">
            <a:avLst>
              <a:gd name="adj" fmla="val 5000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is only proposed?</a:t>
            </a:r>
          </a:p>
        </p:txBody>
      </p:sp>
      <p:sp>
        <p:nvSpPr>
          <p:cNvPr id="9" name="s8-q-3">
            <a:extLst xmlns:a="http://schemas.openxmlformats.org/drawingml/2006/main">
              <a:ext uri="{FF2B5EF4-FFF2-40B4-BE49-F238E27FC236}">
                <a16:creationId xmlns:a16="http://schemas.microsoft.com/office/drawing/2014/main" id="{0FAB5B2A-2023-48EF-B7C9-1ED2295E00B0}"/>
              </a:ext>
            </a:extLst>
          </p:cNvPr>
          <p:cNvSpPr>
            <a:spLocks xmlns:a="http://schemas.openxmlformats.org/drawingml/2006/main" noGrp="1"/>
          </p:cNvSpPr>
          <p:nvPr/>
        </p:nvSpPr>
        <p:spPr>
          <a:xfrm xmlns:a="http://schemas.openxmlformats.org/drawingml/2006/main">
            <a:off x="8334375" y="3333750"/>
            <a:ext cx="3333750" cy="7429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blocks approval?</a:t>
            </a:r>
          </a:p>
        </p:txBody>
      </p:sp>
      <p:sp>
        <p:nvSpPr>
          <p:cNvPr id="10" name="s8-next">
            <a:extLst xmlns:a="http://schemas.openxmlformats.org/drawingml/2006/main">
              <a:ext uri="{FF2B5EF4-FFF2-40B4-BE49-F238E27FC236}">
                <a16:creationId xmlns:a16="http://schemas.microsoft.com/office/drawing/2014/main" id="{AEE7A69F-487F-4082-A21D-70746EB936AF}"/>
              </a:ext>
            </a:extLst>
          </p:cNvPr>
          <p:cNvSpPr>
            <a:spLocks xmlns:a="http://schemas.openxmlformats.org/drawingml/2006/main" noGrp="1"/>
          </p:cNvSpPr>
          <p:nvPr/>
        </p:nvSpPr>
        <p:spPr>
          <a:xfrm xmlns:a="http://schemas.openxmlformats.org/drawingml/2006/main">
            <a:off x="781050" y="4762500"/>
            <a:ext cx="10629900" cy="1238250"/>
          </a:xfrm>
          <a:prstGeom xmlns:a="http://schemas.openxmlformats.org/drawingml/2006/main" prst="roundRect">
            <a:avLst>
              <a:gd name="adj" fmla="val 9231"/>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HANDOFF  </a:t>
            </a:r>
            <a:r>
              <a:rPr sz="1350" b="1">
                <a:solidFill>
                  <a:srgbClr val="F4F7FB"/>
                </a:solidFill>
                <a:latin typeface="Bitstream Charter"/>
                <a:ea typeface="Bitstream Charter"/>
                <a:cs typeface="Bitstream Charter"/>
              </a:rPr>
              <a:t>Record MODIFY until repository and pagination evidence resolve the risky assumptions.</a:t>
            </a:r>
          </a:p>
          <a:p xmlns:a="http://schemas.openxmlformats.org/drawingml/2006/main">
            <a:pPr algn="l">
              <a:defRPr sz="1350">
                <a:solidFill>
                  <a:srgbClr val="F4F7FB"/>
                </a:solidFill>
                <a:latin typeface="Bitstream Charter"/>
                <a:ea typeface="Bitstream Charter"/>
                <a:cs typeface="Bitstream Charter"/>
              </a:defRPr>
            </a:pPr>
            <a:r>
              <a:rPr sz="1350" b="1">
                <a:solidFill>
                  <a:srgbClr val="F4F7FB"/>
                </a:solidFill>
                <a:latin typeface="Bitstream Charter"/>
                <a:ea typeface="Bitstream Charter"/>
                <a:cs typeface="Bitstream Charter"/>
              </a:rPr>
              <a:t>NON-CLAIM  </a:t>
            </a:r>
            <a:r>
              <a:rPr sz="1350">
                <a:solidFill>
                  <a:srgbClr val="F4F7FB"/>
                </a:solidFill>
                <a:latin typeface="Bitstream Charter"/>
                <a:ea typeface="Bitstream Charter"/>
                <a:cs typeface="Bitstream Charter"/>
              </a:rPr>
              <a:t>Review one proposed plan only. Do not assemble the integrated P05 handoff or perform code review.</a:t>
            </a:r>
          </a:p>
        </p:txBody>
      </p:sp>
    </p:spTree>
    <p:extLst>
      <p:ext uri="{BB962C8B-B14F-4D97-AF65-F5344CB8AC3E}">
        <p14:creationId xmlns:p14="http://schemas.microsoft.com/office/powerpoint/2010/main" val="175294945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2026-09-20T00:09:43.6930000Z</dcterms:created>
  <dcterms:modified xsi:type="dcterms:W3CDTF">2026-09-20T00:09:43.6930000Z</dcterms:modified>
</coreProperties>
</file>