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3aeada79c6b413c" /><Relationship Type="http://schemas.openxmlformats.org/officeDocument/2006/relationships/extended-properties" Target="/docProps/app.xml" Id="R7702ec0756e3479c" /><Relationship Type="http://schemas.openxmlformats.org/officeDocument/2006/relationships/officeDocument" Target="/ppt/presentation.xml" Id="Rab63aabef24b41cf" /></Relationships>
</file>

<file path=ppt/presentation.xml><?xml version="1.0" encoding="utf-8"?>
<p:presentation xmlns:p="http://schemas.openxmlformats.org/presentationml/2006/main">
  <p:sldMasterIdLst>
    <p:sldMasterId xmlns:r="http://schemas.openxmlformats.org/officeDocument/2006/relationships" id="2147483648" r:id="R2383f3ae5dba4187"/>
  </p:sldMasterIdLst>
  <p:notesMasterIdLst>
    <p:notesMasterId xmlns:r="http://schemas.openxmlformats.org/officeDocument/2006/relationships" r:id="R829a37ffbde44897"/>
  </p:notesMasterIdLst>
  <p:sldIdLst>
    <p:sldId xmlns:r="http://schemas.openxmlformats.org/officeDocument/2006/relationships" id="256" r:id="Rd47d6995fd754d66"/>
    <p:sldId xmlns:r="http://schemas.openxmlformats.org/officeDocument/2006/relationships" id="257" r:id="R412e79ba418f4fdd"/>
    <p:sldId xmlns:r="http://schemas.openxmlformats.org/officeDocument/2006/relationships" id="258" r:id="Rd4986c3da1f74e3e"/>
    <p:sldId xmlns:r="http://schemas.openxmlformats.org/officeDocument/2006/relationships" id="259" r:id="Rd4f11f9506b2469c"/>
    <p:sldId xmlns:r="http://schemas.openxmlformats.org/officeDocument/2006/relationships" id="260" r:id="R1f1a9ea34742484f"/>
    <p:sldId xmlns:r="http://schemas.openxmlformats.org/officeDocument/2006/relationships" id="261" r:id="Rcff46b18a70346cf"/>
    <p:sldId xmlns:r="http://schemas.openxmlformats.org/officeDocument/2006/relationships" id="262" r:id="Rc3ff2eb89bba4db6"/>
    <p:sldId xmlns:r="http://schemas.openxmlformats.org/officeDocument/2006/relationships" id="263" r:id="Rfc70c735a0e94d0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fa48124a2104730" /><Relationship Type="http://schemas.openxmlformats.org/officeDocument/2006/relationships/slideMaster" Target="/ppt/slideMasters/slideMaster1.xml" Id="R2383f3ae5dba4187" /><Relationship Type="http://schemas.openxmlformats.org/officeDocument/2006/relationships/notesMaster" Target="/ppt/notesMasters/notesMaster1.xml" Id="R829a37ffbde44897" /><Relationship Type="http://schemas.openxmlformats.org/officeDocument/2006/relationships/presProps" Target="/ppt/presProps.xml" Id="R60a9712b4948482e" /><Relationship Type="http://schemas.openxmlformats.org/officeDocument/2006/relationships/tableStyles" Target="/ppt/tableStyles.xml" Id="R76dd486c4f764ecd" /><Relationship Type="http://schemas.openxmlformats.org/officeDocument/2006/relationships/slide" Target="/ppt/slides/slide1.xml" Id="Rd47d6995fd754d66" /><Relationship Type="http://schemas.openxmlformats.org/officeDocument/2006/relationships/slide" Target="/ppt/slides/slide2.xml" Id="R412e79ba418f4fdd" /><Relationship Type="http://schemas.openxmlformats.org/officeDocument/2006/relationships/slide" Target="/ppt/slides/slide3.xml" Id="Rd4986c3da1f74e3e" /><Relationship Type="http://schemas.openxmlformats.org/officeDocument/2006/relationships/slide" Target="/ppt/slides/slide4.xml" Id="Rd4f11f9506b2469c" /><Relationship Type="http://schemas.openxmlformats.org/officeDocument/2006/relationships/slide" Target="/ppt/slides/slide5.xml" Id="R1f1a9ea34742484f" /><Relationship Type="http://schemas.openxmlformats.org/officeDocument/2006/relationships/slide" Target="/ppt/slides/slide6.xml" Id="Rcff46b18a70346cf" /><Relationship Type="http://schemas.openxmlformats.org/officeDocument/2006/relationships/slide" Target="/ppt/slides/slide7.xml" Id="Rc3ff2eb89bba4db6" /><Relationship Type="http://schemas.openxmlformats.org/officeDocument/2006/relationships/slide" Target="/ppt/slides/slide8.xml" Id="Rfc70c735a0e94d0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985a0f3fd4c4dc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71322f2aa75474c" /><Relationship Type="http://schemas.openxmlformats.org/officeDocument/2006/relationships/notesMaster" Target="/ppt/notesMasters/notesMaster1.xml" Id="R8e63d500c6c340e3" /></Relationships>
</file>

<file path=ppt/notesSlides/_rels/notesSlide2.xml.rels>&#65279;<?xml version="1.0" encoding="utf-8"?><Relationships xmlns="http://schemas.openxmlformats.org/package/2006/relationships"><Relationship Type="http://schemas.openxmlformats.org/officeDocument/2006/relationships/slide" Target="/ppt/slides/slide2.xml" Id="Rf7a7abb873ce4faf" /><Relationship Type="http://schemas.openxmlformats.org/officeDocument/2006/relationships/notesMaster" Target="/ppt/notesMasters/notesMaster1.xml" Id="R10b05c6246e64bc8" /></Relationships>
</file>

<file path=ppt/notesSlides/_rels/notesSlide3.xml.rels>&#65279;<?xml version="1.0" encoding="utf-8"?><Relationships xmlns="http://schemas.openxmlformats.org/package/2006/relationships"><Relationship Type="http://schemas.openxmlformats.org/officeDocument/2006/relationships/slide" Target="/ppt/slides/slide3.xml" Id="R8def3f084266490a" /><Relationship Type="http://schemas.openxmlformats.org/officeDocument/2006/relationships/notesMaster" Target="/ppt/notesMasters/notesMaster1.xml" Id="Rc9d705807b734eb8" /></Relationships>
</file>

<file path=ppt/notesSlides/_rels/notesSlide4.xml.rels>&#65279;<?xml version="1.0" encoding="utf-8"?><Relationships xmlns="http://schemas.openxmlformats.org/package/2006/relationships"><Relationship Type="http://schemas.openxmlformats.org/officeDocument/2006/relationships/slide" Target="/ppt/slides/slide4.xml" Id="Rc7ff0e7aec0b4a62" /><Relationship Type="http://schemas.openxmlformats.org/officeDocument/2006/relationships/notesMaster" Target="/ppt/notesMasters/notesMaster1.xml" Id="R548b428c48de41b5" /></Relationships>
</file>

<file path=ppt/notesSlides/_rels/notesSlide5.xml.rels>&#65279;<?xml version="1.0" encoding="utf-8"?><Relationships xmlns="http://schemas.openxmlformats.org/package/2006/relationships"><Relationship Type="http://schemas.openxmlformats.org/officeDocument/2006/relationships/slide" Target="/ppt/slides/slide5.xml" Id="R9b2f48858e734ac5" /><Relationship Type="http://schemas.openxmlformats.org/officeDocument/2006/relationships/notesMaster" Target="/ppt/notesMasters/notesMaster1.xml" Id="Rcd3732b93eae499c" /></Relationships>
</file>

<file path=ppt/notesSlides/_rels/notesSlide6.xml.rels>&#65279;<?xml version="1.0" encoding="utf-8"?><Relationships xmlns="http://schemas.openxmlformats.org/package/2006/relationships"><Relationship Type="http://schemas.openxmlformats.org/officeDocument/2006/relationships/slide" Target="/ppt/slides/slide6.xml" Id="R165e485d4a644f06" /><Relationship Type="http://schemas.openxmlformats.org/officeDocument/2006/relationships/notesMaster" Target="/ppt/notesMasters/notesMaster1.xml" Id="Rac2a3345df0d4f27" /></Relationships>
</file>

<file path=ppt/notesSlides/_rels/notesSlide7.xml.rels>&#65279;<?xml version="1.0" encoding="utf-8"?><Relationships xmlns="http://schemas.openxmlformats.org/package/2006/relationships"><Relationship Type="http://schemas.openxmlformats.org/officeDocument/2006/relationships/slide" Target="/ppt/slides/slide7.xml" Id="Rc682876299094dc3" /><Relationship Type="http://schemas.openxmlformats.org/officeDocument/2006/relationships/notesMaster" Target="/ppt/notesMasters/notesMaster1.xml" Id="Rac3ace76d911490d" /></Relationships>
</file>

<file path=ppt/notesSlides/_rels/notesSlide8.xml.rels>&#65279;<?xml version="1.0" encoding="utf-8"?><Relationships xmlns="http://schemas.openxmlformats.org/package/2006/relationships"><Relationship Type="http://schemas.openxmlformats.org/officeDocument/2006/relationships/slide" Target="/ppt/slides/slide8.xml" Id="Rb5196cb3550945ac" /><Relationship Type="http://schemas.openxmlformats.org/officeDocument/2006/relationships/notesMaster" Target="/ppt/notesMasters/notesMaster1.xml" Id="Rcebc2263c6974fb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FND-001-P03 | What does done mean? Acceptance criteria and proof</a:t>
            </a:r>
          </a:p>
          <a:p xmlns:a="http://schemas.openxmlformats.org/drawingml/2006/main">
            <a:r>
              <a:t/>
            </a:r>
          </a:p>
          <a:p xmlns:a="http://schemas.openxmlformats.org/drawingml/2006/main">
            <a:r>
              <a:t>Open with the question: What evidence would let someone else judge that the work is done? Ask learners to answer provisionally before you reveal the artifact. Frame the lesson as a pre-code decision exercise. The intended output is Done Matrix v1. The deck is a derived teaching aid and never replaces the canonical lesson. Source: MAKNOW_LESSON_FND-001-P03_v1.0.0/content/en-US.md, first-screen framing.</a:t>
            </a:r>
          </a:p>
          <a:p xmlns:a="http://schemas.openxmlformats.org/drawingml/2006/main">
            <a:r>
              <a:t/>
            </a:r>
          </a:p>
          <a:p xmlns:a="http://schemas.openxmlformats.org/drawingml/2006/main">
            <a:r>
              <a:t>Source package: FINAL_LESSONS/MAKNOW_LESSON_FND-001-P03_v1.0.0.zip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FND-001-P03 | What does done mean? Acceptance criteria and proof</a:t>
            </a:r>
          </a:p>
          <a:p xmlns:a="http://schemas.openxmlformats.org/drawingml/2006/main">
            <a:r>
              <a:t/>
            </a:r>
          </a:p>
          <a:p xmlns:a="http://schemas.openxmlformats.org/drawingml/2006/main">
            <a:r>
              <a:t>Read the bounded outcome and the boundary together. Learners should hear what this lesson closes and what it deliberately leaves for a neighbor lesson. Name the evidence bar: Traceable criteria + predeclared proof + positive, negative, and boundary coverage + visible result state. Ask which missing element would make the artifact impossible for a new reviewer to judge. Sources: MAKNOW_LESSON_FND-001-P03_v1.0.0/lesson_bible.json, identity scope and production plan, plus MAKNOW_LESSON_FND-001-P03_v1.0.0/content/en-US.md.</a:t>
            </a:r>
          </a:p>
          <a:p xmlns:a="http://schemas.openxmlformats.org/drawingml/2006/main">
            <a:r>
              <a:t/>
            </a:r>
          </a:p>
          <a:p xmlns:a="http://schemas.openxmlformats.org/drawingml/2006/main">
            <a:r>
              <a:t>Source package: FINAL_LESSONS/MAKNOW_LESSON_FND-001-P03_v1.0.0.zip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FND-001-P03 | What does done mean? Acceptance criteria and proof</a:t>
            </a:r>
          </a:p>
          <a:p xmlns:a="http://schemas.openxmlformats.org/drawingml/2006/main">
            <a:r>
              <a:t/>
            </a:r>
          </a:p>
          <a:p xmlns:a="http://schemas.openxmlformats.org/drawingml/2006/main">
            <a:r>
              <a:t>Walk through the model in reading order. After each part, ask what becomes knowable and what remains open. Use the guard statement to stop premature closure: One attractive screenshot cannot close a critical row that is failed, blocked, or not run. The diagram is editable, but its conceptual distinctions are invariant. Source: MAKNOW_LESSON_FND-001-P03_v1.0.0/content/en-US.md, mental model section.</a:t>
            </a:r>
          </a:p>
          <a:p xmlns:a="http://schemas.openxmlformats.org/drawingml/2006/main">
            <a:r>
              <a:t/>
            </a:r>
          </a:p>
          <a:p xmlns:a="http://schemas.openxmlformats.org/drawingml/2006/main">
            <a:r>
              <a:t>Source package: FINAL_LESSONS/MAKNOW_LESSON_FND-001-P03_v1.0.0.zip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FND-001-P03 | What does done mean? Acceptance criteria and proof</a:t>
            </a:r>
          </a:p>
          <a:p xmlns:a="http://schemas.openxmlformats.org/drawingml/2006/main">
            <a:r>
              <a:t/>
            </a:r>
          </a:p>
          <a:p xmlns:a="http://schemas.openxmlformats.org/drawingml/2006/main">
            <a:r>
              <a:t>Use the table as a traceability surface. For each row, connect the concept to an artifact field, then test the boundary. Invite learners to explain why the final column matters operationally. Do not turn the table into a memorization checklist. Source: MAKNOW_LESSON_FND-001-P03_v1.0.0/derived_text/tables/TBL-01_done_matrix_traceability.json.</a:t>
            </a:r>
          </a:p>
          <a:p xmlns:a="http://schemas.openxmlformats.org/drawingml/2006/main">
            <a:r>
              <a:t/>
            </a:r>
          </a:p>
          <a:p xmlns:a="http://schemas.openxmlformats.org/drawingml/2006/main">
            <a:r>
              <a:t>Source package: FINAL_LESSONS/MAKNOW_LESSON_FND-001-P03_v1.0.0.zip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FND-001-P03 | What does done mean? Acceptance criteria and proof</a:t>
            </a:r>
          </a:p>
          <a:p xmlns:a="http://schemas.openxmlformats.org/drawingml/2006/main">
            <a:r>
              <a:t/>
            </a:r>
          </a:p>
          <a:p xmlns:a="http://schemas.openxmlformats.org/drawingml/2006/main">
            <a:r>
              <a:t>Narrate the worked case from context to artifact fields and only then to the decision. Ask which item is supported, which is unresolved, and which downstream decision is still prohibited. Final decision: NOT DONE. Reason: Every critical row is still NOT_RUN even though the criteria are well formed. Boundary: The matrix does not prescribe client-side or server-side filtering. Sources: MAKNOW_LESSON_FND-001-P03_v1.0.0/content/en-US.md, worked examples, plus MAKNOW_LESSON_FND-001-P03_v1.0.0/lesson_bible.json.</a:t>
            </a:r>
          </a:p>
          <a:p xmlns:a="http://schemas.openxmlformats.org/drawingml/2006/main">
            <a:r>
              <a:t/>
            </a:r>
          </a:p>
          <a:p xmlns:a="http://schemas.openxmlformats.org/drawingml/2006/main">
            <a:r>
              <a:t>Source package: FINAL_LESSONS/MAKNOW_LESSON_FND-001-P03_v1.0.0.zip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FND-001-P03 | What does done mean? Acceptance criteria and proof</a:t>
            </a:r>
          </a:p>
          <a:p xmlns:a="http://schemas.openxmlformats.org/drawingml/2006/main">
            <a:r>
              <a:t/>
            </a:r>
          </a:p>
          <a:p xmlns:a="http://schemas.openxmlformats.org/drawingml/2006/main">
            <a:r>
              <a:t>Let learners diagnose each failure before showing the repair. The repair should be the smallest move that restores the lesson boundary and makes evidence inspectable. Ask which failure could look most professional while still weakening the artifact. Source: MAKNOW_LESSON_FND-001-P03_v1.0.0/content/en-US.md, failure modes and misconception repair.</a:t>
            </a:r>
          </a:p>
          <a:p xmlns:a="http://schemas.openxmlformats.org/drawingml/2006/main">
            <a:r>
              <a:t/>
            </a:r>
          </a:p>
          <a:p xmlns:a="http://schemas.openxmlformats.org/drawingml/2006/main">
            <a:r>
              <a:t>Source package: FINAL_LESSONS/MAKNOW_LESSON_FND-001-P03_v1.0.0.zip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FND-001-P03 | What does done mean? Acceptance criteria and proof</a:t>
            </a:r>
          </a:p>
          <a:p xmlns:a="http://schemas.openxmlformats.org/drawingml/2006/main">
            <a:r>
              <a:t/>
            </a:r>
          </a:p>
          <a:p xmlns:a="http://schemas.openxmlformats.org/drawingml/2006/main">
            <a:r>
              <a:t>Give learners time to fill the worksheet. Require every listed field and use this acceptance check: No critical criterion or relevant constraint is silently treated as done without claim-matched evidence. The facilitator may question wording, but the learner owns the final boundary and decision. Source: MAKNOW_LESSON_FND-001-P03_v1.0.0/content/en-US.md, guided and independent practice.</a:t>
            </a:r>
          </a:p>
          <a:p xmlns:a="http://schemas.openxmlformats.org/drawingml/2006/main">
            <a:r>
              <a:t/>
            </a:r>
          </a:p>
          <a:p xmlns:a="http://schemas.openxmlformats.org/drawingml/2006/main">
            <a:r>
              <a:t>Source package: FINAL_LESSONS/MAKNOW_LESSON_FND-001-P03_v1.0.0.zip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FND-001-P03 | What does done mean? Acceptance criteria and proof</a:t>
            </a:r>
          </a:p>
          <a:p xmlns:a="http://schemas.openxmlformats.org/drawingml/2006/main">
            <a:r>
              <a:t/>
            </a:r>
          </a:p>
          <a:p xmlns:a="http://schemas.openxmlformats.org/drawingml/2006/main">
            <a:r>
              <a:t>Use the changed-context prompt to test transfer without copying the task-list example. Ask the three questions on screen, then end with the handoff: Give the bounded specification and Done Matrix to FND-001-P04 for plan review. Restate the non-claim so confidence remains proportional to evidence. Sources: MAKNOW_LESSON_FND-001-P03_v1.0.0/content/en-US.md, assessment and transfer. Bible SHA-256: 2af3f30ae9c53b76064468cbc2a6074dcb762c94e02d515146ee13b3d0a86abe.</a:t>
            </a:r>
          </a:p>
          <a:p xmlns:a="http://schemas.openxmlformats.org/drawingml/2006/main">
            <a:r>
              <a:t/>
            </a:r>
          </a:p>
          <a:p xmlns:a="http://schemas.openxmlformats.org/drawingml/2006/main">
            <a:r>
              <a:t>Source package: FINAL_LESSONS/MAKNOW_LESSON_FND-001-P03_v1.0.0.zip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878c56090f34fa7"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e7b7c79b5da4abb" /><Relationship Type="http://schemas.openxmlformats.org/officeDocument/2006/relationships/slideLayout" Target="/ppt/slideLayouts/slideLayout1.xml" Id="R2a4b3f2d859a497c"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a4b3f2d859a497c"/>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18657c77656d4173" /><Relationship Type="http://schemas.openxmlformats.org/officeDocument/2006/relationships/notesSlide" Target="/ppt/notesSlides/notesSlide1.xml" Id="Rc1de52ce9682465e"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26233aa71caf42cf" /><Relationship Type="http://schemas.openxmlformats.org/officeDocument/2006/relationships/notesSlide" Target="/ppt/notesSlides/notesSlide2.xml" Id="R865e513f31a943f0"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6541fe82359747c1" /><Relationship Type="http://schemas.openxmlformats.org/officeDocument/2006/relationships/notesSlide" Target="/ppt/notesSlides/notesSlide3.xml" Id="R8f61621fd0b44017"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f535a63bea804db9" /><Relationship Type="http://schemas.openxmlformats.org/officeDocument/2006/relationships/notesSlide" Target="/ppt/notesSlides/notesSlide4.xml" Id="Rf88732eb06cc46bf"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d767506cda0747b4" /><Relationship Type="http://schemas.openxmlformats.org/officeDocument/2006/relationships/notesSlide" Target="/ppt/notesSlides/notesSlide5.xml" Id="Ra7eacf707a6044f8"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dd376305d2dd4bcf" /><Relationship Type="http://schemas.openxmlformats.org/officeDocument/2006/relationships/notesSlide" Target="/ppt/notesSlides/notesSlide6.xml" Id="R60eb8cd1183a453a"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84c5c7c959a54f6d" /><Relationship Type="http://schemas.openxmlformats.org/officeDocument/2006/relationships/notesSlide" Target="/ppt/notesSlides/notesSlide7.xml" Id="R3b812423bc96497c"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527bd433b84c4170" /><Relationship Type="http://schemas.openxmlformats.org/officeDocument/2006/relationships/notesSlide" Target="/ppt/notesSlides/notesSlide8.xml" Id="R2e9de07879364b86" /></Relationships>
</file>

<file path=ppt/slides/slide1.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7" name="s1-kicker">
            <a:extLst xmlns:a="http://schemas.openxmlformats.org/drawingml/2006/main">
              <a:ext uri="{FF2B5EF4-FFF2-40B4-BE49-F238E27FC236}">
                <a16:creationId xmlns:a16="http://schemas.microsoft.com/office/drawing/2014/main" id="{CE920C03-6E69-4249-AEB8-F81E21714EBC}"/>
              </a:ext>
            </a:extLst>
          </p:cNvPr>
          <p:cNvSpPr>
            <a:spLocks xmlns:a="http://schemas.openxmlformats.org/drawingml/2006/main" noGrp="1"/>
          </p:cNvSpPr>
          <p:nvPr/>
        </p:nvSpPr>
        <p:spPr>
          <a:xfrm xmlns:a="http://schemas.openxmlformats.org/drawingml/2006/main">
            <a:off x="609600" y="514350"/>
            <a:ext cx="4191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1125" b="1">
                <a:solidFill>
                  <a:srgbClr val="46D3E6"/>
                </a:solidFill>
                <a:latin typeface="Bitstream Charter"/>
                <a:ea typeface="Bitstream Charter"/>
                <a:cs typeface="Bitstream Charter"/>
              </a:defRPr>
            </a:pPr>
            <a:r>
              <a:rPr sz="1125" b="1">
                <a:solidFill>
                  <a:srgbClr val="46D3E6"/>
                </a:solidFill>
                <a:latin typeface="Bitstream Charter"/>
                <a:ea typeface="Bitstream Charter"/>
                <a:cs typeface="Bitstream Charter"/>
              </a:rPr>
              <a:t>FND-001-P03  |  MAKNOW FOUNDATION</a:t>
            </a:r>
          </a:p>
        </p:txBody>
      </p:sp>
      <p:sp>
        <p:nvSpPr>
          <p:cNvPr id="2" name="s1-title">
            <a:extLst xmlns:a="http://schemas.openxmlformats.org/drawingml/2006/main">
              <a:ext uri="{FF2B5EF4-FFF2-40B4-BE49-F238E27FC236}">
                <a16:creationId xmlns:a16="http://schemas.microsoft.com/office/drawing/2014/main" id="{BF2E64E3-8030-458D-B3CF-32C7E6CF26D7}"/>
              </a:ext>
            </a:extLst>
          </p:cNvPr>
          <p:cNvSpPr>
            <a:spLocks xmlns:a="http://schemas.openxmlformats.org/drawingml/2006/main" noGrp="1"/>
          </p:cNvSpPr>
          <p:nvPr/>
        </p:nvSpPr>
        <p:spPr>
          <a:xfrm xmlns:a="http://schemas.openxmlformats.org/drawingml/2006/main">
            <a:off x="609600" y="1285875"/>
            <a:ext cx="8858250" cy="1666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3300" b="1">
                <a:solidFill>
                  <a:srgbClr val="F4F7FB"/>
                </a:solidFill>
                <a:latin typeface="Bitstream Charter"/>
                <a:ea typeface="Bitstream Charter"/>
                <a:cs typeface="Bitstream Charter"/>
              </a:defRPr>
            </a:pPr>
            <a:r>
              <a:rPr sz="3300" b="1">
                <a:solidFill>
                  <a:srgbClr val="F4F7FB"/>
                </a:solidFill>
                <a:latin typeface="Bitstream Charter"/>
                <a:ea typeface="Bitstream Charter"/>
                <a:cs typeface="Bitstream Charter"/>
              </a:rPr>
              <a:t>What does done mean? Acceptance criteria and proof</a:t>
            </a:r>
          </a:p>
        </p:txBody>
      </p:sp>
      <p:sp>
        <p:nvSpPr>
          <p:cNvPr id="3" name="s1-rule">
            <a:extLst xmlns:a="http://schemas.openxmlformats.org/drawingml/2006/main">
              <a:ext uri="{FF2B5EF4-FFF2-40B4-BE49-F238E27FC236}">
                <a16:creationId xmlns:a16="http://schemas.microsoft.com/office/drawing/2014/main" id="{2FE2E3AE-FC85-4291-8296-60FE227DE31A}"/>
              </a:ext>
            </a:extLst>
          </p:cNvPr>
          <p:cNvSpPr>
            <a:spLocks xmlns:a="http://schemas.openxmlformats.org/drawingml/2006/main" noGrp="1"/>
          </p:cNvSpPr>
          <p:nvPr/>
        </p:nvSpPr>
        <p:spPr>
          <a:xfrm xmlns:a="http://schemas.openxmlformats.org/drawingml/2006/main">
            <a:off x="628650" y="3200400"/>
            <a:ext cx="6572250" cy="9525"/>
          </a:xfrm>
          <a:prstGeom xmlns:a="http://schemas.openxmlformats.org/drawingml/2006/main" prst="line">
            <a:avLst/>
          </a:prstGeom>
          <a:noFill xmlns:a="http://schemas.openxmlformats.org/drawingml/2006/main"/>
          <a:ln xmlns:a="http://schemas.openxmlformats.org/drawingml/2006/main" w="9525">
            <a:solidFill>
              <a:srgbClr val="334766"/>
            </a:solidFill>
            <a:prstDash val="solid"/>
          </a:ln>
        </p:spPr>
      </p:sp>
      <p:sp>
        <p:nvSpPr>
          <p:cNvPr id="4" name="s1-question">
            <a:extLst xmlns:a="http://schemas.openxmlformats.org/drawingml/2006/main">
              <a:ext uri="{FF2B5EF4-FFF2-40B4-BE49-F238E27FC236}">
                <a16:creationId xmlns:a16="http://schemas.microsoft.com/office/drawing/2014/main" id="{34D849E8-FA6A-499F-A335-974A639401CC}"/>
              </a:ext>
            </a:extLst>
          </p:cNvPr>
          <p:cNvSpPr>
            <a:spLocks xmlns:a="http://schemas.openxmlformats.org/drawingml/2006/main" noGrp="1"/>
          </p:cNvSpPr>
          <p:nvPr/>
        </p:nvSpPr>
        <p:spPr>
          <a:xfrm xmlns:a="http://schemas.openxmlformats.org/drawingml/2006/main">
            <a:off x="647700" y="3476625"/>
            <a:ext cx="742950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1875" b="1">
                <a:solidFill>
                  <a:srgbClr val="F4B860"/>
                </a:solidFill>
                <a:latin typeface="Bitstream Charter"/>
                <a:ea typeface="Bitstream Charter"/>
                <a:cs typeface="Bitstream Charter"/>
              </a:defRPr>
            </a:pPr>
            <a:r>
              <a:rPr sz="1875" b="1">
                <a:solidFill>
                  <a:srgbClr val="F4B860"/>
                </a:solidFill>
                <a:latin typeface="Bitstream Charter"/>
                <a:ea typeface="Bitstream Charter"/>
                <a:cs typeface="Bitstream Charter"/>
              </a:rPr>
              <a:t>What evidence would let someone else judge that the work is done?</a:t>
            </a:r>
          </a:p>
        </p:txBody>
      </p:sp>
      <p:sp>
        <p:nvSpPr>
          <p:cNvPr id="5" name="s1-artifact">
            <a:extLst xmlns:a="http://schemas.openxmlformats.org/drawingml/2006/main">
              <a:ext uri="{FF2B5EF4-FFF2-40B4-BE49-F238E27FC236}">
                <a16:creationId xmlns:a16="http://schemas.microsoft.com/office/drawing/2014/main" id="{57C95040-B4A6-44AA-B62C-725E4C7BA5C0}"/>
              </a:ext>
            </a:extLst>
          </p:cNvPr>
          <p:cNvSpPr>
            <a:spLocks xmlns:a="http://schemas.openxmlformats.org/drawingml/2006/main" noGrp="1"/>
          </p:cNvSpPr>
          <p:nvPr/>
        </p:nvSpPr>
        <p:spPr>
          <a:xfrm xmlns:a="http://schemas.openxmlformats.org/drawingml/2006/main">
            <a:off x="8620125" y="3333750"/>
            <a:ext cx="2952750" cy="2047875"/>
          </a:xfrm>
          <a:prstGeom xmlns:a="http://schemas.openxmlformats.org/drawingml/2006/main" prst="roundRect">
            <a:avLst>
              <a:gd name="adj" fmla="val 5581"/>
            </a:avLst>
          </a:prstGeom>
          <a:solidFill xmlns:a="http://schemas.openxmlformats.org/drawingml/2006/main">
            <a:srgbClr val="192744"/>
          </a:solidFill>
          <a:ln xmlns:a="http://schemas.openxmlformats.org/drawingml/2006/main" w="9525">
            <a:solidFill>
              <a:srgbClr val="46D3E6"/>
            </a:solidFill>
            <a:prstDash val="solid"/>
          </a:ln>
        </p:spPr>
        <p:style>
          <a:lnRef xmlns:a="http://schemas.openxmlformats.org/drawingml/2006/main" idx="0"/>
          <a:fillRef xmlns:a="http://schemas.openxmlformats.org/drawingml/2006/main" idx="0"/>
          <a:effectRef xmlns:a="http://schemas.openxmlformats.org/drawingml/2006/main" idx="6"/>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725">
                <a:solidFill>
                  <a:srgbClr val="F4F7FB"/>
                </a:solidFill>
                <a:latin typeface="Bitstream Charter"/>
                <a:ea typeface="Bitstream Charter"/>
                <a:cs typeface="Bitstream Charter"/>
              </a:defRPr>
            </a:pPr>
            <a:r>
              <a:rPr sz="1725" b="1">
                <a:solidFill>
                  <a:srgbClr val="F4F7FB"/>
                </a:solidFill>
                <a:latin typeface="Bitstream Charter"/>
                <a:ea typeface="Bitstream Charter"/>
                <a:cs typeface="Bitstream Charter"/>
              </a:rPr>
              <a:t>BUILD THIS</a:t>
            </a:r>
          </a:p>
          <a:p xmlns:a="http://schemas.openxmlformats.org/drawingml/2006/main">
            <a:pPr algn="ctr">
              <a:defRPr sz="1725">
                <a:solidFill>
                  <a:srgbClr val="F4F7FB"/>
                </a:solidFill>
                <a:latin typeface="Bitstream Charter"/>
                <a:ea typeface="Bitstream Charter"/>
                <a:cs typeface="Bitstream Charter"/>
              </a:defRPr>
            </a:pPr>
            <a:r>
              <a:rPr sz="1725" b="1">
                <a:solidFill>
                  <a:srgbClr val="F4F7FB"/>
                </a:solidFill>
                <a:latin typeface="Bitstream Charter"/>
                <a:ea typeface="Bitstream Charter"/>
                <a:cs typeface="Bitstream Charter"/>
              </a:rPr>
              <a:t>Done Matrix v1</a:t>
            </a:r>
          </a:p>
        </p:txBody>
      </p:sp>
      <p:sp>
        <p:nvSpPr>
          <p:cNvPr id="6" name="s1-footer">
            <a:extLst xmlns:a="http://schemas.openxmlformats.org/drawingml/2006/main">
              <a:ext uri="{FF2B5EF4-FFF2-40B4-BE49-F238E27FC236}">
                <a16:creationId xmlns:a16="http://schemas.microsoft.com/office/drawing/2014/main" id="{660CF5B1-6E53-422C-B423-0AD37A4815BF}"/>
              </a:ext>
            </a:extLst>
          </p:cNvPr>
          <p:cNvSpPr>
            <a:spLocks xmlns:a="http://schemas.openxmlformats.org/drawingml/2006/main" noGrp="1"/>
          </p:cNvSpPr>
          <p:nvPr/>
        </p:nvSpPr>
        <p:spPr>
          <a:xfrm xmlns:a="http://schemas.openxmlformats.org/drawingml/2006/main">
            <a:off x="609600" y="6191250"/>
            <a:ext cx="7239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1050" b="0">
                <a:solidFill>
                  <a:srgbClr val="A9B6CB"/>
                </a:solidFill>
                <a:latin typeface="Bitstream Charter"/>
                <a:ea typeface="Bitstream Charter"/>
                <a:cs typeface="Bitstream Charter"/>
              </a:defRPr>
            </a:pPr>
            <a:r>
              <a:rPr sz="1050" b="0">
                <a:solidFill>
                  <a:srgbClr val="A9B6CB"/>
                </a:solidFill>
                <a:latin typeface="Bitstream Charter"/>
                <a:ea typeface="Bitstream Charter"/>
                <a:cs typeface="Bitstream Charter"/>
              </a:rPr>
              <a:t>English teaching deck | 8 slides | 45-minute lesson</a:t>
            </a:r>
          </a:p>
        </p:txBody>
      </p:sp>
    </p:spTree>
    <p:extLst>
      <p:ext uri="{BB962C8B-B14F-4D97-AF65-F5344CB8AC3E}">
        <p14:creationId xmlns:p14="http://schemas.microsoft.com/office/powerpoint/2010/main" val="1922789969"/>
      </p:ext>
    </p:extLst>
  </p:cSld>
</p:sld>
</file>

<file path=ppt/slides/slide2.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11" name="s2-lesson">
            <a:extLst xmlns:a="http://schemas.openxmlformats.org/drawingml/2006/main">
              <a:ext uri="{FF2B5EF4-FFF2-40B4-BE49-F238E27FC236}">
                <a16:creationId xmlns:a16="http://schemas.microsoft.com/office/drawing/2014/main" id="{ABAA41D6-F8EF-4EE7-AD6B-FA6AC5B2DA76}"/>
              </a:ext>
            </a:extLst>
          </p:cNvPr>
          <p:cNvSpPr>
            <a:spLocks xmlns:a="http://schemas.openxmlformats.org/drawingml/2006/main" noGrp="1"/>
          </p:cNvSpPr>
          <p:nvPr/>
        </p:nvSpPr>
        <p:spPr>
          <a:xfrm xmlns:a="http://schemas.openxmlformats.org/drawingml/2006/main">
            <a:off x="514350" y="266700"/>
            <a:ext cx="2857500" cy="266700"/>
          </a:xfrm>
          <a:prstGeom xmlns:a="http://schemas.openxmlformats.org/drawingml/2006/main" prst="roundRect">
            <a:avLst>
              <a:gd name="adj" fmla="val 50000"/>
            </a:avLst>
          </a:prstGeom>
          <a:solidFill xmlns:a="http://schemas.openxmlformats.org/drawingml/2006/main">
            <a:srgbClr val="46D3E6"/>
          </a:solidFill>
          <a:ln xmlns:a="http://schemas.openxmlformats.org/drawingml/2006/main" w="0">
            <a:noFill/>
            <a:prstDash val="solid"/>
          </a:ln>
        </p:spPr>
        <p:txBody>
          <a:bodyPr xmlns:a="http://schemas.openxmlformats.org/drawingml/2006/main" wrap="square" lIns="95250" tIns="19050" rIns="95250" bIns="19050" anchor="ctr">
            <a:normAutofit fontScale="100000"/>
          </a:bodyPr>
          <a:lstStyle xmlns:a="http://schemas.openxmlformats.org/drawingml/2006/main"/>
          <a:p xmlns:a="http://schemas.openxmlformats.org/drawingml/2006/main">
            <a:pPr algn="ctr">
              <a:defRPr sz="975" b="1">
                <a:solidFill>
                  <a:srgbClr val="0A1020"/>
                </a:solidFill>
                <a:latin typeface="Bitstream Charter"/>
                <a:ea typeface="Bitstream Charter"/>
                <a:cs typeface="Bitstream Charter"/>
              </a:defRPr>
            </a:pPr>
            <a:r>
              <a:rPr sz="975" b="1">
                <a:solidFill>
                  <a:srgbClr val="0A1020"/>
                </a:solidFill>
                <a:latin typeface="Bitstream Charter"/>
                <a:ea typeface="Bitstream Charter"/>
                <a:cs typeface="Bitstream Charter"/>
              </a:rPr>
              <a:t>FND-001-P03  |  FOUNDATION 001</a:t>
            </a:r>
          </a:p>
        </p:txBody>
      </p:sp>
      <p:sp>
        <p:nvSpPr>
          <p:cNvPr id="2" name="s2-title">
            <a:extLst xmlns:a="http://schemas.openxmlformats.org/drawingml/2006/main">
              <a:ext uri="{FF2B5EF4-FFF2-40B4-BE49-F238E27FC236}">
                <a16:creationId xmlns:a16="http://schemas.microsoft.com/office/drawing/2014/main" id="{E9397956-B9D3-4507-AB59-B9DC785E93DA}"/>
              </a:ext>
            </a:extLst>
          </p:cNvPr>
          <p:cNvSpPr>
            <a:spLocks xmlns:a="http://schemas.openxmlformats.org/drawingml/2006/main" noGrp="1"/>
          </p:cNvSpPr>
          <p:nvPr/>
        </p:nvSpPr>
        <p:spPr>
          <a:xfrm xmlns:a="http://schemas.openxmlformats.org/drawingml/2006/main">
            <a:off x="514350" y="704850"/>
            <a:ext cx="103822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2400" b="1">
                <a:solidFill>
                  <a:srgbClr val="F4F7FB"/>
                </a:solidFill>
                <a:latin typeface="Bitstream Charter"/>
                <a:ea typeface="Bitstream Charter"/>
                <a:cs typeface="Bitstream Charter"/>
              </a:defRPr>
            </a:pPr>
            <a:r>
              <a:rPr sz="2400" b="1">
                <a:solidFill>
                  <a:srgbClr val="F4F7FB"/>
                </a:solidFill>
                <a:latin typeface="Bitstream Charter"/>
                <a:ea typeface="Bitstream Charter"/>
                <a:cs typeface="Bitstream Charter"/>
              </a:rPr>
              <a:t>The contract: outcome, artifact, and boundary</a:t>
            </a:r>
          </a:p>
        </p:txBody>
      </p:sp>
      <p:sp>
        <p:nvSpPr>
          <p:cNvPr id="3" name="s2-page">
            <a:extLst xmlns:a="http://schemas.openxmlformats.org/drawingml/2006/main">
              <a:ext uri="{FF2B5EF4-FFF2-40B4-BE49-F238E27FC236}">
                <a16:creationId xmlns:a16="http://schemas.microsoft.com/office/drawing/2014/main" id="{D6F720A3-248D-4F7A-825F-5047D284E6A7}"/>
              </a:ext>
            </a:extLst>
          </p:cNvPr>
          <p:cNvSpPr>
            <a:spLocks xmlns:a="http://schemas.openxmlformats.org/drawingml/2006/main" noGrp="1"/>
          </p:cNvSpPr>
          <p:nvPr/>
        </p:nvSpPr>
        <p:spPr>
          <a:xfrm xmlns:a="http://schemas.openxmlformats.org/drawingml/2006/main">
            <a:off x="10934700" y="285750"/>
            <a:ext cx="7429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r">
              <a:defRPr sz="975" b="1">
                <a:solidFill>
                  <a:srgbClr val="A9B6CB"/>
                </a:solidFill>
                <a:latin typeface="Bitstream Charter"/>
                <a:ea typeface="Bitstream Charter"/>
                <a:cs typeface="Bitstream Charter"/>
              </a:defRPr>
            </a:pPr>
            <a:r>
              <a:rPr sz="975" b="1">
                <a:solidFill>
                  <a:srgbClr val="A9B6CB"/>
                </a:solidFill>
                <a:latin typeface="Bitstream Charter"/>
                <a:ea typeface="Bitstream Charter"/>
                <a:cs typeface="Bitstream Charter"/>
              </a:rPr>
              <a:t>02 / 08</a:t>
            </a:r>
          </a:p>
        </p:txBody>
      </p:sp>
      <p:sp>
        <p:nvSpPr>
          <p:cNvPr id="4" name="s2-footer">
            <a:extLst xmlns:a="http://schemas.openxmlformats.org/drawingml/2006/main">
              <a:ext uri="{FF2B5EF4-FFF2-40B4-BE49-F238E27FC236}">
                <a16:creationId xmlns:a16="http://schemas.microsoft.com/office/drawing/2014/main" id="{DE099588-465F-499D-B565-79BBFCBAFED9}"/>
              </a:ext>
            </a:extLst>
          </p:cNvPr>
          <p:cNvSpPr>
            <a:spLocks xmlns:a="http://schemas.openxmlformats.org/drawingml/2006/main" noGrp="1"/>
          </p:cNvSpPr>
          <p:nvPr/>
        </p:nvSpPr>
        <p:spPr>
          <a:xfrm xmlns:a="http://schemas.openxmlformats.org/drawingml/2006/main">
            <a:off x="514350" y="6486525"/>
            <a:ext cx="6858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900" b="0">
                <a:solidFill>
                  <a:srgbClr val="A9B6CB"/>
                </a:solidFill>
                <a:latin typeface="Bitstream Charter"/>
                <a:ea typeface="Bitstream Charter"/>
                <a:cs typeface="Bitstream Charter"/>
              </a:defRPr>
            </a:pPr>
            <a:r>
              <a:rPr sz="900" b="0">
                <a:solidFill>
                  <a:srgbClr val="A9B6CB"/>
                </a:solidFill>
                <a:latin typeface="Bitstream Charter"/>
                <a:ea typeface="Bitstream Charter"/>
                <a:cs typeface="Bitstream Charter"/>
              </a:rPr>
              <a:t>Derived teaching aid | canonical lesson remains authoritative</a:t>
            </a:r>
          </a:p>
        </p:txBody>
      </p:sp>
      <p:sp>
        <p:nvSpPr>
          <p:cNvPr id="5" name="s2-footer-line">
            <a:extLst xmlns:a="http://schemas.openxmlformats.org/drawingml/2006/main">
              <a:ext uri="{FF2B5EF4-FFF2-40B4-BE49-F238E27FC236}">
                <a16:creationId xmlns:a16="http://schemas.microsoft.com/office/drawing/2014/main" id="{55CFCB9E-DE40-4846-B01B-E11362DA896C}"/>
              </a:ext>
            </a:extLst>
          </p:cNvPr>
          <p:cNvSpPr>
            <a:spLocks xmlns:a="http://schemas.openxmlformats.org/drawingml/2006/main" noGrp="1"/>
          </p:cNvSpPr>
          <p:nvPr/>
        </p:nvSpPr>
        <p:spPr>
          <a:xfrm xmlns:a="http://schemas.openxmlformats.org/drawingml/2006/main">
            <a:off x="514350" y="6372225"/>
            <a:ext cx="11163300" cy="9525"/>
          </a:xfrm>
          <a:prstGeom xmlns:a="http://schemas.openxmlformats.org/drawingml/2006/main" prst="line">
            <a:avLst/>
          </a:prstGeom>
          <a:noFill xmlns:a="http://schemas.openxmlformats.org/drawingml/2006/main"/>
          <a:ln xmlns:a="http://schemas.openxmlformats.org/drawingml/2006/main" w="9525">
            <a:solidFill>
              <a:srgbClr val="334766"/>
            </a:solidFill>
            <a:prstDash val="solid"/>
          </a:ln>
        </p:spPr>
      </p:sp>
      <p:sp>
        <p:nvSpPr>
          <p:cNvPr id="6" name="s2-label">
            <a:extLst xmlns:a="http://schemas.openxmlformats.org/drawingml/2006/main">
              <a:ext uri="{FF2B5EF4-FFF2-40B4-BE49-F238E27FC236}">
                <a16:creationId xmlns:a16="http://schemas.microsoft.com/office/drawing/2014/main" id="{B574FEF9-245A-4251-83D2-87F888D260F0}"/>
              </a:ext>
            </a:extLst>
          </p:cNvPr>
          <p:cNvSpPr>
            <a:spLocks xmlns:a="http://schemas.openxmlformats.org/drawingml/2006/main" noGrp="1"/>
          </p:cNvSpPr>
          <p:nvPr/>
        </p:nvSpPr>
        <p:spPr>
          <a:xfrm xmlns:a="http://schemas.openxmlformats.org/drawingml/2006/main">
            <a:off x="685800" y="1666875"/>
            <a:ext cx="2381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1050" b="1">
                <a:solidFill>
                  <a:srgbClr val="46D3E6"/>
                </a:solidFill>
                <a:latin typeface="Bitstream Charter"/>
                <a:ea typeface="Bitstream Charter"/>
                <a:cs typeface="Bitstream Charter"/>
              </a:defRPr>
            </a:pPr>
            <a:r>
              <a:rPr sz="1050" b="1">
                <a:solidFill>
                  <a:srgbClr val="46D3E6"/>
                </a:solidFill>
                <a:latin typeface="Bitstream Charter"/>
                <a:ea typeface="Bitstream Charter"/>
                <a:cs typeface="Bitstream Charter"/>
              </a:rPr>
              <a:t>BOUNDED OUTCOME</a:t>
            </a:r>
          </a:p>
        </p:txBody>
      </p:sp>
      <p:sp>
        <p:nvSpPr>
          <p:cNvPr id="7" name="s2-outcome">
            <a:extLst xmlns:a="http://schemas.openxmlformats.org/drawingml/2006/main">
              <a:ext uri="{FF2B5EF4-FFF2-40B4-BE49-F238E27FC236}">
                <a16:creationId xmlns:a16="http://schemas.microsoft.com/office/drawing/2014/main" id="{5D5560AC-4615-4AD4-8C4B-662D28575584}"/>
              </a:ext>
            </a:extLst>
          </p:cNvPr>
          <p:cNvSpPr>
            <a:spLocks xmlns:a="http://schemas.openxmlformats.org/drawingml/2006/main" noGrp="1"/>
          </p:cNvSpPr>
          <p:nvPr/>
        </p:nvSpPr>
        <p:spPr>
          <a:xfrm xmlns:a="http://schemas.openxmlformats.org/drawingml/2006/main">
            <a:off x="685800" y="1962150"/>
            <a:ext cx="6762750" cy="1381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1875" b="1">
                <a:solidFill>
                  <a:srgbClr val="F4F7FB"/>
                </a:solidFill>
                <a:latin typeface="Bitstream Charter"/>
                <a:ea typeface="Bitstream Charter"/>
                <a:cs typeface="Bitstream Charter"/>
              </a:defRPr>
            </a:pPr>
            <a:r>
              <a:rPr sz="1875" b="1">
                <a:solidFill>
                  <a:srgbClr val="F4F7FB"/>
                </a:solidFill>
                <a:latin typeface="Bitstream Charter"/>
                <a:ea typeface="Bitstream Charter"/>
                <a:cs typeface="Bitstream Charter"/>
              </a:rPr>
              <a:t>Produce a Done Matrix v1 that binds observable criteria to proof methods, examples, evidence, and an explicit result state.</a:t>
            </a:r>
          </a:p>
        </p:txBody>
      </p:sp>
      <p:sp>
        <p:nvSpPr>
          <p:cNvPr id="8" name="s2-artifact">
            <a:extLst xmlns:a="http://schemas.openxmlformats.org/drawingml/2006/main">
              <a:ext uri="{FF2B5EF4-FFF2-40B4-BE49-F238E27FC236}">
                <a16:creationId xmlns:a16="http://schemas.microsoft.com/office/drawing/2014/main" id="{B920EDB0-B423-4373-8472-02C011CD8A0F}"/>
              </a:ext>
            </a:extLst>
          </p:cNvPr>
          <p:cNvSpPr>
            <a:spLocks xmlns:a="http://schemas.openxmlformats.org/drawingml/2006/main" noGrp="1"/>
          </p:cNvSpPr>
          <p:nvPr/>
        </p:nvSpPr>
        <p:spPr>
          <a:xfrm xmlns:a="http://schemas.openxmlformats.org/drawingml/2006/main">
            <a:off x="8096250" y="1638300"/>
            <a:ext cx="3429000" cy="1762125"/>
          </a:xfrm>
          <a:prstGeom xmlns:a="http://schemas.openxmlformats.org/drawingml/2006/main" prst="roundRect">
            <a:avLst>
              <a:gd name="adj" fmla="val 6486"/>
            </a:avLst>
          </a:prstGeom>
          <a:solidFill xmlns:a="http://schemas.openxmlformats.org/drawingml/2006/main">
            <a:srgbClr val="DDF8FC"/>
          </a:solidFill>
          <a:ln xmlns:a="http://schemas.openxmlformats.org/drawingml/2006/main" w="9525">
            <a:solidFill>
              <a:srgbClr val="46D3E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725">
                <a:solidFill>
                  <a:srgbClr val="14213D"/>
                </a:solidFill>
                <a:latin typeface="Bitstream Charter"/>
                <a:ea typeface="Bitstream Charter"/>
                <a:cs typeface="Bitstream Charter"/>
              </a:defRPr>
            </a:pPr>
            <a:r>
              <a:rPr sz="1725" b="1">
                <a:solidFill>
                  <a:srgbClr val="14213D"/>
                </a:solidFill>
                <a:latin typeface="Bitstream Charter"/>
                <a:ea typeface="Bitstream Charter"/>
                <a:cs typeface="Bitstream Charter"/>
              </a:rPr>
              <a:t>PRIMARY ARTIFACT</a:t>
            </a:r>
          </a:p>
          <a:p xmlns:a="http://schemas.openxmlformats.org/drawingml/2006/main">
            <a:pPr algn="ctr">
              <a:defRPr sz="1725">
                <a:solidFill>
                  <a:srgbClr val="14213D"/>
                </a:solidFill>
                <a:latin typeface="Bitstream Charter"/>
                <a:ea typeface="Bitstream Charter"/>
                <a:cs typeface="Bitstream Charter"/>
              </a:defRPr>
            </a:pPr>
            <a:r>
              <a:rPr sz="1725" b="1">
                <a:solidFill>
                  <a:srgbClr val="14213D"/>
                </a:solidFill>
                <a:latin typeface="Bitstream Charter"/>
                <a:ea typeface="Bitstream Charter"/>
                <a:cs typeface="Bitstream Charter"/>
              </a:rPr>
              <a:t>Done Matrix v1</a:t>
            </a:r>
          </a:p>
        </p:txBody>
      </p:sp>
      <p:sp>
        <p:nvSpPr>
          <p:cNvPr id="9" name="s2-boundary">
            <a:extLst xmlns:a="http://schemas.openxmlformats.org/drawingml/2006/main">
              <a:ext uri="{FF2B5EF4-FFF2-40B4-BE49-F238E27FC236}">
                <a16:creationId xmlns:a16="http://schemas.microsoft.com/office/drawing/2014/main" id="{25B61E3E-4175-4923-AEE1-6D6DA755201B}"/>
              </a:ext>
            </a:extLst>
          </p:cNvPr>
          <p:cNvSpPr>
            <a:spLocks xmlns:a="http://schemas.openxmlformats.org/drawingml/2006/main" noGrp="1"/>
          </p:cNvSpPr>
          <p:nvPr/>
        </p:nvSpPr>
        <p:spPr>
          <a:xfrm xmlns:a="http://schemas.openxmlformats.org/drawingml/2006/main">
            <a:off x="685800" y="3905250"/>
            <a:ext cx="10839450" cy="895350"/>
          </a:xfrm>
          <a:prstGeom xmlns:a="http://schemas.openxmlformats.org/drawingml/2006/main" prst="roundRect">
            <a:avLst>
              <a:gd name="adj" fmla="val 12766"/>
            </a:avLst>
          </a:prstGeom>
          <a:solidFill xmlns:a="http://schemas.openxmlformats.org/drawingml/2006/main">
            <a:srgbClr val="192744"/>
          </a:solidFill>
          <a:ln xmlns:a="http://schemas.openxmlformats.org/drawingml/2006/main" w="9525">
            <a:solidFill>
              <a:srgbClr val="8F88FF"/>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425">
                <a:solidFill>
                  <a:srgbClr val="F4F7FB"/>
                </a:solidFill>
                <a:latin typeface="Bitstream Charter"/>
                <a:ea typeface="Bitstream Charter"/>
                <a:cs typeface="Bitstream Charter"/>
              </a:defRPr>
            </a:pPr>
            <a:r>
              <a:rPr sz="1425" b="1">
                <a:solidFill>
                  <a:srgbClr val="F4F7FB"/>
                </a:solidFill>
                <a:latin typeface="Bitstream Charter"/>
                <a:ea typeface="Bitstream Charter"/>
                <a:cs typeface="Bitstream Charter"/>
              </a:rPr>
              <a:t>BOUNDARY  </a:t>
            </a:r>
            <a:r>
              <a:rPr sz="1425" b="1">
                <a:solidFill>
                  <a:srgbClr val="F4F7FB"/>
                </a:solidFill>
                <a:latin typeface="Bitstream Charter"/>
                <a:ea typeface="Bitstream Charter"/>
                <a:cs typeface="Bitstream Charter"/>
              </a:rPr>
              <a:t>Do not choose or review the technical implementation path. FND-001-P04 owns plan review.</a:t>
            </a:r>
          </a:p>
        </p:txBody>
      </p:sp>
      <p:sp>
        <p:nvSpPr>
          <p:cNvPr id="10" name="s2-evidence">
            <a:extLst xmlns:a="http://schemas.openxmlformats.org/drawingml/2006/main">
              <a:ext uri="{FF2B5EF4-FFF2-40B4-BE49-F238E27FC236}">
                <a16:creationId xmlns:a16="http://schemas.microsoft.com/office/drawing/2014/main" id="{CC0EEE32-7F7A-45A0-A31F-C229DB74F5FD}"/>
              </a:ext>
            </a:extLst>
          </p:cNvPr>
          <p:cNvSpPr>
            <a:spLocks xmlns:a="http://schemas.openxmlformats.org/drawingml/2006/main" noGrp="1"/>
          </p:cNvSpPr>
          <p:nvPr/>
        </p:nvSpPr>
        <p:spPr>
          <a:xfrm xmlns:a="http://schemas.openxmlformats.org/drawingml/2006/main">
            <a:off x="685800" y="5124450"/>
            <a:ext cx="10839450" cy="876300"/>
          </a:xfrm>
          <a:prstGeom xmlns:a="http://schemas.openxmlformats.org/drawingml/2006/main" prst="roundRect">
            <a:avLst>
              <a:gd name="adj" fmla="val 13043"/>
            </a:avLst>
          </a:prstGeom>
          <a:solidFill xmlns:a="http://schemas.openxmlformats.org/drawingml/2006/main">
            <a:srgbClr val="FFF1D8"/>
          </a:solidFill>
          <a:ln xmlns:a="http://schemas.openxmlformats.org/drawingml/2006/main" w="9525">
            <a:solidFill>
              <a:srgbClr val="F4B860"/>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EVIDENCE BAR  </a:t>
            </a:r>
            <a:r>
              <a:rPr sz="1350" b="1">
                <a:solidFill>
                  <a:srgbClr val="14213D"/>
                </a:solidFill>
                <a:latin typeface="Bitstream Charter"/>
                <a:ea typeface="Bitstream Charter"/>
                <a:cs typeface="Bitstream Charter"/>
              </a:rPr>
              <a:t>Traceable criteria + predeclared proof + positive, negative, and boundary coverage + visible result state</a:t>
            </a:r>
          </a:p>
        </p:txBody>
      </p:sp>
    </p:spTree>
    <p:extLst>
      <p:ext uri="{BB962C8B-B14F-4D97-AF65-F5344CB8AC3E}">
        <p14:creationId xmlns:p14="http://schemas.microsoft.com/office/powerpoint/2010/main" val="1753800032"/>
      </p:ext>
    </p:extLst>
  </p:cSld>
</p:sld>
</file>

<file path=ppt/slides/slide3.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16" name="s3-lesson">
            <a:extLst xmlns:a="http://schemas.openxmlformats.org/drawingml/2006/main">
              <a:ext uri="{FF2B5EF4-FFF2-40B4-BE49-F238E27FC236}">
                <a16:creationId xmlns:a16="http://schemas.microsoft.com/office/drawing/2014/main" id="{3CBD69F6-3F83-4090-AEFA-CBB1A6214CBD}"/>
              </a:ext>
            </a:extLst>
          </p:cNvPr>
          <p:cNvSpPr>
            <a:spLocks xmlns:a="http://schemas.openxmlformats.org/drawingml/2006/main" noGrp="1"/>
          </p:cNvSpPr>
          <p:nvPr/>
        </p:nvSpPr>
        <p:spPr>
          <a:xfrm xmlns:a="http://schemas.openxmlformats.org/drawingml/2006/main">
            <a:off x="514350" y="266700"/>
            <a:ext cx="2857500" cy="266700"/>
          </a:xfrm>
          <a:prstGeom xmlns:a="http://schemas.openxmlformats.org/drawingml/2006/main" prst="roundRect">
            <a:avLst>
              <a:gd name="adj" fmla="val 50000"/>
            </a:avLst>
          </a:prstGeom>
          <a:solidFill xmlns:a="http://schemas.openxmlformats.org/drawingml/2006/main">
            <a:srgbClr val="46D3E6"/>
          </a:solidFill>
          <a:ln xmlns:a="http://schemas.openxmlformats.org/drawingml/2006/main" w="0">
            <a:noFill/>
            <a:prstDash val="solid"/>
          </a:ln>
        </p:spPr>
        <p:txBody>
          <a:bodyPr xmlns:a="http://schemas.openxmlformats.org/drawingml/2006/main" wrap="square" lIns="95250" tIns="19050" rIns="95250" bIns="19050" anchor="ctr">
            <a:normAutofit fontScale="100000"/>
          </a:bodyPr>
          <a:lstStyle xmlns:a="http://schemas.openxmlformats.org/drawingml/2006/main"/>
          <a:p xmlns:a="http://schemas.openxmlformats.org/drawingml/2006/main">
            <a:pPr algn="ctr">
              <a:defRPr sz="975" b="1">
                <a:solidFill>
                  <a:srgbClr val="0A1020"/>
                </a:solidFill>
                <a:latin typeface="Bitstream Charter"/>
                <a:ea typeface="Bitstream Charter"/>
                <a:cs typeface="Bitstream Charter"/>
              </a:defRPr>
            </a:pPr>
            <a:r>
              <a:rPr sz="975" b="1">
                <a:solidFill>
                  <a:srgbClr val="0A1020"/>
                </a:solidFill>
                <a:latin typeface="Bitstream Charter"/>
                <a:ea typeface="Bitstream Charter"/>
                <a:cs typeface="Bitstream Charter"/>
              </a:rPr>
              <a:t>FND-001-P03  |  FOUNDATION 001</a:t>
            </a:r>
          </a:p>
        </p:txBody>
      </p:sp>
      <p:sp>
        <p:nvSpPr>
          <p:cNvPr id="2" name="s3-title">
            <a:extLst xmlns:a="http://schemas.openxmlformats.org/drawingml/2006/main">
              <a:ext uri="{FF2B5EF4-FFF2-40B4-BE49-F238E27FC236}">
                <a16:creationId xmlns:a16="http://schemas.microsoft.com/office/drawing/2014/main" id="{7911F181-3FC5-4AC9-84B5-31E5962A9A5A}"/>
              </a:ext>
            </a:extLst>
          </p:cNvPr>
          <p:cNvSpPr>
            <a:spLocks xmlns:a="http://schemas.openxmlformats.org/drawingml/2006/main" noGrp="1"/>
          </p:cNvSpPr>
          <p:nvPr/>
        </p:nvSpPr>
        <p:spPr>
          <a:xfrm xmlns:a="http://schemas.openxmlformats.org/drawingml/2006/main">
            <a:off x="514350" y="704850"/>
            <a:ext cx="103822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2400" b="1">
                <a:solidFill>
                  <a:srgbClr val="F4F7FB"/>
                </a:solidFill>
                <a:latin typeface="Bitstream Charter"/>
                <a:ea typeface="Bitstream Charter"/>
                <a:cs typeface="Bitstream Charter"/>
              </a:defRPr>
            </a:pPr>
            <a:r>
              <a:rPr sz="2400" b="1">
                <a:solidFill>
                  <a:srgbClr val="F4F7FB"/>
                </a:solidFill>
                <a:latin typeface="Bitstream Charter"/>
                <a:ea typeface="Bitstream Charter"/>
                <a:cs typeface="Bitstream Charter"/>
              </a:rPr>
              <a:t>A claim is done only when its proof is visible</a:t>
            </a:r>
          </a:p>
        </p:txBody>
      </p:sp>
      <p:sp>
        <p:nvSpPr>
          <p:cNvPr id="3" name="s3-page">
            <a:extLst xmlns:a="http://schemas.openxmlformats.org/drawingml/2006/main">
              <a:ext uri="{FF2B5EF4-FFF2-40B4-BE49-F238E27FC236}">
                <a16:creationId xmlns:a16="http://schemas.microsoft.com/office/drawing/2014/main" id="{ACC85952-9FBA-4C0B-8C9E-D7A5ED121D82}"/>
              </a:ext>
            </a:extLst>
          </p:cNvPr>
          <p:cNvSpPr>
            <a:spLocks xmlns:a="http://schemas.openxmlformats.org/drawingml/2006/main" noGrp="1"/>
          </p:cNvSpPr>
          <p:nvPr/>
        </p:nvSpPr>
        <p:spPr>
          <a:xfrm xmlns:a="http://schemas.openxmlformats.org/drawingml/2006/main">
            <a:off x="10934700" y="285750"/>
            <a:ext cx="7429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r">
              <a:defRPr sz="975" b="1">
                <a:solidFill>
                  <a:srgbClr val="A9B6CB"/>
                </a:solidFill>
                <a:latin typeface="Bitstream Charter"/>
                <a:ea typeface="Bitstream Charter"/>
                <a:cs typeface="Bitstream Charter"/>
              </a:defRPr>
            </a:pPr>
            <a:r>
              <a:rPr sz="975" b="1">
                <a:solidFill>
                  <a:srgbClr val="A9B6CB"/>
                </a:solidFill>
                <a:latin typeface="Bitstream Charter"/>
                <a:ea typeface="Bitstream Charter"/>
                <a:cs typeface="Bitstream Charter"/>
              </a:rPr>
              <a:t>03 / 08</a:t>
            </a:r>
          </a:p>
        </p:txBody>
      </p:sp>
      <p:sp>
        <p:nvSpPr>
          <p:cNvPr id="4" name="s3-footer">
            <a:extLst xmlns:a="http://schemas.openxmlformats.org/drawingml/2006/main">
              <a:ext uri="{FF2B5EF4-FFF2-40B4-BE49-F238E27FC236}">
                <a16:creationId xmlns:a16="http://schemas.microsoft.com/office/drawing/2014/main" id="{697E2280-4023-4EF7-AAF3-7D15EF149215}"/>
              </a:ext>
            </a:extLst>
          </p:cNvPr>
          <p:cNvSpPr>
            <a:spLocks xmlns:a="http://schemas.openxmlformats.org/drawingml/2006/main" noGrp="1"/>
          </p:cNvSpPr>
          <p:nvPr/>
        </p:nvSpPr>
        <p:spPr>
          <a:xfrm xmlns:a="http://schemas.openxmlformats.org/drawingml/2006/main">
            <a:off x="514350" y="6486525"/>
            <a:ext cx="6858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900" b="0">
                <a:solidFill>
                  <a:srgbClr val="A9B6CB"/>
                </a:solidFill>
                <a:latin typeface="Bitstream Charter"/>
                <a:ea typeface="Bitstream Charter"/>
                <a:cs typeface="Bitstream Charter"/>
              </a:defRPr>
            </a:pPr>
            <a:r>
              <a:rPr sz="900" b="0">
                <a:solidFill>
                  <a:srgbClr val="A9B6CB"/>
                </a:solidFill>
                <a:latin typeface="Bitstream Charter"/>
                <a:ea typeface="Bitstream Charter"/>
                <a:cs typeface="Bitstream Charter"/>
              </a:rPr>
              <a:t>Derived teaching aid | canonical lesson remains authoritative</a:t>
            </a:r>
          </a:p>
        </p:txBody>
      </p:sp>
      <p:sp>
        <p:nvSpPr>
          <p:cNvPr id="5" name="s3-footer-line">
            <a:extLst xmlns:a="http://schemas.openxmlformats.org/drawingml/2006/main">
              <a:ext uri="{FF2B5EF4-FFF2-40B4-BE49-F238E27FC236}">
                <a16:creationId xmlns:a16="http://schemas.microsoft.com/office/drawing/2014/main" id="{4F22B248-AF42-4BAB-9A8F-96D0C00FAC53}"/>
              </a:ext>
            </a:extLst>
          </p:cNvPr>
          <p:cNvSpPr>
            <a:spLocks xmlns:a="http://schemas.openxmlformats.org/drawingml/2006/main" noGrp="1"/>
          </p:cNvSpPr>
          <p:nvPr/>
        </p:nvSpPr>
        <p:spPr>
          <a:xfrm xmlns:a="http://schemas.openxmlformats.org/drawingml/2006/main">
            <a:off x="514350" y="6372225"/>
            <a:ext cx="11163300" cy="9525"/>
          </a:xfrm>
          <a:prstGeom xmlns:a="http://schemas.openxmlformats.org/drawingml/2006/main" prst="line">
            <a:avLst/>
          </a:prstGeom>
          <a:noFill xmlns:a="http://schemas.openxmlformats.org/drawingml/2006/main"/>
          <a:ln xmlns:a="http://schemas.openxmlformats.org/drawingml/2006/main" w="9525">
            <a:solidFill>
              <a:srgbClr val="334766"/>
            </a:solidFill>
            <a:prstDash val="solid"/>
          </a:ln>
        </p:spPr>
      </p:sp>
      <p:sp>
        <p:nvSpPr>
          <p:cNvPr id="6" name="s3-step-1">
            <a:extLst xmlns:a="http://schemas.openxmlformats.org/drawingml/2006/main">
              <a:ext uri="{FF2B5EF4-FFF2-40B4-BE49-F238E27FC236}">
                <a16:creationId xmlns:a16="http://schemas.microsoft.com/office/drawing/2014/main" id="{4B96DFE4-50D7-422B-ABF4-484D0D702F3B}"/>
              </a:ext>
            </a:extLst>
          </p:cNvPr>
          <p:cNvSpPr>
            <a:spLocks xmlns:a="http://schemas.openxmlformats.org/drawingml/2006/main" noGrp="1"/>
          </p:cNvSpPr>
          <p:nvPr/>
        </p:nvSpPr>
        <p:spPr>
          <a:xfrm xmlns:a="http://schemas.openxmlformats.org/drawingml/2006/main">
            <a:off x="628650" y="2333625"/>
            <a:ext cx="1809750" cy="1314450"/>
          </a:xfrm>
          <a:prstGeom xmlns:a="http://schemas.openxmlformats.org/drawingml/2006/main" prst="roundRect">
            <a:avLst>
              <a:gd name="adj" fmla="val 8696"/>
            </a:avLst>
          </a:prstGeom>
          <a:solidFill xmlns:a="http://schemas.openxmlformats.org/drawingml/2006/main">
            <a:srgbClr val="121C32"/>
          </a:solidFill>
          <a:ln xmlns:a="http://schemas.openxmlformats.org/drawingml/2006/main" w="9525">
            <a:solidFill>
              <a:srgbClr val="33476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350">
                <a:solidFill>
                  <a:srgbClr val="F4F7FB"/>
                </a:solidFill>
                <a:latin typeface="Bitstream Charter"/>
                <a:ea typeface="Bitstream Charter"/>
                <a:cs typeface="Bitstream Charter"/>
              </a:defRPr>
            </a:pPr>
            <a:r>
              <a:rPr sz="1350" b="1">
                <a:solidFill>
                  <a:srgbClr val="F4F7FB"/>
                </a:solidFill>
                <a:latin typeface="Bitstream Charter"/>
                <a:ea typeface="Bitstream Charter"/>
                <a:cs typeface="Bitstream Charter"/>
              </a:rPr>
              <a:t>1</a:t>
            </a:r>
          </a:p>
          <a:p xmlns:a="http://schemas.openxmlformats.org/drawingml/2006/main">
            <a:pPr algn="ctr">
              <a:defRPr sz="1350">
                <a:solidFill>
                  <a:srgbClr val="F4F7FB"/>
                </a:solidFill>
                <a:latin typeface="Bitstream Charter"/>
                <a:ea typeface="Bitstream Charter"/>
                <a:cs typeface="Bitstream Charter"/>
              </a:defRPr>
            </a:pPr>
            <a:r>
              <a:rPr sz="1350" b="1">
                <a:solidFill>
                  <a:srgbClr val="F4F7FB"/>
                </a:solidFill>
                <a:latin typeface="Bitstream Charter"/>
                <a:ea typeface="Bitstream Charter"/>
                <a:cs typeface="Bitstream Charter"/>
              </a:rPr>
              <a:t>Acceptance criterion</a:t>
            </a:r>
          </a:p>
        </p:txBody>
      </p:sp>
      <p:sp>
        <p:nvSpPr>
          <p:cNvPr id="7" name="s3-step-2">
            <a:extLst xmlns:a="http://schemas.openxmlformats.org/drawingml/2006/main">
              <a:ext uri="{FF2B5EF4-FFF2-40B4-BE49-F238E27FC236}">
                <a16:creationId xmlns:a16="http://schemas.microsoft.com/office/drawing/2014/main" id="{B93B7274-4931-42A8-9725-84039AFB65C7}"/>
              </a:ext>
            </a:extLst>
          </p:cNvPr>
          <p:cNvSpPr>
            <a:spLocks xmlns:a="http://schemas.openxmlformats.org/drawingml/2006/main" noGrp="1"/>
          </p:cNvSpPr>
          <p:nvPr/>
        </p:nvSpPr>
        <p:spPr>
          <a:xfrm xmlns:a="http://schemas.openxmlformats.org/drawingml/2006/main">
            <a:off x="2933700" y="2333625"/>
            <a:ext cx="1809750" cy="1314450"/>
          </a:xfrm>
          <a:prstGeom xmlns:a="http://schemas.openxmlformats.org/drawingml/2006/main" prst="roundRect">
            <a:avLst>
              <a:gd name="adj" fmla="val 8696"/>
            </a:avLst>
          </a:prstGeom>
          <a:solidFill xmlns:a="http://schemas.openxmlformats.org/drawingml/2006/main">
            <a:srgbClr val="121C32"/>
          </a:solidFill>
          <a:ln xmlns:a="http://schemas.openxmlformats.org/drawingml/2006/main" w="9525">
            <a:solidFill>
              <a:srgbClr val="33476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350">
                <a:solidFill>
                  <a:srgbClr val="F4F7FB"/>
                </a:solidFill>
                <a:latin typeface="Bitstream Charter"/>
                <a:ea typeface="Bitstream Charter"/>
                <a:cs typeface="Bitstream Charter"/>
              </a:defRPr>
            </a:pPr>
            <a:r>
              <a:rPr sz="1350" b="1">
                <a:solidFill>
                  <a:srgbClr val="F4F7FB"/>
                </a:solidFill>
                <a:latin typeface="Bitstream Charter"/>
                <a:ea typeface="Bitstream Charter"/>
                <a:cs typeface="Bitstream Charter"/>
              </a:rPr>
              <a:t>2</a:t>
            </a:r>
          </a:p>
          <a:p xmlns:a="http://schemas.openxmlformats.org/drawingml/2006/main">
            <a:pPr algn="ctr">
              <a:defRPr sz="1350">
                <a:solidFill>
                  <a:srgbClr val="F4F7FB"/>
                </a:solidFill>
                <a:latin typeface="Bitstream Charter"/>
                <a:ea typeface="Bitstream Charter"/>
                <a:cs typeface="Bitstream Charter"/>
              </a:defRPr>
            </a:pPr>
            <a:r>
              <a:rPr sz="1350" b="1">
                <a:solidFill>
                  <a:srgbClr val="F4F7FB"/>
                </a:solidFill>
                <a:latin typeface="Bitstream Charter"/>
                <a:ea typeface="Bitstream Charter"/>
                <a:cs typeface="Bitstream Charter"/>
              </a:rPr>
              <a:t>Proof method</a:t>
            </a:r>
          </a:p>
        </p:txBody>
      </p:sp>
      <p:cxnSp>
        <p:nvCxnSpPr>
          <p:cNvPr id="23" name=""/>
          <p:cNvCxnSpPr>
            <a:stCxn xmlns:a="http://schemas.openxmlformats.org/drawingml/2006/main" id="6" idx="3"/>
            <a:endCxn xmlns:a="http://schemas.openxmlformats.org/drawingml/2006/main" id="7" idx="1"/>
          </p:cNvCxnSpPr>
          <p:nvPr/>
        </p:nvCxnSpPr>
        <p:spPr>
          <a:xfrm xmlns:a="http://schemas.openxmlformats.org/drawingml/2006/main">
            <a:off x="2438400" y="2990850"/>
            <a:ext cx="495300" cy="0"/>
          </a:xfrm>
          <a:prstGeom xmlns:a="http://schemas.openxmlformats.org/drawingml/2006/main" prst="straightConnector1">
            <a:avLst/>
          </a:prstGeom>
          <a:ln xmlns:a="http://schemas.openxmlformats.org/drawingml/2006/main" w="28575">
            <a:solidFill>
              <a:srgbClr val="46D3E6"/>
            </a:solidFill>
            <a:prstDash val="solid"/>
            <a:tailEnd type="triangle" w="sm" len="sm"/>
          </a:ln>
        </p:spPr>
      </p:cxnSp>
      <p:sp>
        <p:nvSpPr>
          <p:cNvPr id="9" name="s3-step-3">
            <a:extLst xmlns:a="http://schemas.openxmlformats.org/drawingml/2006/main">
              <a:ext uri="{FF2B5EF4-FFF2-40B4-BE49-F238E27FC236}">
                <a16:creationId xmlns:a16="http://schemas.microsoft.com/office/drawing/2014/main" id="{CADD1096-57FE-4D58-AEE4-5B95B7963DCD}"/>
              </a:ext>
            </a:extLst>
          </p:cNvPr>
          <p:cNvSpPr>
            <a:spLocks xmlns:a="http://schemas.openxmlformats.org/drawingml/2006/main" noGrp="1"/>
          </p:cNvSpPr>
          <p:nvPr/>
        </p:nvSpPr>
        <p:spPr>
          <a:xfrm xmlns:a="http://schemas.openxmlformats.org/drawingml/2006/main">
            <a:off x="5238750" y="2333625"/>
            <a:ext cx="1809750" cy="1314450"/>
          </a:xfrm>
          <a:prstGeom xmlns:a="http://schemas.openxmlformats.org/drawingml/2006/main" prst="roundRect">
            <a:avLst>
              <a:gd name="adj" fmla="val 8696"/>
            </a:avLst>
          </a:prstGeom>
          <a:solidFill xmlns:a="http://schemas.openxmlformats.org/drawingml/2006/main">
            <a:srgbClr val="121C32"/>
          </a:solidFill>
          <a:ln xmlns:a="http://schemas.openxmlformats.org/drawingml/2006/main" w="9525">
            <a:solidFill>
              <a:srgbClr val="33476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350">
                <a:solidFill>
                  <a:srgbClr val="F4F7FB"/>
                </a:solidFill>
                <a:latin typeface="Bitstream Charter"/>
                <a:ea typeface="Bitstream Charter"/>
                <a:cs typeface="Bitstream Charter"/>
              </a:defRPr>
            </a:pPr>
            <a:r>
              <a:rPr sz="1350" b="1">
                <a:solidFill>
                  <a:srgbClr val="F4F7FB"/>
                </a:solidFill>
                <a:latin typeface="Bitstream Charter"/>
                <a:ea typeface="Bitstream Charter"/>
                <a:cs typeface="Bitstream Charter"/>
              </a:rPr>
              <a:t>3</a:t>
            </a:r>
          </a:p>
          <a:p xmlns:a="http://schemas.openxmlformats.org/drawingml/2006/main">
            <a:pPr algn="ctr">
              <a:defRPr sz="1350">
                <a:solidFill>
                  <a:srgbClr val="F4F7FB"/>
                </a:solidFill>
                <a:latin typeface="Bitstream Charter"/>
                <a:ea typeface="Bitstream Charter"/>
                <a:cs typeface="Bitstream Charter"/>
              </a:defRPr>
            </a:pPr>
            <a:r>
              <a:rPr sz="1350" b="1">
                <a:solidFill>
                  <a:srgbClr val="F4F7FB"/>
                </a:solidFill>
                <a:latin typeface="Bitstream Charter"/>
                <a:ea typeface="Bitstream Charter"/>
                <a:cs typeface="Bitstream Charter"/>
              </a:rPr>
              <a:t>Examples</a:t>
            </a:r>
          </a:p>
        </p:txBody>
      </p:sp>
      <p:cxnSp>
        <p:nvCxnSpPr>
          <p:cNvPr id="25" name=""/>
          <p:cNvCxnSpPr>
            <a:stCxn xmlns:a="http://schemas.openxmlformats.org/drawingml/2006/main" id="7" idx="3"/>
            <a:endCxn xmlns:a="http://schemas.openxmlformats.org/drawingml/2006/main" id="9" idx="1"/>
          </p:cNvCxnSpPr>
          <p:nvPr/>
        </p:nvCxnSpPr>
        <p:spPr>
          <a:xfrm xmlns:a="http://schemas.openxmlformats.org/drawingml/2006/main">
            <a:off x="4743450" y="2990850"/>
            <a:ext cx="495300" cy="0"/>
          </a:xfrm>
          <a:prstGeom xmlns:a="http://schemas.openxmlformats.org/drawingml/2006/main" prst="straightConnector1">
            <a:avLst/>
          </a:prstGeom>
          <a:ln xmlns:a="http://schemas.openxmlformats.org/drawingml/2006/main" w="28575">
            <a:solidFill>
              <a:srgbClr val="46D3E6"/>
            </a:solidFill>
            <a:prstDash val="solid"/>
            <a:tailEnd type="triangle" w="sm" len="sm"/>
          </a:ln>
        </p:spPr>
      </p:cxnSp>
      <p:sp>
        <p:nvSpPr>
          <p:cNvPr id="11" name="s3-step-4">
            <a:extLst xmlns:a="http://schemas.openxmlformats.org/drawingml/2006/main">
              <a:ext uri="{FF2B5EF4-FFF2-40B4-BE49-F238E27FC236}">
                <a16:creationId xmlns:a16="http://schemas.microsoft.com/office/drawing/2014/main" id="{98D0E588-D148-46DC-B8BD-B40B9B8C1F45}"/>
              </a:ext>
            </a:extLst>
          </p:cNvPr>
          <p:cNvSpPr>
            <a:spLocks xmlns:a="http://schemas.openxmlformats.org/drawingml/2006/main" noGrp="1"/>
          </p:cNvSpPr>
          <p:nvPr/>
        </p:nvSpPr>
        <p:spPr>
          <a:xfrm xmlns:a="http://schemas.openxmlformats.org/drawingml/2006/main">
            <a:off x="7543800" y="2333625"/>
            <a:ext cx="1809750" cy="1314450"/>
          </a:xfrm>
          <a:prstGeom xmlns:a="http://schemas.openxmlformats.org/drawingml/2006/main" prst="roundRect">
            <a:avLst>
              <a:gd name="adj" fmla="val 8696"/>
            </a:avLst>
          </a:prstGeom>
          <a:solidFill xmlns:a="http://schemas.openxmlformats.org/drawingml/2006/main">
            <a:srgbClr val="121C32"/>
          </a:solidFill>
          <a:ln xmlns:a="http://schemas.openxmlformats.org/drawingml/2006/main" w="9525">
            <a:solidFill>
              <a:srgbClr val="33476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350">
                <a:solidFill>
                  <a:srgbClr val="F4F7FB"/>
                </a:solidFill>
                <a:latin typeface="Bitstream Charter"/>
                <a:ea typeface="Bitstream Charter"/>
                <a:cs typeface="Bitstream Charter"/>
              </a:defRPr>
            </a:pPr>
            <a:r>
              <a:rPr sz="1350" b="1">
                <a:solidFill>
                  <a:srgbClr val="F4F7FB"/>
                </a:solidFill>
                <a:latin typeface="Bitstream Charter"/>
                <a:ea typeface="Bitstream Charter"/>
                <a:cs typeface="Bitstream Charter"/>
              </a:rPr>
              <a:t>4</a:t>
            </a:r>
          </a:p>
          <a:p xmlns:a="http://schemas.openxmlformats.org/drawingml/2006/main">
            <a:pPr algn="ctr">
              <a:defRPr sz="1350">
                <a:solidFill>
                  <a:srgbClr val="F4F7FB"/>
                </a:solidFill>
                <a:latin typeface="Bitstream Charter"/>
                <a:ea typeface="Bitstream Charter"/>
                <a:cs typeface="Bitstream Charter"/>
              </a:defRPr>
            </a:pPr>
            <a:r>
              <a:rPr sz="1350" b="1">
                <a:solidFill>
                  <a:srgbClr val="F4F7FB"/>
                </a:solidFill>
                <a:latin typeface="Bitstream Charter"/>
                <a:ea typeface="Bitstream Charter"/>
                <a:cs typeface="Bitstream Charter"/>
              </a:rPr>
              <a:t>Evidence and result</a:t>
            </a:r>
          </a:p>
        </p:txBody>
      </p:sp>
      <p:cxnSp>
        <p:nvCxnSpPr>
          <p:cNvPr id="27" name=""/>
          <p:cNvCxnSpPr>
            <a:stCxn xmlns:a="http://schemas.openxmlformats.org/drawingml/2006/main" id="9" idx="3"/>
            <a:endCxn xmlns:a="http://schemas.openxmlformats.org/drawingml/2006/main" id="11" idx="1"/>
          </p:cNvCxnSpPr>
          <p:nvPr/>
        </p:nvCxnSpPr>
        <p:spPr>
          <a:xfrm xmlns:a="http://schemas.openxmlformats.org/drawingml/2006/main">
            <a:off x="7048500" y="2990850"/>
            <a:ext cx="495300" cy="0"/>
          </a:xfrm>
          <a:prstGeom xmlns:a="http://schemas.openxmlformats.org/drawingml/2006/main" prst="straightConnector1">
            <a:avLst/>
          </a:prstGeom>
          <a:ln xmlns:a="http://schemas.openxmlformats.org/drawingml/2006/main" w="28575">
            <a:solidFill>
              <a:srgbClr val="46D3E6"/>
            </a:solidFill>
            <a:prstDash val="solid"/>
            <a:tailEnd type="triangle" w="sm" len="sm"/>
          </a:ln>
        </p:spPr>
      </p:cxnSp>
      <p:sp>
        <p:nvSpPr>
          <p:cNvPr id="13" name="s3-step-5">
            <a:extLst xmlns:a="http://schemas.openxmlformats.org/drawingml/2006/main">
              <a:ext uri="{FF2B5EF4-FFF2-40B4-BE49-F238E27FC236}">
                <a16:creationId xmlns:a16="http://schemas.microsoft.com/office/drawing/2014/main" id="{15CD54E5-F2A9-4A47-8B66-7FF0A8B8054B}"/>
              </a:ext>
            </a:extLst>
          </p:cNvPr>
          <p:cNvSpPr>
            <a:spLocks xmlns:a="http://schemas.openxmlformats.org/drawingml/2006/main" noGrp="1"/>
          </p:cNvSpPr>
          <p:nvPr/>
        </p:nvSpPr>
        <p:spPr>
          <a:xfrm xmlns:a="http://schemas.openxmlformats.org/drawingml/2006/main">
            <a:off x="9848850" y="2333625"/>
            <a:ext cx="1809750" cy="1314450"/>
          </a:xfrm>
          <a:prstGeom xmlns:a="http://schemas.openxmlformats.org/drawingml/2006/main" prst="roundRect">
            <a:avLst>
              <a:gd name="adj" fmla="val 8696"/>
            </a:avLst>
          </a:prstGeom>
          <a:solidFill xmlns:a="http://schemas.openxmlformats.org/drawingml/2006/main">
            <a:srgbClr val="DDF8FC"/>
          </a:solidFill>
          <a:ln xmlns:a="http://schemas.openxmlformats.org/drawingml/2006/main" w="9525">
            <a:solidFill>
              <a:srgbClr val="46D3E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5</a:t>
            </a:r>
          </a:p>
          <a:p xmlns:a="http://schemas.openxmlformats.org/drawingml/2006/main">
            <a:pPr algn="ctr">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Human done decision</a:t>
            </a:r>
          </a:p>
        </p:txBody>
      </p:sp>
      <p:cxnSp>
        <p:nvCxnSpPr>
          <p:cNvPr id="29" name=""/>
          <p:cNvCxnSpPr>
            <a:stCxn xmlns:a="http://schemas.openxmlformats.org/drawingml/2006/main" id="11" idx="3"/>
            <a:endCxn xmlns:a="http://schemas.openxmlformats.org/drawingml/2006/main" id="13" idx="1"/>
          </p:cNvCxnSpPr>
          <p:nvPr/>
        </p:nvCxnSpPr>
        <p:spPr>
          <a:xfrm xmlns:a="http://schemas.openxmlformats.org/drawingml/2006/main">
            <a:off x="9353550" y="2990850"/>
            <a:ext cx="495300" cy="0"/>
          </a:xfrm>
          <a:prstGeom xmlns:a="http://schemas.openxmlformats.org/drawingml/2006/main" prst="straightConnector1">
            <a:avLst/>
          </a:prstGeom>
          <a:ln xmlns:a="http://schemas.openxmlformats.org/drawingml/2006/main" w="28575">
            <a:solidFill>
              <a:srgbClr val="46D3E6"/>
            </a:solidFill>
            <a:prstDash val="solid"/>
            <a:tailEnd type="triangle" w="sm" len="sm"/>
          </a:ln>
        </p:spPr>
      </p:cxnSp>
      <p:sp>
        <p:nvSpPr>
          <p:cNvPr id="15" name="s3-guard">
            <a:extLst xmlns:a="http://schemas.openxmlformats.org/drawingml/2006/main">
              <a:ext uri="{FF2B5EF4-FFF2-40B4-BE49-F238E27FC236}">
                <a16:creationId xmlns:a16="http://schemas.microsoft.com/office/drawing/2014/main" id="{0A182E64-CB5B-4EA8-A699-C38839F83878}"/>
              </a:ext>
            </a:extLst>
          </p:cNvPr>
          <p:cNvSpPr>
            <a:spLocks xmlns:a="http://schemas.openxmlformats.org/drawingml/2006/main" noGrp="1"/>
          </p:cNvSpPr>
          <p:nvPr/>
        </p:nvSpPr>
        <p:spPr>
          <a:xfrm xmlns:a="http://schemas.openxmlformats.org/drawingml/2006/main">
            <a:off x="1285875" y="5314950"/>
            <a:ext cx="9620250" cy="704850"/>
          </a:xfrm>
          <a:prstGeom xmlns:a="http://schemas.openxmlformats.org/drawingml/2006/main" prst="roundRect">
            <a:avLst>
              <a:gd name="adj" fmla="val 16216"/>
            </a:avLst>
          </a:prstGeom>
          <a:solidFill xmlns:a="http://schemas.openxmlformats.org/drawingml/2006/main">
            <a:srgbClr val="192744"/>
          </a:solidFill>
          <a:ln xmlns:a="http://schemas.openxmlformats.org/drawingml/2006/main" w="9525">
            <a:solidFill>
              <a:srgbClr val="F4B860"/>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275">
                <a:solidFill>
                  <a:srgbClr val="F4B860"/>
                </a:solidFill>
                <a:latin typeface="Bitstream Charter"/>
                <a:ea typeface="Bitstream Charter"/>
                <a:cs typeface="Bitstream Charter"/>
              </a:defRPr>
            </a:pPr>
            <a:r>
              <a:rPr sz="1275" b="1">
                <a:solidFill>
                  <a:srgbClr val="F4B860"/>
                </a:solidFill>
                <a:latin typeface="Bitstream Charter"/>
                <a:ea typeface="Bitstream Charter"/>
                <a:cs typeface="Bitstream Charter"/>
              </a:rPr>
              <a:t>One attractive screenshot cannot close a critical row that is failed, blocked, or not run.</a:t>
            </a:r>
          </a:p>
        </p:txBody>
      </p:sp>
    </p:spTree>
    <p:extLst>
      <p:ext uri="{BB962C8B-B14F-4D97-AF65-F5344CB8AC3E}">
        <p14:creationId xmlns:p14="http://schemas.microsoft.com/office/powerpoint/2010/main" val="679344740"/>
      </p:ext>
    </p:extLst>
  </p:cSld>
</p:sld>
</file>

<file path=ppt/slides/slide4.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7" name="s4-lesson">
            <a:extLst xmlns:a="http://schemas.openxmlformats.org/drawingml/2006/main">
              <a:ext uri="{FF2B5EF4-FFF2-40B4-BE49-F238E27FC236}">
                <a16:creationId xmlns:a16="http://schemas.microsoft.com/office/drawing/2014/main" id="{1C29AB07-6ACB-4746-8F4D-7613F3198B1A}"/>
              </a:ext>
            </a:extLst>
          </p:cNvPr>
          <p:cNvSpPr>
            <a:spLocks xmlns:a="http://schemas.openxmlformats.org/drawingml/2006/main" noGrp="1"/>
          </p:cNvSpPr>
          <p:nvPr/>
        </p:nvSpPr>
        <p:spPr>
          <a:xfrm xmlns:a="http://schemas.openxmlformats.org/drawingml/2006/main">
            <a:off x="514350" y="266700"/>
            <a:ext cx="2857500" cy="266700"/>
          </a:xfrm>
          <a:prstGeom xmlns:a="http://schemas.openxmlformats.org/drawingml/2006/main" prst="roundRect">
            <a:avLst>
              <a:gd name="adj" fmla="val 50000"/>
            </a:avLst>
          </a:prstGeom>
          <a:solidFill xmlns:a="http://schemas.openxmlformats.org/drawingml/2006/main">
            <a:srgbClr val="46D3E6"/>
          </a:solidFill>
          <a:ln xmlns:a="http://schemas.openxmlformats.org/drawingml/2006/main" w="0">
            <a:noFill/>
            <a:prstDash val="solid"/>
          </a:ln>
        </p:spPr>
        <p:txBody>
          <a:bodyPr xmlns:a="http://schemas.openxmlformats.org/drawingml/2006/main" wrap="square" lIns="95250" tIns="19050" rIns="95250" bIns="19050" anchor="ctr">
            <a:normAutofit fontScale="100000"/>
          </a:bodyPr>
          <a:lstStyle xmlns:a="http://schemas.openxmlformats.org/drawingml/2006/main"/>
          <a:p xmlns:a="http://schemas.openxmlformats.org/drawingml/2006/main">
            <a:pPr algn="ctr">
              <a:defRPr sz="975" b="1">
                <a:solidFill>
                  <a:srgbClr val="0A1020"/>
                </a:solidFill>
                <a:latin typeface="Bitstream Charter"/>
                <a:ea typeface="Bitstream Charter"/>
                <a:cs typeface="Bitstream Charter"/>
              </a:defRPr>
            </a:pPr>
            <a:r>
              <a:rPr sz="975" b="1">
                <a:solidFill>
                  <a:srgbClr val="0A1020"/>
                </a:solidFill>
                <a:latin typeface="Bitstream Charter"/>
                <a:ea typeface="Bitstream Charter"/>
                <a:cs typeface="Bitstream Charter"/>
              </a:rPr>
              <a:t>FND-001-P03  |  FOUNDATION 001</a:t>
            </a:r>
          </a:p>
        </p:txBody>
      </p:sp>
      <p:sp>
        <p:nvSpPr>
          <p:cNvPr id="2" name="s4-title">
            <a:extLst xmlns:a="http://schemas.openxmlformats.org/drawingml/2006/main">
              <a:ext uri="{FF2B5EF4-FFF2-40B4-BE49-F238E27FC236}">
                <a16:creationId xmlns:a16="http://schemas.microsoft.com/office/drawing/2014/main" id="{4B8E466A-E42C-4BDF-97FA-225D7578275F}"/>
              </a:ext>
            </a:extLst>
          </p:cNvPr>
          <p:cNvSpPr>
            <a:spLocks xmlns:a="http://schemas.openxmlformats.org/drawingml/2006/main" noGrp="1"/>
          </p:cNvSpPr>
          <p:nvPr/>
        </p:nvSpPr>
        <p:spPr>
          <a:xfrm xmlns:a="http://schemas.openxmlformats.org/drawingml/2006/main">
            <a:off x="514350" y="704850"/>
            <a:ext cx="103822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2400" b="1">
                <a:solidFill>
                  <a:srgbClr val="F4F7FB"/>
                </a:solidFill>
                <a:latin typeface="Bitstream Charter"/>
                <a:ea typeface="Bitstream Charter"/>
                <a:cs typeface="Bitstream Charter"/>
              </a:defRPr>
            </a:pPr>
            <a:r>
              <a:rPr sz="2400" b="1">
                <a:solidFill>
                  <a:srgbClr val="F4F7FB"/>
                </a:solidFill>
                <a:latin typeface="Bitstream Charter"/>
                <a:ea typeface="Bitstream Charter"/>
                <a:cs typeface="Bitstream Charter"/>
              </a:rPr>
              <a:t>Concept-to-Done-Matrix traceability</a:t>
            </a:r>
          </a:p>
        </p:txBody>
      </p:sp>
      <p:sp>
        <p:nvSpPr>
          <p:cNvPr id="3" name="s4-page">
            <a:extLst xmlns:a="http://schemas.openxmlformats.org/drawingml/2006/main">
              <a:ext uri="{FF2B5EF4-FFF2-40B4-BE49-F238E27FC236}">
                <a16:creationId xmlns:a16="http://schemas.microsoft.com/office/drawing/2014/main" id="{573E2D7D-BBB8-461E-AD30-C5BB00448DAF}"/>
              </a:ext>
            </a:extLst>
          </p:cNvPr>
          <p:cNvSpPr>
            <a:spLocks xmlns:a="http://schemas.openxmlformats.org/drawingml/2006/main" noGrp="1"/>
          </p:cNvSpPr>
          <p:nvPr/>
        </p:nvSpPr>
        <p:spPr>
          <a:xfrm xmlns:a="http://schemas.openxmlformats.org/drawingml/2006/main">
            <a:off x="10934700" y="285750"/>
            <a:ext cx="7429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r">
              <a:defRPr sz="975" b="1">
                <a:solidFill>
                  <a:srgbClr val="A9B6CB"/>
                </a:solidFill>
                <a:latin typeface="Bitstream Charter"/>
                <a:ea typeface="Bitstream Charter"/>
                <a:cs typeface="Bitstream Charter"/>
              </a:defRPr>
            </a:pPr>
            <a:r>
              <a:rPr sz="975" b="1">
                <a:solidFill>
                  <a:srgbClr val="A9B6CB"/>
                </a:solidFill>
                <a:latin typeface="Bitstream Charter"/>
                <a:ea typeface="Bitstream Charter"/>
                <a:cs typeface="Bitstream Charter"/>
              </a:rPr>
              <a:t>04 / 08</a:t>
            </a:r>
          </a:p>
        </p:txBody>
      </p:sp>
      <p:sp>
        <p:nvSpPr>
          <p:cNvPr id="4" name="s4-footer">
            <a:extLst xmlns:a="http://schemas.openxmlformats.org/drawingml/2006/main">
              <a:ext uri="{FF2B5EF4-FFF2-40B4-BE49-F238E27FC236}">
                <a16:creationId xmlns:a16="http://schemas.microsoft.com/office/drawing/2014/main" id="{73853C6E-27A5-4B2D-873F-5B6FFAE65DEA}"/>
              </a:ext>
            </a:extLst>
          </p:cNvPr>
          <p:cNvSpPr>
            <a:spLocks xmlns:a="http://schemas.openxmlformats.org/drawingml/2006/main" noGrp="1"/>
          </p:cNvSpPr>
          <p:nvPr/>
        </p:nvSpPr>
        <p:spPr>
          <a:xfrm xmlns:a="http://schemas.openxmlformats.org/drawingml/2006/main">
            <a:off x="514350" y="6486525"/>
            <a:ext cx="6858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900" b="0">
                <a:solidFill>
                  <a:srgbClr val="A9B6CB"/>
                </a:solidFill>
                <a:latin typeface="Bitstream Charter"/>
                <a:ea typeface="Bitstream Charter"/>
                <a:cs typeface="Bitstream Charter"/>
              </a:defRPr>
            </a:pPr>
            <a:r>
              <a:rPr sz="900" b="0">
                <a:solidFill>
                  <a:srgbClr val="A9B6CB"/>
                </a:solidFill>
                <a:latin typeface="Bitstream Charter"/>
                <a:ea typeface="Bitstream Charter"/>
                <a:cs typeface="Bitstream Charter"/>
              </a:rPr>
              <a:t>Derived teaching aid | canonical lesson remains authoritative</a:t>
            </a:r>
          </a:p>
        </p:txBody>
      </p:sp>
      <p:sp>
        <p:nvSpPr>
          <p:cNvPr id="5" name="s4-footer-line">
            <a:extLst xmlns:a="http://schemas.openxmlformats.org/drawingml/2006/main">
              <a:ext uri="{FF2B5EF4-FFF2-40B4-BE49-F238E27FC236}">
                <a16:creationId xmlns:a16="http://schemas.microsoft.com/office/drawing/2014/main" id="{EB486EB9-D56D-4C22-BB67-9D53388629FC}"/>
              </a:ext>
            </a:extLst>
          </p:cNvPr>
          <p:cNvSpPr>
            <a:spLocks xmlns:a="http://schemas.openxmlformats.org/drawingml/2006/main" noGrp="1"/>
          </p:cNvSpPr>
          <p:nvPr/>
        </p:nvSpPr>
        <p:spPr>
          <a:xfrm xmlns:a="http://schemas.openxmlformats.org/drawingml/2006/main">
            <a:off x="514350" y="6372225"/>
            <a:ext cx="11163300" cy="9525"/>
          </a:xfrm>
          <a:prstGeom xmlns:a="http://schemas.openxmlformats.org/drawingml/2006/main" prst="line">
            <a:avLst/>
          </a:prstGeom>
          <a:noFill xmlns:a="http://schemas.openxmlformats.org/drawingml/2006/main"/>
          <a:ln xmlns:a="http://schemas.openxmlformats.org/drawingml/2006/main" w="9525">
            <a:solidFill>
              <a:srgbClr val="334766"/>
            </a:solidFill>
            <a:prstDash val="solid"/>
          </a:ln>
        </p:spPr>
      </p:sp>
      <p:graphicFrame>
        <p:nvGraphicFramePr>
          <p:cNvPr id="12" name=""/>
          <p:cNvGraphicFramePr/>
          <p:nvPr/>
        </p:nvGraphicFramePr>
        <p:xfrm>
          <a:off xmlns:a="http://schemas.openxmlformats.org/drawingml/2006/main" x="590550" y="1619250"/>
          <a:ext xmlns:a="http://schemas.openxmlformats.org/drawingml/2006/main" cx="11049000" cy="4362450"/>
        </p:xfrm>
        <a:graphic xmlns:a="http://schemas.openxmlformats.org/drawingml/2006/main">
          <a:graphicData uri="http://schemas.openxmlformats.org/drawingml/2006/table">
            <a:tbl>
              <a:tblPr/>
              <a:tblGrid>
                <a:gridCol w="2238375"/>
                <a:gridCol w="2286000"/>
                <a:gridCol w="4048125"/>
                <a:gridCol w="2476500"/>
              </a:tblGrid>
              <a:tr h="872490">
                <a:tc>
                  <a:txBody>
                    <a:bodyPr/>
                    <a:lstStyle/>
                    <a:p>
                      <a:r>
                        <a:rPr sz="1125" b="1">
                          <a:solidFill>
                            <a:srgbClr val="FFFFFF"/>
                          </a:solidFill>
                          <a:latin typeface="Bitstream Charter"/>
                          <a:ea typeface="Bitstream Charter"/>
                          <a:cs typeface="Bitstream Charter"/>
                        </a:rPr>
                        <a:t>Concept</a:t>
                      </a:r>
                    </a:p>
                  </a:txBody>
                  <a:tcPr marL="85725" marR="85725" marT="66675" marB="66675" anchor="ctr">
                    <a:solidFill>
                      <a:srgbClr val="192744"/>
                    </a:solidFill>
                  </a:tcPr>
                </a:tc>
                <a:tc>
                  <a:txBody>
                    <a:bodyPr/>
                    <a:lstStyle/>
                    <a:p>
                      <a:r>
                        <a:rPr sz="1125" b="1">
                          <a:solidFill>
                            <a:srgbClr val="FFFFFF"/>
                          </a:solidFill>
                          <a:latin typeface="Bitstream Charter"/>
                          <a:ea typeface="Bitstream Charter"/>
                          <a:cs typeface="Bitstream Charter"/>
                        </a:rPr>
                        <a:t>Artifact field</a:t>
                      </a:r>
                    </a:p>
                  </a:txBody>
                  <a:tcPr marL="85725" marR="85725" marT="66675" marB="66675" anchor="ctr">
                    <a:solidFill>
                      <a:srgbClr val="192744"/>
                    </a:solidFill>
                  </a:tcPr>
                </a:tc>
                <a:tc>
                  <a:txBody>
                    <a:bodyPr/>
                    <a:lstStyle/>
                    <a:p>
                      <a:r>
                        <a:rPr sz="1125" b="1">
                          <a:solidFill>
                            <a:srgbClr val="FFFFFF"/>
                          </a:solidFill>
                          <a:latin typeface="Bitstream Charter"/>
                          <a:ea typeface="Bitstream Charter"/>
                          <a:cs typeface="Bitstream Charter"/>
                        </a:rPr>
                        <a:t>Review question</a:t>
                      </a:r>
                    </a:p>
                  </a:txBody>
                  <a:tcPr marL="85725" marR="85725" marT="66675" marB="66675" anchor="ctr">
                    <a:solidFill>
                      <a:srgbClr val="192744"/>
                    </a:solidFill>
                  </a:tcPr>
                </a:tc>
                <a:tc>
                  <a:txBody>
                    <a:bodyPr/>
                    <a:lstStyle/>
                    <a:p>
                      <a:r>
                        <a:rPr sz="1125" b="1">
                          <a:solidFill>
                            <a:srgbClr val="FFFFFF"/>
                          </a:solidFill>
                          <a:latin typeface="Bitstream Charter"/>
                          <a:ea typeface="Bitstream Charter"/>
                          <a:cs typeface="Bitstream Charter"/>
                        </a:rPr>
                        <a:t>Boundary</a:t>
                      </a:r>
                    </a:p>
                  </a:txBody>
                  <a:tcPr marL="85725" marR="85725" marT="66675" marB="66675" anchor="ctr">
                    <a:solidFill>
                      <a:srgbClr val="192744"/>
                    </a:solidFill>
                  </a:tcPr>
                </a:tc>
              </a:tr>
              <a:tr h="872490">
                <a:tc>
                  <a:txBody>
                    <a:bodyPr/>
                    <a:lstStyle/>
                    <a:p>
                      <a:r>
                        <a:rPr sz="975">
                          <a:solidFill>
                            <a:srgbClr val="14213D"/>
                          </a:solidFill>
                          <a:latin typeface="Bitstream Charter"/>
                          <a:ea typeface="Bitstream Charter"/>
                          <a:cs typeface="Bitstream Charter"/>
                        </a:rPr>
                        <a:t>Acceptance criterion</a:t>
                      </a:r>
                    </a:p>
                  </a:txBody>
                  <a:tcPr marL="76200" marR="76200" marT="57150" marB="57150" anchor="ctr">
                    <a:solidFill>
                      <a:srgbClr val="FFFFFF"/>
                    </a:solidFill>
                  </a:tcPr>
                </a:tc>
                <a:tc>
                  <a:txBody>
                    <a:bodyPr/>
                    <a:lstStyle/>
                    <a:p>
                      <a:r>
                        <a:rPr sz="975">
                          <a:solidFill>
                            <a:srgbClr val="14213D"/>
                          </a:solidFill>
                          <a:latin typeface="Bitstream Charter"/>
                          <a:ea typeface="Bitstream Charter"/>
                          <a:cs typeface="Bitstream Charter"/>
                        </a:rPr>
                        <a:t>Trace + criterion</a:t>
                      </a:r>
                    </a:p>
                  </a:txBody>
                  <a:tcPr marL="76200" marR="76200" marT="57150" marB="57150" anchor="ctr">
                    <a:solidFill>
                      <a:srgbClr val="FFFFFF"/>
                    </a:solidFill>
                  </a:tcPr>
                </a:tc>
                <a:tc>
                  <a:txBody>
                    <a:bodyPr/>
                    <a:lstStyle/>
                    <a:p>
                      <a:r>
                        <a:rPr sz="975">
                          <a:solidFill>
                            <a:srgbClr val="14213D"/>
                          </a:solidFill>
                          <a:latin typeface="Bitstream Charter"/>
                          <a:ea typeface="Bitstream Charter"/>
                          <a:cs typeface="Bitstream Charter"/>
                        </a:rPr>
                        <a:t>Is the result observable, judgeable, and tied to in-scope behavior?</a:t>
                      </a:r>
                    </a:p>
                  </a:txBody>
                  <a:tcPr marL="76200" marR="76200" marT="57150" marB="57150" anchor="ctr">
                    <a:solidFill>
                      <a:srgbClr val="FFFFFF"/>
                    </a:solidFill>
                  </a:tcPr>
                </a:tc>
                <a:tc>
                  <a:txBody>
                    <a:bodyPr/>
                    <a:lstStyle/>
                    <a:p>
                      <a:r>
                        <a:rPr sz="975">
                          <a:solidFill>
                            <a:srgbClr val="14213D"/>
                          </a:solidFill>
                          <a:latin typeface="Bitstream Charter"/>
                          <a:ea typeface="Bitstream Charter"/>
                          <a:cs typeface="Bitstream Charter"/>
                        </a:rPr>
                        <a:t>Not a test case</a:t>
                      </a:r>
                    </a:p>
                  </a:txBody>
                  <a:tcPr marL="76200" marR="76200" marT="57150" marB="57150" anchor="ctr">
                    <a:solidFill>
                      <a:srgbClr val="FFFFFF"/>
                    </a:solidFill>
                  </a:tcPr>
                </a:tc>
              </a:tr>
              <a:tr h="872490">
                <a:tc>
                  <a:txBody>
                    <a:bodyPr/>
                    <a:lstStyle/>
                    <a:p>
                      <a:r>
                        <a:rPr sz="975">
                          <a:solidFill>
                            <a:srgbClr val="14213D"/>
                          </a:solidFill>
                          <a:latin typeface="Bitstream Charter"/>
                          <a:ea typeface="Bitstream Charter"/>
                          <a:cs typeface="Bitstream Charter"/>
                        </a:rPr>
                        <a:t>Verification method</a:t>
                      </a:r>
                    </a:p>
                  </a:txBody>
                  <a:tcPr marL="76200" marR="76200" marT="57150" marB="57150" anchor="ctr">
                    <a:solidFill>
                      <a:srgbClr val="EDF7FA"/>
                    </a:solidFill>
                  </a:tcPr>
                </a:tc>
                <a:tc>
                  <a:txBody>
                    <a:bodyPr/>
                    <a:lstStyle/>
                    <a:p>
                      <a:r>
                        <a:rPr sz="975">
                          <a:solidFill>
                            <a:srgbClr val="14213D"/>
                          </a:solidFill>
                          <a:latin typeface="Bitstream Charter"/>
                          <a:ea typeface="Bitstream Charter"/>
                          <a:cs typeface="Bitstream Charter"/>
                        </a:rPr>
                        <a:t>Proof method</a:t>
                      </a:r>
                    </a:p>
                  </a:txBody>
                  <a:tcPr marL="76200" marR="76200" marT="57150" marB="57150" anchor="ctr">
                    <a:solidFill>
                      <a:srgbClr val="EDF7FA"/>
                    </a:solidFill>
                  </a:tcPr>
                </a:tc>
                <a:tc>
                  <a:txBody>
                    <a:bodyPr/>
                    <a:lstStyle/>
                    <a:p>
                      <a:r>
                        <a:rPr sz="975">
                          <a:solidFill>
                            <a:srgbClr val="14213D"/>
                          </a:solidFill>
                          <a:latin typeface="Bitstream Charter"/>
                          <a:ea typeface="Bitstream Charter"/>
                          <a:cs typeface="Bitstream Charter"/>
                        </a:rPr>
                        <a:t>Is a predeclared method tied to this criterion or constraint?</a:t>
                      </a:r>
                    </a:p>
                  </a:txBody>
                  <a:tcPr marL="76200" marR="76200" marT="57150" marB="57150" anchor="ctr">
                    <a:solidFill>
                      <a:srgbClr val="EDF7FA"/>
                    </a:solidFill>
                  </a:tcPr>
                </a:tc>
                <a:tc>
                  <a:txBody>
                    <a:bodyPr/>
                    <a:lstStyle/>
                    <a:p>
                      <a:r>
                        <a:rPr sz="975">
                          <a:solidFill>
                            <a:srgbClr val="14213D"/>
                          </a:solidFill>
                          <a:latin typeface="Bitstream Charter"/>
                          <a:ea typeface="Bitstream Charter"/>
                          <a:cs typeface="Bitstream Charter"/>
                        </a:rPr>
                        <a:t>Not the criterion itself</a:t>
                      </a:r>
                    </a:p>
                  </a:txBody>
                  <a:tcPr marL="76200" marR="76200" marT="57150" marB="57150" anchor="ctr">
                    <a:solidFill>
                      <a:srgbClr val="EDF7FA"/>
                    </a:solidFill>
                  </a:tcPr>
                </a:tc>
              </a:tr>
              <a:tr h="872490">
                <a:tc>
                  <a:txBody>
                    <a:bodyPr/>
                    <a:lstStyle/>
                    <a:p>
                      <a:r>
                        <a:rPr sz="975">
                          <a:solidFill>
                            <a:srgbClr val="14213D"/>
                          </a:solidFill>
                          <a:latin typeface="Bitstream Charter"/>
                          <a:ea typeface="Bitstream Charter"/>
                          <a:cs typeface="Bitstream Charter"/>
                        </a:rPr>
                        <a:t>Positive, negative, boundary examples</a:t>
                      </a:r>
                    </a:p>
                  </a:txBody>
                  <a:tcPr marL="76200" marR="76200" marT="57150" marB="57150" anchor="ctr">
                    <a:solidFill>
                      <a:srgbClr val="FFFFFF"/>
                    </a:solidFill>
                  </a:tcPr>
                </a:tc>
                <a:tc>
                  <a:txBody>
                    <a:bodyPr/>
                    <a:lstStyle/>
                    <a:p>
                      <a:r>
                        <a:rPr sz="975">
                          <a:solidFill>
                            <a:srgbClr val="14213D"/>
                          </a:solidFill>
                          <a:latin typeface="Bitstream Charter"/>
                          <a:ea typeface="Bitstream Charter"/>
                          <a:cs typeface="Bitstream Charter"/>
                        </a:rPr>
                        <a:t>Examples</a:t>
                      </a:r>
                    </a:p>
                  </a:txBody>
                  <a:tcPr marL="76200" marR="76200" marT="57150" marB="57150" anchor="ctr">
                    <a:solidFill>
                      <a:srgbClr val="FFFFFF"/>
                    </a:solidFill>
                  </a:tcPr>
                </a:tc>
                <a:tc>
                  <a:txBody>
                    <a:bodyPr/>
                    <a:lstStyle/>
                    <a:p>
                      <a:r>
                        <a:rPr sz="975">
                          <a:solidFill>
                            <a:srgbClr val="14213D"/>
                          </a:solidFill>
                          <a:latin typeface="Bitstream Charter"/>
                          <a:ea typeface="Bitstream Charter"/>
                          <a:cs typeface="Bitstream Charter"/>
                        </a:rPr>
                        <a:t>Does coverage include occurrence, non-occurrence, and a meaningful boundary?</a:t>
                      </a:r>
                    </a:p>
                  </a:txBody>
                  <a:tcPr marL="76200" marR="76200" marT="57150" marB="57150" anchor="ctr">
                    <a:solidFill>
                      <a:srgbClr val="FFFFFF"/>
                    </a:solidFill>
                  </a:tcPr>
                </a:tc>
                <a:tc>
                  <a:txBody>
                    <a:bodyPr/>
                    <a:lstStyle/>
                    <a:p>
                      <a:r>
                        <a:rPr sz="975">
                          <a:solidFill>
                            <a:srgbClr val="14213D"/>
                          </a:solidFill>
                          <a:latin typeface="Bitstream Charter"/>
                          <a:ea typeface="Bitstream Charter"/>
                          <a:cs typeface="Bitstream Charter"/>
                        </a:rPr>
                        <a:t>Not framework syntax</a:t>
                      </a:r>
                    </a:p>
                  </a:txBody>
                  <a:tcPr marL="76200" marR="76200" marT="57150" marB="57150" anchor="ctr">
                    <a:solidFill>
                      <a:srgbClr val="FFFFFF"/>
                    </a:solidFill>
                  </a:tcPr>
                </a:tc>
              </a:tr>
              <a:tr h="872490">
                <a:tc>
                  <a:txBody>
                    <a:bodyPr/>
                    <a:lstStyle/>
                    <a:p>
                      <a:r>
                        <a:rPr sz="975">
                          <a:solidFill>
                            <a:srgbClr val="14213D"/>
                          </a:solidFill>
                          <a:latin typeface="Bitstream Charter"/>
                          <a:ea typeface="Bitstream Charter"/>
                          <a:cs typeface="Bitstream Charter"/>
                        </a:rPr>
                        <a:t>Evidence-backed done</a:t>
                      </a:r>
                    </a:p>
                  </a:txBody>
                  <a:tcPr marL="76200" marR="76200" marT="57150" marB="57150" anchor="ctr">
                    <a:solidFill>
                      <a:srgbClr val="EDF7FA"/>
                    </a:solidFill>
                  </a:tcPr>
                </a:tc>
                <a:tc>
                  <a:txBody>
                    <a:bodyPr/>
                    <a:lstStyle/>
                    <a:p>
                      <a:r>
                        <a:rPr sz="975">
                          <a:solidFill>
                            <a:srgbClr val="14213D"/>
                          </a:solidFill>
                          <a:latin typeface="Bitstream Charter"/>
                          <a:ea typeface="Bitstream Charter"/>
                          <a:cs typeface="Bitstream Charter"/>
                        </a:rPr>
                        <a:t>Critical + evidence + result</a:t>
                      </a:r>
                    </a:p>
                  </a:txBody>
                  <a:tcPr marL="76200" marR="76200" marT="57150" marB="57150" anchor="ctr">
                    <a:solidFill>
                      <a:srgbClr val="EDF7FA"/>
                    </a:solidFill>
                  </a:tcPr>
                </a:tc>
                <a:tc>
                  <a:txBody>
                    <a:bodyPr/>
                    <a:lstStyle/>
                    <a:p>
                      <a:r>
                        <a:rPr sz="975">
                          <a:solidFill>
                            <a:srgbClr val="14213D"/>
                          </a:solidFill>
                          <a:latin typeface="Bitstream Charter"/>
                          <a:ea typeface="Bitstream Charter"/>
                          <a:cs typeface="Bitstream Charter"/>
                        </a:rPr>
                        <a:t>Are all critical criteria and relevant constraints evidenced and non-failing?</a:t>
                      </a:r>
                    </a:p>
                  </a:txBody>
                  <a:tcPr marL="76200" marR="76200" marT="57150" marB="57150" anchor="ctr">
                    <a:solidFill>
                      <a:srgbClr val="EDF7FA"/>
                    </a:solidFill>
                  </a:tcPr>
                </a:tc>
                <a:tc>
                  <a:txBody>
                    <a:bodyPr/>
                    <a:lstStyle/>
                    <a:p>
                      <a:r>
                        <a:rPr sz="975">
                          <a:solidFill>
                            <a:srgbClr val="14213D"/>
                          </a:solidFill>
                          <a:latin typeface="Bitstream Charter"/>
                          <a:ea typeface="Bitstream Charter"/>
                          <a:cs typeface="Bitstream Charter"/>
                        </a:rPr>
                        <a:t>Not code exists or tests pass</a:t>
                      </a:r>
                    </a:p>
                  </a:txBody>
                  <a:tcPr marL="76200" marR="76200" marT="57150" marB="57150" anchor="ctr">
                    <a:solidFill>
                      <a:srgbClr val="EDF7FA"/>
                    </a:solidFill>
                  </a:tcPr>
                </a:tc>
              </a:tr>
            </a:tbl>
          </a:graphicData>
        </a:graphic>
      </p:graphicFrame>
    </p:spTree>
    <p:extLst>
      <p:ext uri="{BB962C8B-B14F-4D97-AF65-F5344CB8AC3E}">
        <p14:creationId xmlns:p14="http://schemas.microsoft.com/office/powerpoint/2010/main" val="522645695"/>
      </p:ext>
    </p:extLst>
  </p:cSld>
</p:sld>
</file>

<file path=ppt/slides/slide5.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9" name="s5-lesson">
            <a:extLst xmlns:a="http://schemas.openxmlformats.org/drawingml/2006/main">
              <a:ext uri="{FF2B5EF4-FFF2-40B4-BE49-F238E27FC236}">
                <a16:creationId xmlns:a16="http://schemas.microsoft.com/office/drawing/2014/main" id="{4517DA13-18B3-45D5-8FEC-29EC188FD11D}"/>
              </a:ext>
            </a:extLst>
          </p:cNvPr>
          <p:cNvSpPr>
            <a:spLocks xmlns:a="http://schemas.openxmlformats.org/drawingml/2006/main" noGrp="1"/>
          </p:cNvSpPr>
          <p:nvPr/>
        </p:nvSpPr>
        <p:spPr>
          <a:xfrm xmlns:a="http://schemas.openxmlformats.org/drawingml/2006/main">
            <a:off x="514350" y="266700"/>
            <a:ext cx="2857500" cy="266700"/>
          </a:xfrm>
          <a:prstGeom xmlns:a="http://schemas.openxmlformats.org/drawingml/2006/main" prst="roundRect">
            <a:avLst>
              <a:gd name="adj" fmla="val 50000"/>
            </a:avLst>
          </a:prstGeom>
          <a:solidFill xmlns:a="http://schemas.openxmlformats.org/drawingml/2006/main">
            <a:srgbClr val="46D3E6"/>
          </a:solidFill>
          <a:ln xmlns:a="http://schemas.openxmlformats.org/drawingml/2006/main" w="0">
            <a:noFill/>
            <a:prstDash val="solid"/>
          </a:ln>
        </p:spPr>
        <p:txBody>
          <a:bodyPr xmlns:a="http://schemas.openxmlformats.org/drawingml/2006/main" wrap="square" lIns="95250" tIns="19050" rIns="95250" bIns="19050" anchor="ctr">
            <a:normAutofit fontScale="100000"/>
          </a:bodyPr>
          <a:lstStyle xmlns:a="http://schemas.openxmlformats.org/drawingml/2006/main"/>
          <a:p xmlns:a="http://schemas.openxmlformats.org/drawingml/2006/main">
            <a:pPr algn="ctr">
              <a:defRPr sz="975" b="1">
                <a:solidFill>
                  <a:srgbClr val="0A1020"/>
                </a:solidFill>
                <a:latin typeface="Bitstream Charter"/>
                <a:ea typeface="Bitstream Charter"/>
                <a:cs typeface="Bitstream Charter"/>
              </a:defRPr>
            </a:pPr>
            <a:r>
              <a:rPr sz="975" b="1">
                <a:solidFill>
                  <a:srgbClr val="0A1020"/>
                </a:solidFill>
                <a:latin typeface="Bitstream Charter"/>
                <a:ea typeface="Bitstream Charter"/>
                <a:cs typeface="Bitstream Charter"/>
              </a:rPr>
              <a:t>FND-001-P03  |  FOUNDATION 001</a:t>
            </a:r>
          </a:p>
        </p:txBody>
      </p:sp>
      <p:sp>
        <p:nvSpPr>
          <p:cNvPr id="2" name="s5-title">
            <a:extLst xmlns:a="http://schemas.openxmlformats.org/drawingml/2006/main">
              <a:ext uri="{FF2B5EF4-FFF2-40B4-BE49-F238E27FC236}">
                <a16:creationId xmlns:a16="http://schemas.microsoft.com/office/drawing/2014/main" id="{90C7BC78-921C-447C-BAAB-7B9317196DE1}"/>
              </a:ext>
            </a:extLst>
          </p:cNvPr>
          <p:cNvSpPr>
            <a:spLocks xmlns:a="http://schemas.openxmlformats.org/drawingml/2006/main" noGrp="1"/>
          </p:cNvSpPr>
          <p:nvPr/>
        </p:nvSpPr>
        <p:spPr>
          <a:xfrm xmlns:a="http://schemas.openxmlformats.org/drawingml/2006/main">
            <a:off x="514350" y="704850"/>
            <a:ext cx="103822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2400" b="1">
                <a:solidFill>
                  <a:srgbClr val="F4F7FB"/>
                </a:solidFill>
                <a:latin typeface="Bitstream Charter"/>
                <a:ea typeface="Bitstream Charter"/>
                <a:cs typeface="Bitstream Charter"/>
              </a:defRPr>
            </a:pPr>
            <a:r>
              <a:rPr sz="2400" b="1">
                <a:solidFill>
                  <a:srgbClr val="F4F7FB"/>
                </a:solidFill>
                <a:latin typeface="Bitstream Charter"/>
                <a:ea typeface="Bitstream Charter"/>
                <a:cs typeface="Bitstream Charter"/>
              </a:rPr>
              <a:t>Worked case: make the decision inspectable</a:t>
            </a:r>
          </a:p>
        </p:txBody>
      </p:sp>
      <p:sp>
        <p:nvSpPr>
          <p:cNvPr id="3" name="s5-page">
            <a:extLst xmlns:a="http://schemas.openxmlformats.org/drawingml/2006/main">
              <a:ext uri="{FF2B5EF4-FFF2-40B4-BE49-F238E27FC236}">
                <a16:creationId xmlns:a16="http://schemas.microsoft.com/office/drawing/2014/main" id="{031D2243-CA7D-42A0-A229-7C79DE861924}"/>
              </a:ext>
            </a:extLst>
          </p:cNvPr>
          <p:cNvSpPr>
            <a:spLocks xmlns:a="http://schemas.openxmlformats.org/drawingml/2006/main" noGrp="1"/>
          </p:cNvSpPr>
          <p:nvPr/>
        </p:nvSpPr>
        <p:spPr>
          <a:xfrm xmlns:a="http://schemas.openxmlformats.org/drawingml/2006/main">
            <a:off x="10934700" y="285750"/>
            <a:ext cx="7429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r">
              <a:defRPr sz="975" b="1">
                <a:solidFill>
                  <a:srgbClr val="A9B6CB"/>
                </a:solidFill>
                <a:latin typeface="Bitstream Charter"/>
                <a:ea typeface="Bitstream Charter"/>
                <a:cs typeface="Bitstream Charter"/>
              </a:defRPr>
            </a:pPr>
            <a:r>
              <a:rPr sz="975" b="1">
                <a:solidFill>
                  <a:srgbClr val="A9B6CB"/>
                </a:solidFill>
                <a:latin typeface="Bitstream Charter"/>
                <a:ea typeface="Bitstream Charter"/>
                <a:cs typeface="Bitstream Charter"/>
              </a:rPr>
              <a:t>05 / 08</a:t>
            </a:r>
          </a:p>
        </p:txBody>
      </p:sp>
      <p:sp>
        <p:nvSpPr>
          <p:cNvPr id="4" name="s5-footer">
            <a:extLst xmlns:a="http://schemas.openxmlformats.org/drawingml/2006/main">
              <a:ext uri="{FF2B5EF4-FFF2-40B4-BE49-F238E27FC236}">
                <a16:creationId xmlns:a16="http://schemas.microsoft.com/office/drawing/2014/main" id="{1072A7B2-4F7B-4409-A38C-EF9470359BD6}"/>
              </a:ext>
            </a:extLst>
          </p:cNvPr>
          <p:cNvSpPr>
            <a:spLocks xmlns:a="http://schemas.openxmlformats.org/drawingml/2006/main" noGrp="1"/>
          </p:cNvSpPr>
          <p:nvPr/>
        </p:nvSpPr>
        <p:spPr>
          <a:xfrm xmlns:a="http://schemas.openxmlformats.org/drawingml/2006/main">
            <a:off x="514350" y="6486525"/>
            <a:ext cx="6858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900" b="0">
                <a:solidFill>
                  <a:srgbClr val="A9B6CB"/>
                </a:solidFill>
                <a:latin typeface="Bitstream Charter"/>
                <a:ea typeface="Bitstream Charter"/>
                <a:cs typeface="Bitstream Charter"/>
              </a:defRPr>
            </a:pPr>
            <a:r>
              <a:rPr sz="900" b="0">
                <a:solidFill>
                  <a:srgbClr val="A9B6CB"/>
                </a:solidFill>
                <a:latin typeface="Bitstream Charter"/>
                <a:ea typeface="Bitstream Charter"/>
                <a:cs typeface="Bitstream Charter"/>
              </a:rPr>
              <a:t>Derived teaching aid | canonical lesson remains authoritative</a:t>
            </a:r>
          </a:p>
        </p:txBody>
      </p:sp>
      <p:sp>
        <p:nvSpPr>
          <p:cNvPr id="5" name="s5-footer-line">
            <a:extLst xmlns:a="http://schemas.openxmlformats.org/drawingml/2006/main">
              <a:ext uri="{FF2B5EF4-FFF2-40B4-BE49-F238E27FC236}">
                <a16:creationId xmlns:a16="http://schemas.microsoft.com/office/drawing/2014/main" id="{C37FD7C1-E098-4CA0-9BBC-08E2F777EBC7}"/>
              </a:ext>
            </a:extLst>
          </p:cNvPr>
          <p:cNvSpPr>
            <a:spLocks xmlns:a="http://schemas.openxmlformats.org/drawingml/2006/main" noGrp="1"/>
          </p:cNvSpPr>
          <p:nvPr/>
        </p:nvSpPr>
        <p:spPr>
          <a:xfrm xmlns:a="http://schemas.openxmlformats.org/drawingml/2006/main">
            <a:off x="514350" y="6372225"/>
            <a:ext cx="11163300" cy="9525"/>
          </a:xfrm>
          <a:prstGeom xmlns:a="http://schemas.openxmlformats.org/drawingml/2006/main" prst="line">
            <a:avLst/>
          </a:prstGeom>
          <a:noFill xmlns:a="http://schemas.openxmlformats.org/drawingml/2006/main"/>
          <a:ln xmlns:a="http://schemas.openxmlformats.org/drawingml/2006/main" w="9525">
            <a:solidFill>
              <a:srgbClr val="334766"/>
            </a:solidFill>
            <a:prstDash val="solid"/>
          </a:ln>
        </p:spPr>
      </p:sp>
      <p:sp>
        <p:nvSpPr>
          <p:cNvPr id="6" name="s5-scenario">
            <a:extLst xmlns:a="http://schemas.openxmlformats.org/drawingml/2006/main">
              <a:ext uri="{FF2B5EF4-FFF2-40B4-BE49-F238E27FC236}">
                <a16:creationId xmlns:a16="http://schemas.microsoft.com/office/drawing/2014/main" id="{F950A554-86DD-48FE-A6DD-9AE717025D20}"/>
              </a:ext>
            </a:extLst>
          </p:cNvPr>
          <p:cNvSpPr>
            <a:spLocks xmlns:a="http://schemas.openxmlformats.org/drawingml/2006/main" noGrp="1"/>
          </p:cNvSpPr>
          <p:nvPr/>
        </p:nvSpPr>
        <p:spPr>
          <a:xfrm xmlns:a="http://schemas.openxmlformats.org/drawingml/2006/main">
            <a:off x="666750" y="1581150"/>
            <a:ext cx="108585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1350" b="1">
                <a:solidFill>
                  <a:srgbClr val="F4F7FB"/>
                </a:solidFill>
                <a:latin typeface="Bitstream Charter"/>
                <a:ea typeface="Bitstream Charter"/>
                <a:cs typeface="Bitstream Charter"/>
              </a:defRPr>
            </a:pPr>
            <a:r>
              <a:rPr sz="1350" b="1">
                <a:solidFill>
                  <a:srgbClr val="F4F7FB"/>
                </a:solidFill>
                <a:latin typeface="Bitstream Charter"/>
                <a:ea typeface="Bitstream Charter"/>
                <a:cs typeface="Bitstream Charter"/>
              </a:rPr>
              <a:t>Define done for the task-list filter before any implementation plan is reviewed.</a:t>
            </a:r>
          </a:p>
        </p:txBody>
      </p:sp>
      <p:graphicFrame>
        <p:nvGraphicFramePr>
          <p:cNvPr id="15" name=""/>
          <p:cNvGraphicFramePr/>
          <p:nvPr/>
        </p:nvGraphicFramePr>
        <p:xfrm>
          <a:off xmlns:a="http://schemas.openxmlformats.org/drawingml/2006/main" x="647700" y="2266950"/>
          <a:ext xmlns:a="http://schemas.openxmlformats.org/drawingml/2006/main" cx="10896600" cy="2762250"/>
        </p:xfrm>
        <a:graphic xmlns:a="http://schemas.openxmlformats.org/drawingml/2006/main">
          <a:graphicData uri="http://schemas.openxmlformats.org/drawingml/2006/table">
            <a:tbl>
              <a:tblPr/>
              <a:tblGrid>
                <a:gridCol w="3905250"/>
                <a:gridCol w="2190750"/>
                <a:gridCol w="3143250"/>
                <a:gridCol w="1657350"/>
              </a:tblGrid>
              <a:tr h="690563">
                <a:tc>
                  <a:txBody>
                    <a:bodyPr/>
                    <a:lstStyle/>
                    <a:p>
                      <a:r>
                        <a:rPr sz="1050" b="1">
                          <a:solidFill>
                            <a:srgbClr val="FFFFFF"/>
                          </a:solidFill>
                          <a:latin typeface="Bitstream Charter"/>
                          <a:ea typeface="Bitstream Charter"/>
                          <a:cs typeface="Bitstream Charter"/>
                        </a:rPr>
                        <a:t>Criterion</a:t>
                      </a:r>
                    </a:p>
                  </a:txBody>
                  <a:tcPr marL="76200" marR="76200" marT="57150" marB="57150" anchor="ctr">
                    <a:solidFill>
                      <a:srgbClr val="192744"/>
                    </a:solidFill>
                  </a:tcPr>
                </a:tc>
                <a:tc>
                  <a:txBody>
                    <a:bodyPr/>
                    <a:lstStyle/>
                    <a:p>
                      <a:r>
                        <a:rPr sz="1050" b="1">
                          <a:solidFill>
                            <a:srgbClr val="FFFFFF"/>
                          </a:solidFill>
                          <a:latin typeface="Bitstream Charter"/>
                          <a:ea typeface="Bitstream Charter"/>
                          <a:cs typeface="Bitstream Charter"/>
                        </a:rPr>
                        <a:t>Proof</a:t>
                      </a:r>
                    </a:p>
                  </a:txBody>
                  <a:tcPr marL="76200" marR="76200" marT="57150" marB="57150" anchor="ctr">
                    <a:solidFill>
                      <a:srgbClr val="192744"/>
                    </a:solidFill>
                  </a:tcPr>
                </a:tc>
                <a:tc>
                  <a:txBody>
                    <a:bodyPr/>
                    <a:lstStyle/>
                    <a:p>
                      <a:r>
                        <a:rPr sz="1050" b="1">
                          <a:solidFill>
                            <a:srgbClr val="FFFFFF"/>
                          </a:solidFill>
                          <a:latin typeface="Bitstream Charter"/>
                          <a:ea typeface="Bitstream Charter"/>
                          <a:cs typeface="Bitstream Charter"/>
                        </a:rPr>
                        <a:t>Coverage</a:t>
                      </a:r>
                    </a:p>
                  </a:txBody>
                  <a:tcPr marL="76200" marR="76200" marT="57150" marB="57150" anchor="ctr">
                    <a:solidFill>
                      <a:srgbClr val="192744"/>
                    </a:solidFill>
                  </a:tcPr>
                </a:tc>
                <a:tc>
                  <a:txBody>
                    <a:bodyPr/>
                    <a:lstStyle/>
                    <a:p>
                      <a:r>
                        <a:rPr sz="1050" b="1">
                          <a:solidFill>
                            <a:srgbClr val="FFFFFF"/>
                          </a:solidFill>
                          <a:latin typeface="Bitstream Charter"/>
                          <a:ea typeface="Bitstream Charter"/>
                          <a:cs typeface="Bitstream Charter"/>
                        </a:rPr>
                        <a:t>State</a:t>
                      </a:r>
                    </a:p>
                  </a:txBody>
                  <a:tcPr marL="76200" marR="76200" marT="57150" marB="57150" anchor="ctr">
                    <a:solidFill>
                      <a:srgbClr val="192744"/>
                    </a:solidFill>
                  </a:tcPr>
                </a:tc>
              </a:tr>
              <a:tr h="690563">
                <a:tc>
                  <a:txBody>
                    <a:bodyPr/>
                    <a:lstStyle/>
                    <a:p>
                      <a:r>
                        <a:rPr sz="975">
                          <a:solidFill>
                            <a:srgbClr val="14213D"/>
                          </a:solidFill>
                          <a:latin typeface="Bitstream Charter"/>
                          <a:ea typeface="Bitstream Charter"/>
                          <a:cs typeface="Bitstream Charter"/>
                        </a:rPr>
                        <a:t>Completed tasks are absent from the Unfinished view</a:t>
                      </a:r>
                    </a:p>
                  </a:txBody>
                  <a:tcPr marL="76200" marR="76200" marT="57150" marB="57150" anchor="ctr">
                    <a:solidFill>
                      <a:srgbClr val="FFFFFF"/>
                    </a:solidFill>
                  </a:tcPr>
                </a:tc>
                <a:tc>
                  <a:txBody>
                    <a:bodyPr/>
                    <a:lstStyle/>
                    <a:p>
                      <a:r>
                        <a:rPr sz="975">
                          <a:solidFill>
                            <a:srgbClr val="14213D"/>
                          </a:solidFill>
                          <a:latin typeface="Bitstream Charter"/>
                          <a:ea typeface="Bitstream Charter"/>
                          <a:cs typeface="Bitstream Charter"/>
                        </a:rPr>
                        <a:t>Controlled mixed dataset</a:t>
                      </a:r>
                    </a:p>
                  </a:txBody>
                  <a:tcPr marL="76200" marR="76200" marT="57150" marB="57150" anchor="ctr">
                    <a:solidFill>
                      <a:srgbClr val="FFFFFF"/>
                    </a:solidFill>
                  </a:tcPr>
                </a:tc>
                <a:tc>
                  <a:txBody>
                    <a:bodyPr/>
                    <a:lstStyle/>
                    <a:p>
                      <a:r>
                        <a:rPr sz="975">
                          <a:solidFill>
                            <a:srgbClr val="14213D"/>
                          </a:solidFill>
                          <a:latin typeface="Bitstream Charter"/>
                          <a:ea typeface="Bitstream Charter"/>
                          <a:cs typeface="Bitstream Charter"/>
                        </a:rPr>
                        <a:t>Only unfinished; completed absent; no unfinished</a:t>
                      </a:r>
                    </a:p>
                  </a:txBody>
                  <a:tcPr marL="76200" marR="76200" marT="57150" marB="57150" anchor="ctr">
                    <a:solidFill>
                      <a:srgbClr val="FFFFFF"/>
                    </a:solidFill>
                  </a:tcPr>
                </a:tc>
                <a:tc>
                  <a:txBody>
                    <a:bodyPr/>
                    <a:lstStyle/>
                    <a:p>
                      <a:r>
                        <a:rPr sz="975" b="1">
                          <a:solidFill>
                            <a:srgbClr val="14213D"/>
                          </a:solidFill>
                          <a:latin typeface="Bitstream Charter"/>
                          <a:ea typeface="Bitstream Charter"/>
                          <a:cs typeface="Bitstream Charter"/>
                        </a:rPr>
                        <a:t>YES | NOT_RUN</a:t>
                      </a:r>
                    </a:p>
                  </a:txBody>
                  <a:tcPr marL="76200" marR="76200" marT="57150" marB="57150" anchor="ctr">
                    <a:solidFill>
                      <a:srgbClr val="FFF1D8"/>
                    </a:solidFill>
                  </a:tcPr>
                </a:tc>
              </a:tr>
              <a:tr h="690563">
                <a:tc>
                  <a:txBody>
                    <a:bodyPr/>
                    <a:lstStyle/>
                    <a:p>
                      <a:r>
                        <a:rPr sz="975">
                          <a:solidFill>
                            <a:srgbClr val="14213D"/>
                          </a:solidFill>
                          <a:latin typeface="Bitstream Charter"/>
                          <a:ea typeface="Bitstream Charter"/>
                          <a:cs typeface="Bitstream Charter"/>
                        </a:rPr>
                        <a:t>Returning to All shows both completion states</a:t>
                      </a:r>
                    </a:p>
                  </a:txBody>
                  <a:tcPr marL="76200" marR="76200" marT="57150" marB="57150" anchor="ctr">
                    <a:solidFill>
                      <a:srgbClr val="FFFFFF"/>
                    </a:solidFill>
                  </a:tcPr>
                </a:tc>
                <a:tc>
                  <a:txBody>
                    <a:bodyPr/>
                    <a:lstStyle/>
                    <a:p>
                      <a:r>
                        <a:rPr sz="975">
                          <a:solidFill>
                            <a:srgbClr val="14213D"/>
                          </a:solidFill>
                          <a:latin typeface="Bitstream Charter"/>
                          <a:ea typeface="Bitstream Charter"/>
                          <a:cs typeface="Bitstream Charter"/>
                        </a:rPr>
                        <a:t>View-switch smoke test</a:t>
                      </a:r>
                    </a:p>
                  </a:txBody>
                  <a:tcPr marL="76200" marR="76200" marT="57150" marB="57150" anchor="ctr">
                    <a:solidFill>
                      <a:srgbClr val="FFFFFF"/>
                    </a:solidFill>
                  </a:tcPr>
                </a:tc>
                <a:tc>
                  <a:txBody>
                    <a:bodyPr/>
                    <a:lstStyle/>
                    <a:p>
                      <a:r>
                        <a:rPr sz="975">
                          <a:solidFill>
                            <a:srgbClr val="14213D"/>
                          </a:solidFill>
                          <a:latin typeface="Bitstream Charter"/>
                          <a:ea typeface="Bitstream Charter"/>
                          <a:cs typeface="Bitstream Charter"/>
                        </a:rPr>
                        <a:t>Mixed list; one-status list</a:t>
                      </a:r>
                    </a:p>
                  </a:txBody>
                  <a:tcPr marL="76200" marR="76200" marT="57150" marB="57150" anchor="ctr">
                    <a:solidFill>
                      <a:srgbClr val="FFFFFF"/>
                    </a:solidFill>
                  </a:tcPr>
                </a:tc>
                <a:tc>
                  <a:txBody>
                    <a:bodyPr/>
                    <a:lstStyle/>
                    <a:p>
                      <a:r>
                        <a:rPr sz="975" b="1">
                          <a:solidFill>
                            <a:srgbClr val="14213D"/>
                          </a:solidFill>
                          <a:latin typeface="Bitstream Charter"/>
                          <a:ea typeface="Bitstream Charter"/>
                          <a:cs typeface="Bitstream Charter"/>
                        </a:rPr>
                        <a:t>YES | NOT_RUN</a:t>
                      </a:r>
                    </a:p>
                  </a:txBody>
                  <a:tcPr marL="76200" marR="76200" marT="57150" marB="57150" anchor="ctr">
                    <a:solidFill>
                      <a:srgbClr val="FFF1D8"/>
                    </a:solidFill>
                  </a:tcPr>
                </a:tc>
              </a:tr>
              <a:tr h="690563">
                <a:tc>
                  <a:txBody>
                    <a:bodyPr/>
                    <a:lstStyle/>
                    <a:p>
                      <a:r>
                        <a:rPr sz="975">
                          <a:solidFill>
                            <a:srgbClr val="14213D"/>
                          </a:solidFill>
                          <a:latin typeface="Bitstream Charter"/>
                          <a:ea typeface="Bitstream Charter"/>
                          <a:cs typeface="Bitstream Charter"/>
                        </a:rPr>
                        <a:t>Storage structure remains unchanged</a:t>
                      </a:r>
                    </a:p>
                  </a:txBody>
                  <a:tcPr marL="76200" marR="76200" marT="57150" marB="57150" anchor="ctr">
                    <a:solidFill>
                      <a:srgbClr val="FFFFFF"/>
                    </a:solidFill>
                  </a:tcPr>
                </a:tc>
                <a:tc>
                  <a:txBody>
                    <a:bodyPr/>
                    <a:lstStyle/>
                    <a:p>
                      <a:r>
                        <a:rPr sz="975">
                          <a:solidFill>
                            <a:srgbClr val="14213D"/>
                          </a:solidFill>
                          <a:latin typeface="Bitstream Charter"/>
                          <a:ea typeface="Bitstream Charter"/>
                          <a:cs typeface="Bitstream Charter"/>
                        </a:rPr>
                        <a:t>Diff and schema inspection</a:t>
                      </a:r>
                    </a:p>
                  </a:txBody>
                  <a:tcPr marL="76200" marR="76200" marT="57150" marB="57150" anchor="ctr">
                    <a:solidFill>
                      <a:srgbClr val="FFFFFF"/>
                    </a:solidFill>
                  </a:tcPr>
                </a:tc>
                <a:tc>
                  <a:txBody>
                    <a:bodyPr/>
                    <a:lstStyle/>
                    <a:p>
                      <a:r>
                        <a:rPr sz="975">
                          <a:solidFill>
                            <a:srgbClr val="14213D"/>
                          </a:solidFill>
                          <a:latin typeface="Bitstream Charter"/>
                          <a:ea typeface="Bitstream Charter"/>
                          <a:cs typeface="Bitstream Charter"/>
                        </a:rPr>
                        <a:t>No schema or migration change</a:t>
                      </a:r>
                    </a:p>
                  </a:txBody>
                  <a:tcPr marL="76200" marR="76200" marT="57150" marB="57150" anchor="ctr">
                    <a:solidFill>
                      <a:srgbClr val="FFFFFF"/>
                    </a:solidFill>
                  </a:tcPr>
                </a:tc>
                <a:tc>
                  <a:txBody>
                    <a:bodyPr/>
                    <a:lstStyle/>
                    <a:p>
                      <a:r>
                        <a:rPr sz="975" b="1">
                          <a:solidFill>
                            <a:srgbClr val="14213D"/>
                          </a:solidFill>
                          <a:latin typeface="Bitstream Charter"/>
                          <a:ea typeface="Bitstream Charter"/>
                          <a:cs typeface="Bitstream Charter"/>
                        </a:rPr>
                        <a:t>YES | NOT_RUN</a:t>
                      </a:r>
                    </a:p>
                  </a:txBody>
                  <a:tcPr marL="76200" marR="76200" marT="57150" marB="57150" anchor="ctr">
                    <a:solidFill>
                      <a:srgbClr val="FFF1D8"/>
                    </a:solidFill>
                  </a:tcPr>
                </a:tc>
              </a:tr>
            </a:tbl>
          </a:graphicData>
        </a:graphic>
      </p:graphicFrame>
      <p:sp>
        <p:nvSpPr>
          <p:cNvPr id="8" name="s5-decision">
            <a:extLst xmlns:a="http://schemas.openxmlformats.org/drawingml/2006/main">
              <a:ext uri="{FF2B5EF4-FFF2-40B4-BE49-F238E27FC236}">
                <a16:creationId xmlns:a16="http://schemas.microsoft.com/office/drawing/2014/main" id="{FE0AECC1-690E-4EFC-8343-18E8CC156333}"/>
              </a:ext>
            </a:extLst>
          </p:cNvPr>
          <p:cNvSpPr>
            <a:spLocks xmlns:a="http://schemas.openxmlformats.org/drawingml/2006/main" noGrp="1"/>
          </p:cNvSpPr>
          <p:nvPr/>
        </p:nvSpPr>
        <p:spPr>
          <a:xfrm xmlns:a="http://schemas.openxmlformats.org/drawingml/2006/main">
            <a:off x="666750" y="5257800"/>
            <a:ext cx="10858500" cy="742950"/>
          </a:xfrm>
          <a:prstGeom xmlns:a="http://schemas.openxmlformats.org/drawingml/2006/main" prst="roundRect">
            <a:avLst>
              <a:gd name="adj" fmla="val 15385"/>
            </a:avLst>
          </a:prstGeom>
          <a:solidFill xmlns:a="http://schemas.openxmlformats.org/drawingml/2006/main">
            <a:srgbClr val="FFF1D8"/>
          </a:solidFill>
          <a:ln xmlns:a="http://schemas.openxmlformats.org/drawingml/2006/main" w="9525">
            <a:solidFill>
              <a:srgbClr val="F4B860"/>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200">
                <a:solidFill>
                  <a:srgbClr val="14213D"/>
                </a:solidFill>
                <a:latin typeface="Bitstream Charter"/>
                <a:ea typeface="Bitstream Charter"/>
                <a:cs typeface="Bitstream Charter"/>
              </a:defRPr>
            </a:pPr>
            <a:r>
              <a:rPr sz="1200" b="1">
                <a:solidFill>
                  <a:srgbClr val="14213D"/>
                </a:solidFill>
                <a:latin typeface="Bitstream Charter"/>
                <a:ea typeface="Bitstream Charter"/>
                <a:cs typeface="Bitstream Charter"/>
              </a:rPr>
              <a:t>NOT DONE  </a:t>
            </a:r>
            <a:r>
              <a:rPr sz="1200" b="1">
                <a:solidFill>
                  <a:srgbClr val="14213D"/>
                </a:solidFill>
                <a:latin typeface="Bitstream Charter"/>
                <a:ea typeface="Bitstream Charter"/>
                <a:cs typeface="Bitstream Charter"/>
              </a:rPr>
              <a:t>Every critical row is still NOT_RUN even though the criteria are well formed.</a:t>
            </a:r>
          </a:p>
        </p:txBody>
      </p:sp>
    </p:spTree>
    <p:extLst>
      <p:ext uri="{BB962C8B-B14F-4D97-AF65-F5344CB8AC3E}">
        <p14:creationId xmlns:p14="http://schemas.microsoft.com/office/powerpoint/2010/main" val="1682824357"/>
      </p:ext>
    </p:extLst>
  </p:cSld>
</p:sld>
</file>

<file path=ppt/slides/slide6.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18" name="s6-lesson">
            <a:extLst xmlns:a="http://schemas.openxmlformats.org/drawingml/2006/main">
              <a:ext uri="{FF2B5EF4-FFF2-40B4-BE49-F238E27FC236}">
                <a16:creationId xmlns:a16="http://schemas.microsoft.com/office/drawing/2014/main" id="{DB62534F-13E6-4F58-8F0F-81D46A878BA6}"/>
              </a:ext>
            </a:extLst>
          </p:cNvPr>
          <p:cNvSpPr>
            <a:spLocks xmlns:a="http://schemas.openxmlformats.org/drawingml/2006/main" noGrp="1"/>
          </p:cNvSpPr>
          <p:nvPr/>
        </p:nvSpPr>
        <p:spPr>
          <a:xfrm xmlns:a="http://schemas.openxmlformats.org/drawingml/2006/main">
            <a:off x="514350" y="266700"/>
            <a:ext cx="2857500" cy="266700"/>
          </a:xfrm>
          <a:prstGeom xmlns:a="http://schemas.openxmlformats.org/drawingml/2006/main" prst="roundRect">
            <a:avLst>
              <a:gd name="adj" fmla="val 50000"/>
            </a:avLst>
          </a:prstGeom>
          <a:solidFill xmlns:a="http://schemas.openxmlformats.org/drawingml/2006/main">
            <a:srgbClr val="46D3E6"/>
          </a:solidFill>
          <a:ln xmlns:a="http://schemas.openxmlformats.org/drawingml/2006/main" w="0">
            <a:noFill/>
            <a:prstDash val="solid"/>
          </a:ln>
        </p:spPr>
        <p:txBody>
          <a:bodyPr xmlns:a="http://schemas.openxmlformats.org/drawingml/2006/main" wrap="square" lIns="95250" tIns="19050" rIns="95250" bIns="19050" anchor="ctr">
            <a:normAutofit fontScale="100000"/>
          </a:bodyPr>
          <a:lstStyle xmlns:a="http://schemas.openxmlformats.org/drawingml/2006/main"/>
          <a:p xmlns:a="http://schemas.openxmlformats.org/drawingml/2006/main">
            <a:pPr algn="ctr">
              <a:defRPr sz="975" b="1">
                <a:solidFill>
                  <a:srgbClr val="0A1020"/>
                </a:solidFill>
                <a:latin typeface="Bitstream Charter"/>
                <a:ea typeface="Bitstream Charter"/>
                <a:cs typeface="Bitstream Charter"/>
              </a:defRPr>
            </a:pPr>
            <a:r>
              <a:rPr sz="975" b="1">
                <a:solidFill>
                  <a:srgbClr val="0A1020"/>
                </a:solidFill>
                <a:latin typeface="Bitstream Charter"/>
                <a:ea typeface="Bitstream Charter"/>
                <a:cs typeface="Bitstream Charter"/>
              </a:rPr>
              <a:t>FND-001-P03  |  FOUNDATION 001</a:t>
            </a:r>
          </a:p>
        </p:txBody>
      </p:sp>
      <p:sp>
        <p:nvSpPr>
          <p:cNvPr id="2" name="s6-title">
            <a:extLst xmlns:a="http://schemas.openxmlformats.org/drawingml/2006/main">
              <a:ext uri="{FF2B5EF4-FFF2-40B4-BE49-F238E27FC236}">
                <a16:creationId xmlns:a16="http://schemas.microsoft.com/office/drawing/2014/main" id="{FFC70EB3-22C6-40EE-9776-E46DC4622819}"/>
              </a:ext>
            </a:extLst>
          </p:cNvPr>
          <p:cNvSpPr>
            <a:spLocks xmlns:a="http://schemas.openxmlformats.org/drawingml/2006/main" noGrp="1"/>
          </p:cNvSpPr>
          <p:nvPr/>
        </p:nvSpPr>
        <p:spPr>
          <a:xfrm xmlns:a="http://schemas.openxmlformats.org/drawingml/2006/main">
            <a:off x="514350" y="704850"/>
            <a:ext cx="103822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2400" b="1">
                <a:solidFill>
                  <a:srgbClr val="F4F7FB"/>
                </a:solidFill>
                <a:latin typeface="Bitstream Charter"/>
                <a:ea typeface="Bitstream Charter"/>
                <a:cs typeface="Bitstream Charter"/>
              </a:defRPr>
            </a:pPr>
            <a:r>
              <a:rPr sz="2400" b="1">
                <a:solidFill>
                  <a:srgbClr val="F4F7FB"/>
                </a:solidFill>
                <a:latin typeface="Bitstream Charter"/>
                <a:ea typeface="Bitstream Charter"/>
                <a:cs typeface="Bitstream Charter"/>
              </a:rPr>
              <a:t>Plausible failure and the smallest repair</a:t>
            </a:r>
          </a:p>
        </p:txBody>
      </p:sp>
      <p:sp>
        <p:nvSpPr>
          <p:cNvPr id="3" name="s6-page">
            <a:extLst xmlns:a="http://schemas.openxmlformats.org/drawingml/2006/main">
              <a:ext uri="{FF2B5EF4-FFF2-40B4-BE49-F238E27FC236}">
                <a16:creationId xmlns:a16="http://schemas.microsoft.com/office/drawing/2014/main" id="{A4A8F7F6-54D1-4B33-A6B1-4A6C39C9BABF}"/>
              </a:ext>
            </a:extLst>
          </p:cNvPr>
          <p:cNvSpPr>
            <a:spLocks xmlns:a="http://schemas.openxmlformats.org/drawingml/2006/main" noGrp="1"/>
          </p:cNvSpPr>
          <p:nvPr/>
        </p:nvSpPr>
        <p:spPr>
          <a:xfrm xmlns:a="http://schemas.openxmlformats.org/drawingml/2006/main">
            <a:off x="10934700" y="285750"/>
            <a:ext cx="7429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r">
              <a:defRPr sz="975" b="1">
                <a:solidFill>
                  <a:srgbClr val="A9B6CB"/>
                </a:solidFill>
                <a:latin typeface="Bitstream Charter"/>
                <a:ea typeface="Bitstream Charter"/>
                <a:cs typeface="Bitstream Charter"/>
              </a:defRPr>
            </a:pPr>
            <a:r>
              <a:rPr sz="975" b="1">
                <a:solidFill>
                  <a:srgbClr val="A9B6CB"/>
                </a:solidFill>
                <a:latin typeface="Bitstream Charter"/>
                <a:ea typeface="Bitstream Charter"/>
                <a:cs typeface="Bitstream Charter"/>
              </a:rPr>
              <a:t>06 / 08</a:t>
            </a:r>
          </a:p>
        </p:txBody>
      </p:sp>
      <p:sp>
        <p:nvSpPr>
          <p:cNvPr id="4" name="s6-footer">
            <a:extLst xmlns:a="http://schemas.openxmlformats.org/drawingml/2006/main">
              <a:ext uri="{FF2B5EF4-FFF2-40B4-BE49-F238E27FC236}">
                <a16:creationId xmlns:a16="http://schemas.microsoft.com/office/drawing/2014/main" id="{DC60FD44-2047-4CB6-AB01-69FE3CA5DC6D}"/>
              </a:ext>
            </a:extLst>
          </p:cNvPr>
          <p:cNvSpPr>
            <a:spLocks xmlns:a="http://schemas.openxmlformats.org/drawingml/2006/main" noGrp="1"/>
          </p:cNvSpPr>
          <p:nvPr/>
        </p:nvSpPr>
        <p:spPr>
          <a:xfrm xmlns:a="http://schemas.openxmlformats.org/drawingml/2006/main">
            <a:off x="514350" y="6486525"/>
            <a:ext cx="6858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900" b="0">
                <a:solidFill>
                  <a:srgbClr val="A9B6CB"/>
                </a:solidFill>
                <a:latin typeface="Bitstream Charter"/>
                <a:ea typeface="Bitstream Charter"/>
                <a:cs typeface="Bitstream Charter"/>
              </a:defRPr>
            </a:pPr>
            <a:r>
              <a:rPr sz="900" b="0">
                <a:solidFill>
                  <a:srgbClr val="A9B6CB"/>
                </a:solidFill>
                <a:latin typeface="Bitstream Charter"/>
                <a:ea typeface="Bitstream Charter"/>
                <a:cs typeface="Bitstream Charter"/>
              </a:rPr>
              <a:t>Derived teaching aid | canonical lesson remains authoritative</a:t>
            </a:r>
          </a:p>
        </p:txBody>
      </p:sp>
      <p:sp>
        <p:nvSpPr>
          <p:cNvPr id="5" name="s6-footer-line">
            <a:extLst xmlns:a="http://schemas.openxmlformats.org/drawingml/2006/main">
              <a:ext uri="{FF2B5EF4-FFF2-40B4-BE49-F238E27FC236}">
                <a16:creationId xmlns:a16="http://schemas.microsoft.com/office/drawing/2014/main" id="{76DA8166-BF27-460D-9384-84E89FAEAA69}"/>
              </a:ext>
            </a:extLst>
          </p:cNvPr>
          <p:cNvSpPr>
            <a:spLocks xmlns:a="http://schemas.openxmlformats.org/drawingml/2006/main" noGrp="1"/>
          </p:cNvSpPr>
          <p:nvPr/>
        </p:nvSpPr>
        <p:spPr>
          <a:xfrm xmlns:a="http://schemas.openxmlformats.org/drawingml/2006/main">
            <a:off x="514350" y="6372225"/>
            <a:ext cx="11163300" cy="9525"/>
          </a:xfrm>
          <a:prstGeom xmlns:a="http://schemas.openxmlformats.org/drawingml/2006/main" prst="line">
            <a:avLst/>
          </a:prstGeom>
          <a:noFill xmlns:a="http://schemas.openxmlformats.org/drawingml/2006/main"/>
          <a:ln xmlns:a="http://schemas.openxmlformats.org/drawingml/2006/main" w="9525">
            <a:solidFill>
              <a:srgbClr val="334766"/>
            </a:solidFill>
            <a:prstDash val="solid"/>
          </a:ln>
        </p:spPr>
      </p:sp>
      <p:sp>
        <p:nvSpPr>
          <p:cNvPr id="6" name="s6-bad-1">
            <a:extLst xmlns:a="http://schemas.openxmlformats.org/drawingml/2006/main">
              <a:ext uri="{FF2B5EF4-FFF2-40B4-BE49-F238E27FC236}">
                <a16:creationId xmlns:a16="http://schemas.microsoft.com/office/drawing/2014/main" id="{28360044-165C-4B0A-B6A9-1D10416CE485}"/>
              </a:ext>
            </a:extLst>
          </p:cNvPr>
          <p:cNvSpPr>
            <a:spLocks xmlns:a="http://schemas.openxmlformats.org/drawingml/2006/main" noGrp="1"/>
          </p:cNvSpPr>
          <p:nvPr/>
        </p:nvSpPr>
        <p:spPr>
          <a:xfrm xmlns:a="http://schemas.openxmlformats.org/drawingml/2006/main">
            <a:off x="590550" y="1600200"/>
            <a:ext cx="4191000" cy="876300"/>
          </a:xfrm>
          <a:prstGeom xmlns:a="http://schemas.openxmlformats.org/drawingml/2006/main" prst="roundRect">
            <a:avLst>
              <a:gd name="adj" fmla="val 13043"/>
            </a:avLst>
          </a:prstGeom>
          <a:solidFill xmlns:a="http://schemas.openxmlformats.org/drawingml/2006/main">
            <a:srgbClr val="FFE4E4"/>
          </a:solidFill>
          <a:ln xmlns:a="http://schemas.openxmlformats.org/drawingml/2006/main" w="9525">
            <a:solidFill>
              <a:srgbClr val="FF7474"/>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125">
                <a:solidFill>
                  <a:srgbClr val="14213D"/>
                </a:solidFill>
                <a:latin typeface="Bitstream Charter"/>
                <a:ea typeface="Bitstream Charter"/>
                <a:cs typeface="Bitstream Charter"/>
              </a:defRPr>
            </a:pPr>
            <a:r>
              <a:rPr sz="1125" b="1">
                <a:solidFill>
                  <a:srgbClr val="14213D"/>
                </a:solidFill>
                <a:latin typeface="Bitstream Charter"/>
                <a:ea typeface="Bitstream Charter"/>
                <a:cs typeface="Bitstream Charter"/>
              </a:rPr>
              <a:t>FAILURE 1  </a:t>
            </a:r>
            <a:r>
              <a:rPr sz="1125" b="1">
                <a:solidFill>
                  <a:srgbClr val="14213D"/>
                </a:solidFill>
                <a:latin typeface="Bitstream Charter"/>
                <a:ea typeface="Bitstream Charter"/>
                <a:cs typeface="Bitstream Charter"/>
              </a:rPr>
              <a:t>Criterion is only a slogan</a:t>
            </a:r>
          </a:p>
        </p:txBody>
      </p:sp>
      <p:sp>
        <p:nvSpPr>
          <p:cNvPr id="7" name="s6-repair-1">
            <a:extLst xmlns:a="http://schemas.openxmlformats.org/drawingml/2006/main">
              <a:ext uri="{FF2B5EF4-FFF2-40B4-BE49-F238E27FC236}">
                <a16:creationId xmlns:a16="http://schemas.microsoft.com/office/drawing/2014/main" id="{360793B0-A50C-4375-A27B-502EA578F129}"/>
              </a:ext>
            </a:extLst>
          </p:cNvPr>
          <p:cNvSpPr>
            <a:spLocks xmlns:a="http://schemas.openxmlformats.org/drawingml/2006/main" noGrp="1"/>
          </p:cNvSpPr>
          <p:nvPr/>
        </p:nvSpPr>
        <p:spPr>
          <a:xfrm xmlns:a="http://schemas.openxmlformats.org/drawingml/2006/main">
            <a:off x="6191250" y="1600200"/>
            <a:ext cx="5410200" cy="876300"/>
          </a:xfrm>
          <a:prstGeom xmlns:a="http://schemas.openxmlformats.org/drawingml/2006/main" prst="roundRect">
            <a:avLst>
              <a:gd name="adj" fmla="val 13043"/>
            </a:avLst>
          </a:prstGeom>
          <a:solidFill xmlns:a="http://schemas.openxmlformats.org/drawingml/2006/main">
            <a:srgbClr val="DFF8EF"/>
          </a:solidFill>
          <a:ln xmlns:a="http://schemas.openxmlformats.org/drawingml/2006/main" w="9525">
            <a:solidFill>
              <a:srgbClr val="4DD3A4"/>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125">
                <a:solidFill>
                  <a:srgbClr val="14213D"/>
                </a:solidFill>
                <a:latin typeface="Bitstream Charter"/>
                <a:ea typeface="Bitstream Charter"/>
                <a:cs typeface="Bitstream Charter"/>
              </a:defRPr>
            </a:pPr>
            <a:r>
              <a:rPr sz="1125" b="1">
                <a:solidFill>
                  <a:srgbClr val="14213D"/>
                </a:solidFill>
                <a:latin typeface="Bitstream Charter"/>
                <a:ea typeface="Bitstream Charter"/>
                <a:cs typeface="Bitstream Charter"/>
              </a:rPr>
              <a:t>REPAIR  </a:t>
            </a:r>
            <a:r>
              <a:rPr sz="1125" b="1">
                <a:solidFill>
                  <a:srgbClr val="14213D"/>
                </a:solidFill>
                <a:latin typeface="Bitstream Charter"/>
                <a:ea typeface="Bitstream Charter"/>
                <a:cs typeface="Bitstream Charter"/>
              </a:rPr>
              <a:t>State an observable result that an independent reviewer can judge.</a:t>
            </a:r>
          </a:p>
        </p:txBody>
      </p:sp>
      <p:cxnSp>
        <p:nvCxnSpPr>
          <p:cNvPr id="25" name=""/>
          <p:cNvCxnSpPr>
            <a:stCxn xmlns:a="http://schemas.openxmlformats.org/drawingml/2006/main" id="6" idx="3"/>
            <a:endCxn xmlns:a="http://schemas.openxmlformats.org/drawingml/2006/main" id="7" idx="1"/>
          </p:cNvCxnSpPr>
          <p:nvPr/>
        </p:nvCxnSpPr>
        <p:spPr>
          <a:xfrm xmlns:a="http://schemas.openxmlformats.org/drawingml/2006/main">
            <a:off x="4781550" y="2038350"/>
            <a:ext cx="1409700" cy="0"/>
          </a:xfrm>
          <a:prstGeom xmlns:a="http://schemas.openxmlformats.org/drawingml/2006/main" prst="straightConnector1">
            <a:avLst/>
          </a:prstGeom>
          <a:ln xmlns:a="http://schemas.openxmlformats.org/drawingml/2006/main" w="19050">
            <a:solidFill>
              <a:srgbClr val="A9B6CB"/>
            </a:solidFill>
            <a:prstDash val="solid"/>
            <a:tailEnd type="triangle" w="sm" len="sm"/>
          </a:ln>
        </p:spPr>
      </p:cxnSp>
      <p:sp>
        <p:nvSpPr>
          <p:cNvPr id="9" name="s6-bad-2">
            <a:extLst xmlns:a="http://schemas.openxmlformats.org/drawingml/2006/main">
              <a:ext uri="{FF2B5EF4-FFF2-40B4-BE49-F238E27FC236}">
                <a16:creationId xmlns:a16="http://schemas.microsoft.com/office/drawing/2014/main" id="{C7692DCE-FBFF-4B6A-A5FE-D831483C310C}"/>
              </a:ext>
            </a:extLst>
          </p:cNvPr>
          <p:cNvSpPr>
            <a:spLocks xmlns:a="http://schemas.openxmlformats.org/drawingml/2006/main" noGrp="1"/>
          </p:cNvSpPr>
          <p:nvPr/>
        </p:nvSpPr>
        <p:spPr>
          <a:xfrm xmlns:a="http://schemas.openxmlformats.org/drawingml/2006/main">
            <a:off x="590550" y="2619375"/>
            <a:ext cx="4191000" cy="876300"/>
          </a:xfrm>
          <a:prstGeom xmlns:a="http://schemas.openxmlformats.org/drawingml/2006/main" prst="roundRect">
            <a:avLst>
              <a:gd name="adj" fmla="val 13043"/>
            </a:avLst>
          </a:prstGeom>
          <a:solidFill xmlns:a="http://schemas.openxmlformats.org/drawingml/2006/main">
            <a:srgbClr val="FFE4E4"/>
          </a:solidFill>
          <a:ln xmlns:a="http://schemas.openxmlformats.org/drawingml/2006/main" w="9525">
            <a:solidFill>
              <a:srgbClr val="FF7474"/>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125">
                <a:solidFill>
                  <a:srgbClr val="14213D"/>
                </a:solidFill>
                <a:latin typeface="Bitstream Charter"/>
                <a:ea typeface="Bitstream Charter"/>
                <a:cs typeface="Bitstream Charter"/>
              </a:defRPr>
            </a:pPr>
            <a:r>
              <a:rPr sz="1125" b="1">
                <a:solidFill>
                  <a:srgbClr val="14213D"/>
                </a:solidFill>
                <a:latin typeface="Bitstream Charter"/>
                <a:ea typeface="Bitstream Charter"/>
                <a:cs typeface="Bitstream Charter"/>
              </a:rPr>
              <a:t>FAILURE 2  </a:t>
            </a:r>
            <a:r>
              <a:rPr sz="1125" b="1">
                <a:solidFill>
                  <a:srgbClr val="14213D"/>
                </a:solidFill>
                <a:latin typeface="Bitstream Charter"/>
                <a:ea typeface="Bitstream Charter"/>
                <a:cs typeface="Bitstream Charter"/>
              </a:rPr>
              <a:t>Tests pass replaces criterion and proof</a:t>
            </a:r>
          </a:p>
        </p:txBody>
      </p:sp>
      <p:sp>
        <p:nvSpPr>
          <p:cNvPr id="10" name="s6-repair-2">
            <a:extLst xmlns:a="http://schemas.openxmlformats.org/drawingml/2006/main">
              <a:ext uri="{FF2B5EF4-FFF2-40B4-BE49-F238E27FC236}">
                <a16:creationId xmlns:a16="http://schemas.microsoft.com/office/drawing/2014/main" id="{023FB17D-52D2-4055-940A-A547A1E22447}"/>
              </a:ext>
            </a:extLst>
          </p:cNvPr>
          <p:cNvSpPr>
            <a:spLocks xmlns:a="http://schemas.openxmlformats.org/drawingml/2006/main" noGrp="1"/>
          </p:cNvSpPr>
          <p:nvPr/>
        </p:nvSpPr>
        <p:spPr>
          <a:xfrm xmlns:a="http://schemas.openxmlformats.org/drawingml/2006/main">
            <a:off x="6191250" y="2619375"/>
            <a:ext cx="5410200" cy="876300"/>
          </a:xfrm>
          <a:prstGeom xmlns:a="http://schemas.openxmlformats.org/drawingml/2006/main" prst="roundRect">
            <a:avLst>
              <a:gd name="adj" fmla="val 13043"/>
            </a:avLst>
          </a:prstGeom>
          <a:solidFill xmlns:a="http://schemas.openxmlformats.org/drawingml/2006/main">
            <a:srgbClr val="DFF8EF"/>
          </a:solidFill>
          <a:ln xmlns:a="http://schemas.openxmlformats.org/drawingml/2006/main" w="9525">
            <a:solidFill>
              <a:srgbClr val="4DD3A4"/>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125">
                <a:solidFill>
                  <a:srgbClr val="14213D"/>
                </a:solidFill>
                <a:latin typeface="Bitstream Charter"/>
                <a:ea typeface="Bitstream Charter"/>
                <a:cs typeface="Bitstream Charter"/>
              </a:defRPr>
            </a:pPr>
            <a:r>
              <a:rPr sz="1125" b="1">
                <a:solidFill>
                  <a:srgbClr val="14213D"/>
                </a:solidFill>
                <a:latin typeface="Bitstream Charter"/>
                <a:ea typeface="Bitstream Charter"/>
                <a:cs typeface="Bitstream Charter"/>
              </a:rPr>
              <a:t>REPAIR  </a:t>
            </a:r>
            <a:r>
              <a:rPr sz="1125" b="1">
                <a:solidFill>
                  <a:srgbClr val="14213D"/>
                </a:solidFill>
                <a:latin typeface="Bitstream Charter"/>
                <a:ea typeface="Bitstream Charter"/>
                <a:cs typeface="Bitstream Charter"/>
              </a:rPr>
              <a:t>Keep the claim and the evidence method in separate fields.</a:t>
            </a:r>
          </a:p>
        </p:txBody>
      </p:sp>
      <p:cxnSp>
        <p:nvCxnSpPr>
          <p:cNvPr id="28" name=""/>
          <p:cNvCxnSpPr>
            <a:stCxn xmlns:a="http://schemas.openxmlformats.org/drawingml/2006/main" id="9" idx="3"/>
            <a:endCxn xmlns:a="http://schemas.openxmlformats.org/drawingml/2006/main" id="10" idx="1"/>
          </p:cNvCxnSpPr>
          <p:nvPr/>
        </p:nvCxnSpPr>
        <p:spPr>
          <a:xfrm xmlns:a="http://schemas.openxmlformats.org/drawingml/2006/main">
            <a:off x="4781550" y="3057525"/>
            <a:ext cx="1409700" cy="0"/>
          </a:xfrm>
          <a:prstGeom xmlns:a="http://schemas.openxmlformats.org/drawingml/2006/main" prst="straightConnector1">
            <a:avLst/>
          </a:prstGeom>
          <a:ln xmlns:a="http://schemas.openxmlformats.org/drawingml/2006/main" w="19050">
            <a:solidFill>
              <a:srgbClr val="A9B6CB"/>
            </a:solidFill>
            <a:prstDash val="solid"/>
            <a:tailEnd type="triangle" w="sm" len="sm"/>
          </a:ln>
        </p:spPr>
      </p:cxnSp>
      <p:sp>
        <p:nvSpPr>
          <p:cNvPr id="12" name="s6-bad-3">
            <a:extLst xmlns:a="http://schemas.openxmlformats.org/drawingml/2006/main">
              <a:ext uri="{FF2B5EF4-FFF2-40B4-BE49-F238E27FC236}">
                <a16:creationId xmlns:a16="http://schemas.microsoft.com/office/drawing/2014/main" id="{A8D89109-C878-44FF-A198-85C55BA9CFAD}"/>
              </a:ext>
            </a:extLst>
          </p:cNvPr>
          <p:cNvSpPr>
            <a:spLocks xmlns:a="http://schemas.openxmlformats.org/drawingml/2006/main" noGrp="1"/>
          </p:cNvSpPr>
          <p:nvPr/>
        </p:nvSpPr>
        <p:spPr>
          <a:xfrm xmlns:a="http://schemas.openxmlformats.org/drawingml/2006/main">
            <a:off x="590550" y="3638550"/>
            <a:ext cx="4191000" cy="876300"/>
          </a:xfrm>
          <a:prstGeom xmlns:a="http://schemas.openxmlformats.org/drawingml/2006/main" prst="roundRect">
            <a:avLst>
              <a:gd name="adj" fmla="val 13043"/>
            </a:avLst>
          </a:prstGeom>
          <a:solidFill xmlns:a="http://schemas.openxmlformats.org/drawingml/2006/main">
            <a:srgbClr val="FFE4E4"/>
          </a:solidFill>
          <a:ln xmlns:a="http://schemas.openxmlformats.org/drawingml/2006/main" w="9525">
            <a:solidFill>
              <a:srgbClr val="FF7474"/>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125">
                <a:solidFill>
                  <a:srgbClr val="14213D"/>
                </a:solidFill>
                <a:latin typeface="Bitstream Charter"/>
                <a:ea typeface="Bitstream Charter"/>
                <a:cs typeface="Bitstream Charter"/>
              </a:defRPr>
            </a:pPr>
            <a:r>
              <a:rPr sz="1125" b="1">
                <a:solidFill>
                  <a:srgbClr val="14213D"/>
                </a:solidFill>
                <a:latin typeface="Bitstream Charter"/>
                <a:ea typeface="Bitstream Charter"/>
                <a:cs typeface="Bitstream Charter"/>
              </a:rPr>
              <a:t>FAILURE 3  </a:t>
            </a:r>
            <a:r>
              <a:rPr sz="1125" b="1">
                <a:solidFill>
                  <a:srgbClr val="14213D"/>
                </a:solidFill>
                <a:latin typeface="Bitstream Charter"/>
                <a:ea typeface="Bitstream Charter"/>
                <a:cs typeface="Bitstream Charter"/>
              </a:rPr>
              <a:t>Only the happy path is covered</a:t>
            </a:r>
          </a:p>
        </p:txBody>
      </p:sp>
      <p:sp>
        <p:nvSpPr>
          <p:cNvPr id="13" name="s6-repair-3">
            <a:extLst xmlns:a="http://schemas.openxmlformats.org/drawingml/2006/main">
              <a:ext uri="{FF2B5EF4-FFF2-40B4-BE49-F238E27FC236}">
                <a16:creationId xmlns:a16="http://schemas.microsoft.com/office/drawing/2014/main" id="{E370D780-1E2E-4D15-8047-C2E7B6C7E4DC}"/>
              </a:ext>
            </a:extLst>
          </p:cNvPr>
          <p:cNvSpPr>
            <a:spLocks xmlns:a="http://schemas.openxmlformats.org/drawingml/2006/main" noGrp="1"/>
          </p:cNvSpPr>
          <p:nvPr/>
        </p:nvSpPr>
        <p:spPr>
          <a:xfrm xmlns:a="http://schemas.openxmlformats.org/drawingml/2006/main">
            <a:off x="6191250" y="3638550"/>
            <a:ext cx="5410200" cy="876300"/>
          </a:xfrm>
          <a:prstGeom xmlns:a="http://schemas.openxmlformats.org/drawingml/2006/main" prst="roundRect">
            <a:avLst>
              <a:gd name="adj" fmla="val 13043"/>
            </a:avLst>
          </a:prstGeom>
          <a:solidFill xmlns:a="http://schemas.openxmlformats.org/drawingml/2006/main">
            <a:srgbClr val="DFF8EF"/>
          </a:solidFill>
          <a:ln xmlns:a="http://schemas.openxmlformats.org/drawingml/2006/main" w="9525">
            <a:solidFill>
              <a:srgbClr val="4DD3A4"/>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125">
                <a:solidFill>
                  <a:srgbClr val="14213D"/>
                </a:solidFill>
                <a:latin typeface="Bitstream Charter"/>
                <a:ea typeface="Bitstream Charter"/>
                <a:cs typeface="Bitstream Charter"/>
              </a:defRPr>
            </a:pPr>
            <a:r>
              <a:rPr sz="1125" b="1">
                <a:solidFill>
                  <a:srgbClr val="14213D"/>
                </a:solidFill>
                <a:latin typeface="Bitstream Charter"/>
                <a:ea typeface="Bitstream Charter"/>
                <a:cs typeface="Bitstream Charter"/>
              </a:rPr>
              <a:t>REPAIR  </a:t>
            </a:r>
            <a:r>
              <a:rPr sz="1125" b="1">
                <a:solidFill>
                  <a:srgbClr val="14213D"/>
                </a:solidFill>
                <a:latin typeface="Bitstream Charter"/>
                <a:ea typeface="Bitstream Charter"/>
                <a:cs typeface="Bitstream Charter"/>
              </a:rPr>
              <a:t>Add non-occurrence and a meaningful boundary case.</a:t>
            </a:r>
          </a:p>
        </p:txBody>
      </p:sp>
      <p:cxnSp>
        <p:nvCxnSpPr>
          <p:cNvPr id="31" name=""/>
          <p:cNvCxnSpPr>
            <a:stCxn xmlns:a="http://schemas.openxmlformats.org/drawingml/2006/main" id="12" idx="3"/>
            <a:endCxn xmlns:a="http://schemas.openxmlformats.org/drawingml/2006/main" id="13" idx="1"/>
          </p:cNvCxnSpPr>
          <p:nvPr/>
        </p:nvCxnSpPr>
        <p:spPr>
          <a:xfrm xmlns:a="http://schemas.openxmlformats.org/drawingml/2006/main">
            <a:off x="4781550" y="4076700"/>
            <a:ext cx="1409700" cy="0"/>
          </a:xfrm>
          <a:prstGeom xmlns:a="http://schemas.openxmlformats.org/drawingml/2006/main" prst="straightConnector1">
            <a:avLst/>
          </a:prstGeom>
          <a:ln xmlns:a="http://schemas.openxmlformats.org/drawingml/2006/main" w="19050">
            <a:solidFill>
              <a:srgbClr val="A9B6CB"/>
            </a:solidFill>
            <a:prstDash val="solid"/>
            <a:tailEnd type="triangle" w="sm" len="sm"/>
          </a:ln>
        </p:spPr>
      </p:cxnSp>
      <p:sp>
        <p:nvSpPr>
          <p:cNvPr id="15" name="s6-bad-4">
            <a:extLst xmlns:a="http://schemas.openxmlformats.org/drawingml/2006/main">
              <a:ext uri="{FF2B5EF4-FFF2-40B4-BE49-F238E27FC236}">
                <a16:creationId xmlns:a16="http://schemas.microsoft.com/office/drawing/2014/main" id="{FDA7213C-EDE4-4115-9104-6244799782CF}"/>
              </a:ext>
            </a:extLst>
          </p:cNvPr>
          <p:cNvSpPr>
            <a:spLocks xmlns:a="http://schemas.openxmlformats.org/drawingml/2006/main" noGrp="1"/>
          </p:cNvSpPr>
          <p:nvPr/>
        </p:nvSpPr>
        <p:spPr>
          <a:xfrm xmlns:a="http://schemas.openxmlformats.org/drawingml/2006/main">
            <a:off x="590550" y="4657725"/>
            <a:ext cx="4191000" cy="876300"/>
          </a:xfrm>
          <a:prstGeom xmlns:a="http://schemas.openxmlformats.org/drawingml/2006/main" prst="roundRect">
            <a:avLst>
              <a:gd name="adj" fmla="val 13043"/>
            </a:avLst>
          </a:prstGeom>
          <a:solidFill xmlns:a="http://schemas.openxmlformats.org/drawingml/2006/main">
            <a:srgbClr val="FFE4E4"/>
          </a:solidFill>
          <a:ln xmlns:a="http://schemas.openxmlformats.org/drawingml/2006/main" w="9525">
            <a:solidFill>
              <a:srgbClr val="FF7474"/>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125">
                <a:solidFill>
                  <a:srgbClr val="14213D"/>
                </a:solidFill>
                <a:latin typeface="Bitstream Charter"/>
                <a:ea typeface="Bitstream Charter"/>
                <a:cs typeface="Bitstream Charter"/>
              </a:defRPr>
            </a:pPr>
            <a:r>
              <a:rPr sz="1125" b="1">
                <a:solidFill>
                  <a:srgbClr val="14213D"/>
                </a:solidFill>
                <a:latin typeface="Bitstream Charter"/>
                <a:ea typeface="Bitstream Charter"/>
                <a:cs typeface="Bitstream Charter"/>
              </a:rPr>
              <a:t>FAILURE 4  </a:t>
            </a:r>
            <a:r>
              <a:rPr sz="1125" b="1">
                <a:solidFill>
                  <a:srgbClr val="14213D"/>
                </a:solidFill>
                <a:latin typeface="Bitstream Charter"/>
                <a:ea typeface="Bitstream Charter"/>
                <a:cs typeface="Bitstream Charter"/>
              </a:rPr>
              <a:t>An attractive screenshot hides conflict</a:t>
            </a:r>
          </a:p>
        </p:txBody>
      </p:sp>
      <p:sp>
        <p:nvSpPr>
          <p:cNvPr id="16" name="s6-repair-4">
            <a:extLst xmlns:a="http://schemas.openxmlformats.org/drawingml/2006/main">
              <a:ext uri="{FF2B5EF4-FFF2-40B4-BE49-F238E27FC236}">
                <a16:creationId xmlns:a16="http://schemas.microsoft.com/office/drawing/2014/main" id="{FC7B5C08-71A9-4053-9636-94711A11AFD6}"/>
              </a:ext>
            </a:extLst>
          </p:cNvPr>
          <p:cNvSpPr>
            <a:spLocks xmlns:a="http://schemas.openxmlformats.org/drawingml/2006/main" noGrp="1"/>
          </p:cNvSpPr>
          <p:nvPr/>
        </p:nvSpPr>
        <p:spPr>
          <a:xfrm xmlns:a="http://schemas.openxmlformats.org/drawingml/2006/main">
            <a:off x="6191250" y="4657725"/>
            <a:ext cx="5410200" cy="876300"/>
          </a:xfrm>
          <a:prstGeom xmlns:a="http://schemas.openxmlformats.org/drawingml/2006/main" prst="roundRect">
            <a:avLst>
              <a:gd name="adj" fmla="val 13043"/>
            </a:avLst>
          </a:prstGeom>
          <a:solidFill xmlns:a="http://schemas.openxmlformats.org/drawingml/2006/main">
            <a:srgbClr val="DFF8EF"/>
          </a:solidFill>
          <a:ln xmlns:a="http://schemas.openxmlformats.org/drawingml/2006/main" w="9525">
            <a:solidFill>
              <a:srgbClr val="4DD3A4"/>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125">
                <a:solidFill>
                  <a:srgbClr val="14213D"/>
                </a:solidFill>
                <a:latin typeface="Bitstream Charter"/>
                <a:ea typeface="Bitstream Charter"/>
                <a:cs typeface="Bitstream Charter"/>
              </a:defRPr>
            </a:pPr>
            <a:r>
              <a:rPr sz="1125" b="1">
                <a:solidFill>
                  <a:srgbClr val="14213D"/>
                </a:solidFill>
                <a:latin typeface="Bitstream Charter"/>
                <a:ea typeface="Bitstream Charter"/>
                <a:cs typeface="Bitstream Charter"/>
              </a:rPr>
              <a:t>REPAIR  </a:t>
            </a:r>
            <a:r>
              <a:rPr sz="1125" b="1">
                <a:solidFill>
                  <a:srgbClr val="14213D"/>
                </a:solidFill>
                <a:latin typeface="Bitstream Charter"/>
                <a:ea typeface="Bitstream Charter"/>
                <a:cs typeface="Bitstream Charter"/>
              </a:rPr>
              <a:t>Keep any failed, blocked, or not-run critical row visible.</a:t>
            </a:r>
          </a:p>
        </p:txBody>
      </p:sp>
      <p:cxnSp>
        <p:nvCxnSpPr>
          <p:cNvPr id="34" name=""/>
          <p:cNvCxnSpPr>
            <a:stCxn xmlns:a="http://schemas.openxmlformats.org/drawingml/2006/main" id="15" idx="3"/>
            <a:endCxn xmlns:a="http://schemas.openxmlformats.org/drawingml/2006/main" id="16" idx="1"/>
          </p:cNvCxnSpPr>
          <p:nvPr/>
        </p:nvCxnSpPr>
        <p:spPr>
          <a:xfrm xmlns:a="http://schemas.openxmlformats.org/drawingml/2006/main">
            <a:off x="4781550" y="5095875"/>
            <a:ext cx="1409700" cy="0"/>
          </a:xfrm>
          <a:prstGeom xmlns:a="http://schemas.openxmlformats.org/drawingml/2006/main" prst="straightConnector1">
            <a:avLst/>
          </a:prstGeom>
          <a:ln xmlns:a="http://schemas.openxmlformats.org/drawingml/2006/main" w="19050">
            <a:solidFill>
              <a:srgbClr val="A9B6CB"/>
            </a:solidFill>
            <a:prstDash val="solid"/>
            <a:tailEnd type="triangle" w="sm" len="sm"/>
          </a:ln>
        </p:spPr>
      </p:cxnSp>
    </p:spTree>
    <p:extLst>
      <p:ext uri="{BB962C8B-B14F-4D97-AF65-F5344CB8AC3E}">
        <p14:creationId xmlns:p14="http://schemas.microsoft.com/office/powerpoint/2010/main" val="1198923127"/>
      </p:ext>
    </p:extLst>
  </p:cSld>
</p:sld>
</file>

<file path=ppt/slides/slide7.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9" name="s7-lesson">
            <a:extLst xmlns:a="http://schemas.openxmlformats.org/drawingml/2006/main">
              <a:ext uri="{FF2B5EF4-FFF2-40B4-BE49-F238E27FC236}">
                <a16:creationId xmlns:a16="http://schemas.microsoft.com/office/drawing/2014/main" id="{B681992D-8737-4831-BAB2-FF94EAC26BAF}"/>
              </a:ext>
            </a:extLst>
          </p:cNvPr>
          <p:cNvSpPr>
            <a:spLocks xmlns:a="http://schemas.openxmlformats.org/drawingml/2006/main" noGrp="1"/>
          </p:cNvSpPr>
          <p:nvPr/>
        </p:nvSpPr>
        <p:spPr>
          <a:xfrm xmlns:a="http://schemas.openxmlformats.org/drawingml/2006/main">
            <a:off x="514350" y="266700"/>
            <a:ext cx="2857500" cy="266700"/>
          </a:xfrm>
          <a:prstGeom xmlns:a="http://schemas.openxmlformats.org/drawingml/2006/main" prst="roundRect">
            <a:avLst>
              <a:gd name="adj" fmla="val 50000"/>
            </a:avLst>
          </a:prstGeom>
          <a:solidFill xmlns:a="http://schemas.openxmlformats.org/drawingml/2006/main">
            <a:srgbClr val="46D3E6"/>
          </a:solidFill>
          <a:ln xmlns:a="http://schemas.openxmlformats.org/drawingml/2006/main" w="0">
            <a:noFill/>
            <a:prstDash val="solid"/>
          </a:ln>
        </p:spPr>
        <p:txBody>
          <a:bodyPr xmlns:a="http://schemas.openxmlformats.org/drawingml/2006/main" wrap="square" lIns="95250" tIns="19050" rIns="95250" bIns="19050" anchor="ctr">
            <a:normAutofit fontScale="100000"/>
          </a:bodyPr>
          <a:lstStyle xmlns:a="http://schemas.openxmlformats.org/drawingml/2006/main"/>
          <a:p xmlns:a="http://schemas.openxmlformats.org/drawingml/2006/main">
            <a:pPr algn="ctr">
              <a:defRPr sz="975" b="1">
                <a:solidFill>
                  <a:srgbClr val="0A1020"/>
                </a:solidFill>
                <a:latin typeface="Bitstream Charter"/>
                <a:ea typeface="Bitstream Charter"/>
                <a:cs typeface="Bitstream Charter"/>
              </a:defRPr>
            </a:pPr>
            <a:r>
              <a:rPr sz="975" b="1">
                <a:solidFill>
                  <a:srgbClr val="0A1020"/>
                </a:solidFill>
                <a:latin typeface="Bitstream Charter"/>
                <a:ea typeface="Bitstream Charter"/>
                <a:cs typeface="Bitstream Charter"/>
              </a:rPr>
              <a:t>FND-001-P03  |  FOUNDATION 001</a:t>
            </a:r>
          </a:p>
        </p:txBody>
      </p:sp>
      <p:sp>
        <p:nvSpPr>
          <p:cNvPr id="2" name="s7-title">
            <a:extLst xmlns:a="http://schemas.openxmlformats.org/drawingml/2006/main">
              <a:ext uri="{FF2B5EF4-FFF2-40B4-BE49-F238E27FC236}">
                <a16:creationId xmlns:a16="http://schemas.microsoft.com/office/drawing/2014/main" id="{9C6140DC-0B50-4ADC-9A74-03238DF11ED6}"/>
              </a:ext>
            </a:extLst>
          </p:cNvPr>
          <p:cNvSpPr>
            <a:spLocks xmlns:a="http://schemas.openxmlformats.org/drawingml/2006/main" noGrp="1"/>
          </p:cNvSpPr>
          <p:nvPr/>
        </p:nvSpPr>
        <p:spPr>
          <a:xfrm xmlns:a="http://schemas.openxmlformats.org/drawingml/2006/main">
            <a:off x="514350" y="704850"/>
            <a:ext cx="103822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2400" b="1">
                <a:solidFill>
                  <a:srgbClr val="F4F7FB"/>
                </a:solidFill>
                <a:latin typeface="Bitstream Charter"/>
                <a:ea typeface="Bitstream Charter"/>
                <a:cs typeface="Bitstream Charter"/>
              </a:defRPr>
            </a:pPr>
            <a:r>
              <a:rPr sz="2400" b="1">
                <a:solidFill>
                  <a:srgbClr val="F4F7FB"/>
                </a:solidFill>
                <a:latin typeface="Bitstream Charter"/>
                <a:ea typeface="Bitstream Charter"/>
                <a:cs typeface="Bitstream Charter"/>
              </a:rPr>
              <a:t>Practice: produce Done Matrix v1</a:t>
            </a:r>
          </a:p>
        </p:txBody>
      </p:sp>
      <p:sp>
        <p:nvSpPr>
          <p:cNvPr id="3" name="s7-page">
            <a:extLst xmlns:a="http://schemas.openxmlformats.org/drawingml/2006/main">
              <a:ext uri="{FF2B5EF4-FFF2-40B4-BE49-F238E27FC236}">
                <a16:creationId xmlns:a16="http://schemas.microsoft.com/office/drawing/2014/main" id="{7F167193-48A4-4D3F-AEDE-60481F34E5B6}"/>
              </a:ext>
            </a:extLst>
          </p:cNvPr>
          <p:cNvSpPr>
            <a:spLocks xmlns:a="http://schemas.openxmlformats.org/drawingml/2006/main" noGrp="1"/>
          </p:cNvSpPr>
          <p:nvPr/>
        </p:nvSpPr>
        <p:spPr>
          <a:xfrm xmlns:a="http://schemas.openxmlformats.org/drawingml/2006/main">
            <a:off x="10934700" y="285750"/>
            <a:ext cx="7429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r">
              <a:defRPr sz="975" b="1">
                <a:solidFill>
                  <a:srgbClr val="A9B6CB"/>
                </a:solidFill>
                <a:latin typeface="Bitstream Charter"/>
                <a:ea typeface="Bitstream Charter"/>
                <a:cs typeface="Bitstream Charter"/>
              </a:defRPr>
            </a:pPr>
            <a:r>
              <a:rPr sz="975" b="1">
                <a:solidFill>
                  <a:srgbClr val="A9B6CB"/>
                </a:solidFill>
                <a:latin typeface="Bitstream Charter"/>
                <a:ea typeface="Bitstream Charter"/>
                <a:cs typeface="Bitstream Charter"/>
              </a:rPr>
              <a:t>07 / 08</a:t>
            </a:r>
          </a:p>
        </p:txBody>
      </p:sp>
      <p:sp>
        <p:nvSpPr>
          <p:cNvPr id="4" name="s7-footer">
            <a:extLst xmlns:a="http://schemas.openxmlformats.org/drawingml/2006/main">
              <a:ext uri="{FF2B5EF4-FFF2-40B4-BE49-F238E27FC236}">
                <a16:creationId xmlns:a16="http://schemas.microsoft.com/office/drawing/2014/main" id="{7D57C4E4-E8DC-489C-B32E-7EF3B5D67A4A}"/>
              </a:ext>
            </a:extLst>
          </p:cNvPr>
          <p:cNvSpPr>
            <a:spLocks xmlns:a="http://schemas.openxmlformats.org/drawingml/2006/main" noGrp="1"/>
          </p:cNvSpPr>
          <p:nvPr/>
        </p:nvSpPr>
        <p:spPr>
          <a:xfrm xmlns:a="http://schemas.openxmlformats.org/drawingml/2006/main">
            <a:off x="514350" y="6486525"/>
            <a:ext cx="6858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900" b="0">
                <a:solidFill>
                  <a:srgbClr val="A9B6CB"/>
                </a:solidFill>
                <a:latin typeface="Bitstream Charter"/>
                <a:ea typeface="Bitstream Charter"/>
                <a:cs typeface="Bitstream Charter"/>
              </a:defRPr>
            </a:pPr>
            <a:r>
              <a:rPr sz="900" b="0">
                <a:solidFill>
                  <a:srgbClr val="A9B6CB"/>
                </a:solidFill>
                <a:latin typeface="Bitstream Charter"/>
                <a:ea typeface="Bitstream Charter"/>
                <a:cs typeface="Bitstream Charter"/>
              </a:rPr>
              <a:t>Derived teaching aid | canonical lesson remains authoritative</a:t>
            </a:r>
          </a:p>
        </p:txBody>
      </p:sp>
      <p:sp>
        <p:nvSpPr>
          <p:cNvPr id="5" name="s7-footer-line">
            <a:extLst xmlns:a="http://schemas.openxmlformats.org/drawingml/2006/main">
              <a:ext uri="{FF2B5EF4-FFF2-40B4-BE49-F238E27FC236}">
                <a16:creationId xmlns:a16="http://schemas.microsoft.com/office/drawing/2014/main" id="{38DE91C8-3774-4FBD-BE54-B11322AB63ED}"/>
              </a:ext>
            </a:extLst>
          </p:cNvPr>
          <p:cNvSpPr>
            <a:spLocks xmlns:a="http://schemas.openxmlformats.org/drawingml/2006/main" noGrp="1"/>
          </p:cNvSpPr>
          <p:nvPr/>
        </p:nvSpPr>
        <p:spPr>
          <a:xfrm xmlns:a="http://schemas.openxmlformats.org/drawingml/2006/main">
            <a:off x="514350" y="6372225"/>
            <a:ext cx="11163300" cy="9525"/>
          </a:xfrm>
          <a:prstGeom xmlns:a="http://schemas.openxmlformats.org/drawingml/2006/main" prst="line">
            <a:avLst/>
          </a:prstGeom>
          <a:noFill xmlns:a="http://schemas.openxmlformats.org/drawingml/2006/main"/>
          <a:ln xmlns:a="http://schemas.openxmlformats.org/drawingml/2006/main" w="9525">
            <a:solidFill>
              <a:srgbClr val="334766"/>
            </a:solidFill>
            <a:prstDash val="solid"/>
          </a:ln>
        </p:spPr>
      </p:sp>
      <p:sp>
        <p:nvSpPr>
          <p:cNvPr id="6" name="s7-task">
            <a:extLst xmlns:a="http://schemas.openxmlformats.org/drawingml/2006/main">
              <a:ext uri="{FF2B5EF4-FFF2-40B4-BE49-F238E27FC236}">
                <a16:creationId xmlns:a16="http://schemas.microsoft.com/office/drawing/2014/main" id="{0A886DF7-0FCE-460F-9E49-EFC0EAC1EC01}"/>
              </a:ext>
            </a:extLst>
          </p:cNvPr>
          <p:cNvSpPr>
            <a:spLocks xmlns:a="http://schemas.openxmlformats.org/drawingml/2006/main" noGrp="1"/>
          </p:cNvSpPr>
          <p:nvPr/>
        </p:nvSpPr>
        <p:spPr>
          <a:xfrm xmlns:a="http://schemas.openxmlformats.org/drawingml/2006/main">
            <a:off x="628650" y="1638300"/>
            <a:ext cx="4476750" cy="3695700"/>
          </a:xfrm>
          <a:prstGeom xmlns:a="http://schemas.openxmlformats.org/drawingml/2006/main" prst="roundRect">
            <a:avLst>
              <a:gd name="adj" fmla="val 3093"/>
            </a:avLst>
          </a:prstGeom>
          <a:solidFill xmlns:a="http://schemas.openxmlformats.org/drawingml/2006/main">
            <a:srgbClr val="121C32"/>
          </a:solidFill>
          <a:ln xmlns:a="http://schemas.openxmlformats.org/drawingml/2006/main" w="9525">
            <a:solidFill>
              <a:srgbClr val="46D3E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t">
            <a:normAutofit fontScale="100000"/>
          </a:bodyPr>
          <a:lstStyle xmlns:a="http://schemas.openxmlformats.org/drawingml/2006/main"/>
          <a:p xmlns:a="http://schemas.openxmlformats.org/drawingml/2006/main">
            <a:pPr algn="l">
              <a:defRPr sz="1425">
                <a:solidFill>
                  <a:srgbClr val="F4F7FB"/>
                </a:solidFill>
                <a:latin typeface="Bitstream Charter"/>
                <a:ea typeface="Bitstream Charter"/>
                <a:cs typeface="Bitstream Charter"/>
              </a:defRPr>
            </a:pPr>
            <a:r>
              <a:rPr sz="1425" b="1">
                <a:solidFill>
                  <a:srgbClr val="F4F7FB"/>
                </a:solidFill>
                <a:latin typeface="Bitstream Charter"/>
                <a:ea typeface="Bitstream Charter"/>
                <a:cs typeface="Bitstream Charter"/>
              </a:rPr>
              <a:t>YOUR TASK</a:t>
            </a:r>
          </a:p>
          <a:p xmlns:a="http://schemas.openxmlformats.org/drawingml/2006/main">
            <a:pPr algn="l">
              <a:defRPr sz="1425">
                <a:solidFill>
                  <a:srgbClr val="F4F7FB"/>
                </a:solidFill>
                <a:latin typeface="Bitstream Charter"/>
                <a:ea typeface="Bitstream Charter"/>
                <a:cs typeface="Bitstream Charter"/>
              </a:defRPr>
            </a:pPr>
            <a:r>
              <a:rPr sz="1425" b="1">
                <a:solidFill>
                  <a:srgbClr val="F4F7FB"/>
                </a:solidFill>
                <a:latin typeface="Bitstream Charter"/>
                <a:ea typeface="Bitstream Charter"/>
                <a:cs typeface="Bitstream Charter"/>
              </a:rPr>
              <a:t>Build a Done Matrix v1 for assignment upload with terminal success and failure states.</a:t>
            </a:r>
          </a:p>
          <a:p xmlns:a="http://schemas.openxmlformats.org/drawingml/2006/main">
            <a:pPr algn="l">
              <a:defRPr sz="1425">
                <a:solidFill>
                  <a:srgbClr val="F4F7FB"/>
                </a:solidFill>
                <a:latin typeface="Bitstream Charter"/>
                <a:ea typeface="Bitstream Charter"/>
                <a:cs typeface="Bitstream Charter"/>
              </a:defRPr>
            </a:pPr>
            <a:r>
              <a:rPr sz="1425" b="1">
                <a:solidFill>
                  <a:srgbClr val="F4F7FB"/>
                </a:solidFill>
                <a:latin typeface="Bitstream Charter"/>
                <a:ea typeface="Bitstream Charter"/>
                <a:cs typeface="Bitstream Charter"/>
              </a:rPr>
              <a:t>ACCEPTANCE</a:t>
            </a:r>
          </a:p>
          <a:p xmlns:a="http://schemas.openxmlformats.org/drawingml/2006/main">
            <a:pPr algn="l">
              <a:defRPr sz="1425">
                <a:solidFill>
                  <a:srgbClr val="F4F7FB"/>
                </a:solidFill>
                <a:latin typeface="Bitstream Charter"/>
                <a:ea typeface="Bitstream Charter"/>
                <a:cs typeface="Bitstream Charter"/>
              </a:defRPr>
            </a:pPr>
            <a:r>
              <a:rPr sz="1425">
                <a:solidFill>
                  <a:srgbClr val="F4F7FB"/>
                </a:solidFill>
                <a:latin typeface="Bitstream Charter"/>
                <a:ea typeface="Bitstream Charter"/>
                <a:cs typeface="Bitstream Charter"/>
              </a:rPr>
              <a:t>No critical criterion or relevant constraint is silently treated as done without claim-matched evidence.</a:t>
            </a:r>
          </a:p>
        </p:txBody>
      </p:sp>
      <p:sp>
        <p:nvSpPr>
          <p:cNvPr id="7" name="s7-fields">
            <a:extLst xmlns:a="http://schemas.openxmlformats.org/drawingml/2006/main">
              <a:ext uri="{FF2B5EF4-FFF2-40B4-BE49-F238E27FC236}">
                <a16:creationId xmlns:a16="http://schemas.microsoft.com/office/drawing/2014/main" id="{34DF82EE-0104-4DF4-8B90-BD2B8D4F5FE2}"/>
              </a:ext>
            </a:extLst>
          </p:cNvPr>
          <p:cNvSpPr>
            <a:spLocks xmlns:a="http://schemas.openxmlformats.org/drawingml/2006/main" noGrp="1"/>
          </p:cNvSpPr>
          <p:nvPr/>
        </p:nvSpPr>
        <p:spPr>
          <a:xfrm xmlns:a="http://schemas.openxmlformats.org/drawingml/2006/main">
            <a:off x="5667375" y="1638300"/>
            <a:ext cx="5905500" cy="3695700"/>
          </a:xfrm>
          <a:prstGeom xmlns:a="http://schemas.openxmlformats.org/drawingml/2006/main" prst="roundRect">
            <a:avLst>
              <a:gd name="adj" fmla="val 3093"/>
            </a:avLst>
          </a:prstGeom>
          <a:solidFill xmlns:a="http://schemas.openxmlformats.org/drawingml/2006/main">
            <a:srgbClr val="FFFFFF"/>
          </a:solidFill>
          <a:ln xmlns:a="http://schemas.openxmlformats.org/drawingml/2006/main" w="9525">
            <a:solidFill>
              <a:srgbClr val="33476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t">
            <a:normAutofit fontScale="100000"/>
          </a:bodyPr>
          <a:lstStyle xmlns:a="http://schemas.openxmlformats.org/drawingml/2006/main"/>
          <a:p xmlns:a="http://schemas.openxmlformats.org/drawingml/2006/main">
            <a:pPr algn="l">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WORKSHEET FIELDS</a:t>
            </a:r>
          </a:p>
          <a:p xmlns:a="http://schemas.openxmlformats.org/drawingml/2006/main">
            <a:pPr algn="l">
              <a:spcAft>
                <a:spcPts val="400"/>
              </a:spcAft>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01  </a:t>
            </a:r>
            <a:r>
              <a:rPr sz="1350">
                <a:solidFill>
                  <a:srgbClr val="14213D"/>
                </a:solidFill>
                <a:latin typeface="Bitstream Charter"/>
                <a:ea typeface="Bitstream Charter"/>
                <a:cs typeface="Bitstream Charter"/>
              </a:rPr>
              <a:t>Trace and observable criterion</a:t>
            </a:r>
          </a:p>
          <a:p xmlns:a="http://schemas.openxmlformats.org/drawingml/2006/main">
            <a:pPr algn="l">
              <a:spcAft>
                <a:spcPts val="400"/>
              </a:spcAft>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02  </a:t>
            </a:r>
            <a:r>
              <a:rPr sz="1350">
                <a:solidFill>
                  <a:srgbClr val="14213D"/>
                </a:solidFill>
                <a:latin typeface="Bitstream Charter"/>
                <a:ea typeface="Bitstream Charter"/>
                <a:cs typeface="Bitstream Charter"/>
              </a:rPr>
              <a:t>Predeclared proof method</a:t>
            </a:r>
          </a:p>
          <a:p xmlns:a="http://schemas.openxmlformats.org/drawingml/2006/main">
            <a:pPr algn="l">
              <a:spcAft>
                <a:spcPts val="400"/>
              </a:spcAft>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03  </a:t>
            </a:r>
            <a:r>
              <a:rPr sz="1350">
                <a:solidFill>
                  <a:srgbClr val="14213D"/>
                </a:solidFill>
                <a:latin typeface="Bitstream Charter"/>
                <a:ea typeface="Bitstream Charter"/>
                <a:cs typeface="Bitstream Charter"/>
              </a:rPr>
              <a:t>Positive, negative, and boundary examples</a:t>
            </a:r>
          </a:p>
          <a:p xmlns:a="http://schemas.openxmlformats.org/drawingml/2006/main">
            <a:pPr algn="l">
              <a:spcAft>
                <a:spcPts val="400"/>
              </a:spcAft>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04  </a:t>
            </a:r>
            <a:r>
              <a:rPr sz="1350">
                <a:solidFill>
                  <a:srgbClr val="14213D"/>
                </a:solidFill>
                <a:latin typeface="Bitstream Charter"/>
                <a:ea typeface="Bitstream Charter"/>
                <a:cs typeface="Bitstream Charter"/>
              </a:rPr>
              <a:t>Critical flag</a:t>
            </a:r>
          </a:p>
          <a:p xmlns:a="http://schemas.openxmlformats.org/drawingml/2006/main">
            <a:pPr algn="l">
              <a:spcAft>
                <a:spcPts val="400"/>
              </a:spcAft>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05  </a:t>
            </a:r>
            <a:r>
              <a:rPr sz="1350">
                <a:solidFill>
                  <a:srgbClr val="14213D"/>
                </a:solidFill>
                <a:latin typeface="Bitstream Charter"/>
                <a:ea typeface="Bitstream Charter"/>
                <a:cs typeface="Bitstream Charter"/>
              </a:rPr>
              <a:t>Evidence and result state</a:t>
            </a:r>
          </a:p>
        </p:txBody>
      </p:sp>
      <p:sp>
        <p:nvSpPr>
          <p:cNvPr id="8" name="s7-bar">
            <a:extLst xmlns:a="http://schemas.openxmlformats.org/drawingml/2006/main">
              <a:ext uri="{FF2B5EF4-FFF2-40B4-BE49-F238E27FC236}">
                <a16:creationId xmlns:a16="http://schemas.microsoft.com/office/drawing/2014/main" id="{615F3C29-2343-4AE9-8919-E333391E92E6}"/>
              </a:ext>
            </a:extLst>
          </p:cNvPr>
          <p:cNvSpPr>
            <a:spLocks xmlns:a="http://schemas.openxmlformats.org/drawingml/2006/main" noGrp="1"/>
          </p:cNvSpPr>
          <p:nvPr/>
        </p:nvSpPr>
        <p:spPr>
          <a:xfrm xmlns:a="http://schemas.openxmlformats.org/drawingml/2006/main">
            <a:off x="1428750" y="5619750"/>
            <a:ext cx="9334500" cy="552450"/>
          </a:xfrm>
          <a:prstGeom xmlns:a="http://schemas.openxmlformats.org/drawingml/2006/main" prst="roundRect">
            <a:avLst>
              <a:gd name="adj" fmla="val 20690"/>
            </a:avLst>
          </a:prstGeom>
          <a:solidFill xmlns:a="http://schemas.openxmlformats.org/drawingml/2006/main">
            <a:srgbClr val="FFF1D8"/>
          </a:solidFill>
          <a:ln xmlns:a="http://schemas.openxmlformats.org/drawingml/2006/main" w="9525">
            <a:solidFill>
              <a:srgbClr val="F4B860"/>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200">
                <a:solidFill>
                  <a:srgbClr val="14213D"/>
                </a:solidFill>
                <a:latin typeface="Bitstream Charter"/>
                <a:ea typeface="Bitstream Charter"/>
                <a:cs typeface="Bitstream Charter"/>
              </a:defRPr>
            </a:pPr>
            <a:r>
              <a:rPr sz="1200" b="1">
                <a:solidFill>
                  <a:srgbClr val="14213D"/>
                </a:solidFill>
                <a:latin typeface="Bitstream Charter"/>
                <a:ea typeface="Bitstream Charter"/>
                <a:cs typeface="Bitstream Charter"/>
              </a:rPr>
              <a:t>Traceable criteria + predeclared proof + positive, negative, and boundary coverage + visible result state</a:t>
            </a:r>
          </a:p>
        </p:txBody>
      </p:sp>
    </p:spTree>
    <p:extLst>
      <p:ext uri="{BB962C8B-B14F-4D97-AF65-F5344CB8AC3E}">
        <p14:creationId xmlns:p14="http://schemas.microsoft.com/office/powerpoint/2010/main" val="351463023"/>
      </p:ext>
    </p:extLst>
  </p:cSld>
</p:sld>
</file>

<file path=ppt/slides/slide8.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11" name="s8-lesson">
            <a:extLst xmlns:a="http://schemas.openxmlformats.org/drawingml/2006/main">
              <a:ext uri="{FF2B5EF4-FFF2-40B4-BE49-F238E27FC236}">
                <a16:creationId xmlns:a16="http://schemas.microsoft.com/office/drawing/2014/main" id="{88537F01-AEB9-4321-9735-05F5C943B8A2}"/>
              </a:ext>
            </a:extLst>
          </p:cNvPr>
          <p:cNvSpPr>
            <a:spLocks xmlns:a="http://schemas.openxmlformats.org/drawingml/2006/main" noGrp="1"/>
          </p:cNvSpPr>
          <p:nvPr/>
        </p:nvSpPr>
        <p:spPr>
          <a:xfrm xmlns:a="http://schemas.openxmlformats.org/drawingml/2006/main">
            <a:off x="514350" y="266700"/>
            <a:ext cx="2857500" cy="266700"/>
          </a:xfrm>
          <a:prstGeom xmlns:a="http://schemas.openxmlformats.org/drawingml/2006/main" prst="roundRect">
            <a:avLst>
              <a:gd name="adj" fmla="val 50000"/>
            </a:avLst>
          </a:prstGeom>
          <a:solidFill xmlns:a="http://schemas.openxmlformats.org/drawingml/2006/main">
            <a:srgbClr val="46D3E6"/>
          </a:solidFill>
          <a:ln xmlns:a="http://schemas.openxmlformats.org/drawingml/2006/main" w="0">
            <a:noFill/>
            <a:prstDash val="solid"/>
          </a:ln>
        </p:spPr>
        <p:txBody>
          <a:bodyPr xmlns:a="http://schemas.openxmlformats.org/drawingml/2006/main" wrap="square" lIns="95250" tIns="19050" rIns="95250" bIns="19050" anchor="ctr">
            <a:normAutofit fontScale="100000"/>
          </a:bodyPr>
          <a:lstStyle xmlns:a="http://schemas.openxmlformats.org/drawingml/2006/main"/>
          <a:p xmlns:a="http://schemas.openxmlformats.org/drawingml/2006/main">
            <a:pPr algn="ctr">
              <a:defRPr sz="975" b="1">
                <a:solidFill>
                  <a:srgbClr val="0A1020"/>
                </a:solidFill>
                <a:latin typeface="Bitstream Charter"/>
                <a:ea typeface="Bitstream Charter"/>
                <a:cs typeface="Bitstream Charter"/>
              </a:defRPr>
            </a:pPr>
            <a:r>
              <a:rPr sz="975" b="1">
                <a:solidFill>
                  <a:srgbClr val="0A1020"/>
                </a:solidFill>
                <a:latin typeface="Bitstream Charter"/>
                <a:ea typeface="Bitstream Charter"/>
                <a:cs typeface="Bitstream Charter"/>
              </a:rPr>
              <a:t>FND-001-P03  |  FOUNDATION 001</a:t>
            </a:r>
          </a:p>
        </p:txBody>
      </p:sp>
      <p:sp>
        <p:nvSpPr>
          <p:cNvPr id="2" name="s8-title">
            <a:extLst xmlns:a="http://schemas.openxmlformats.org/drawingml/2006/main">
              <a:ext uri="{FF2B5EF4-FFF2-40B4-BE49-F238E27FC236}">
                <a16:creationId xmlns:a16="http://schemas.microsoft.com/office/drawing/2014/main" id="{3D8901D0-87EE-4AD6-B796-54374CC837D7}"/>
              </a:ext>
            </a:extLst>
          </p:cNvPr>
          <p:cNvSpPr>
            <a:spLocks xmlns:a="http://schemas.openxmlformats.org/drawingml/2006/main" noGrp="1"/>
          </p:cNvSpPr>
          <p:nvPr/>
        </p:nvSpPr>
        <p:spPr>
          <a:xfrm xmlns:a="http://schemas.openxmlformats.org/drawingml/2006/main">
            <a:off x="514350" y="704850"/>
            <a:ext cx="103822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2400" b="1">
                <a:solidFill>
                  <a:srgbClr val="F4F7FB"/>
                </a:solidFill>
                <a:latin typeface="Bitstream Charter"/>
                <a:ea typeface="Bitstream Charter"/>
                <a:cs typeface="Bitstream Charter"/>
              </a:defRPr>
            </a:pPr>
            <a:r>
              <a:rPr sz="2400" b="1">
                <a:solidFill>
                  <a:srgbClr val="F4F7FB"/>
                </a:solidFill>
                <a:latin typeface="Bitstream Charter"/>
                <a:ea typeface="Bitstream Charter"/>
                <a:cs typeface="Bitstream Charter"/>
              </a:rPr>
              <a:t>Transfer, limit, and handoff</a:t>
            </a:r>
          </a:p>
        </p:txBody>
      </p:sp>
      <p:sp>
        <p:nvSpPr>
          <p:cNvPr id="3" name="s8-page">
            <a:extLst xmlns:a="http://schemas.openxmlformats.org/drawingml/2006/main">
              <a:ext uri="{FF2B5EF4-FFF2-40B4-BE49-F238E27FC236}">
                <a16:creationId xmlns:a16="http://schemas.microsoft.com/office/drawing/2014/main" id="{327CEA72-634D-4486-8DC5-932E88AFB17A}"/>
              </a:ext>
            </a:extLst>
          </p:cNvPr>
          <p:cNvSpPr>
            <a:spLocks xmlns:a="http://schemas.openxmlformats.org/drawingml/2006/main" noGrp="1"/>
          </p:cNvSpPr>
          <p:nvPr/>
        </p:nvSpPr>
        <p:spPr>
          <a:xfrm xmlns:a="http://schemas.openxmlformats.org/drawingml/2006/main">
            <a:off x="10934700" y="285750"/>
            <a:ext cx="7429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r">
              <a:defRPr sz="975" b="1">
                <a:solidFill>
                  <a:srgbClr val="A9B6CB"/>
                </a:solidFill>
                <a:latin typeface="Bitstream Charter"/>
                <a:ea typeface="Bitstream Charter"/>
                <a:cs typeface="Bitstream Charter"/>
              </a:defRPr>
            </a:pPr>
            <a:r>
              <a:rPr sz="975" b="1">
                <a:solidFill>
                  <a:srgbClr val="A9B6CB"/>
                </a:solidFill>
                <a:latin typeface="Bitstream Charter"/>
                <a:ea typeface="Bitstream Charter"/>
                <a:cs typeface="Bitstream Charter"/>
              </a:rPr>
              <a:t>08 / 08</a:t>
            </a:r>
          </a:p>
        </p:txBody>
      </p:sp>
      <p:sp>
        <p:nvSpPr>
          <p:cNvPr id="4" name="s8-footer">
            <a:extLst xmlns:a="http://schemas.openxmlformats.org/drawingml/2006/main">
              <a:ext uri="{FF2B5EF4-FFF2-40B4-BE49-F238E27FC236}">
                <a16:creationId xmlns:a16="http://schemas.microsoft.com/office/drawing/2014/main" id="{FD5F22AF-01CD-40AA-A63D-8A9F8BF413B1}"/>
              </a:ext>
            </a:extLst>
          </p:cNvPr>
          <p:cNvSpPr>
            <a:spLocks xmlns:a="http://schemas.openxmlformats.org/drawingml/2006/main" noGrp="1"/>
          </p:cNvSpPr>
          <p:nvPr/>
        </p:nvSpPr>
        <p:spPr>
          <a:xfrm xmlns:a="http://schemas.openxmlformats.org/drawingml/2006/main">
            <a:off x="514350" y="6486525"/>
            <a:ext cx="6858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900" b="0">
                <a:solidFill>
                  <a:srgbClr val="A9B6CB"/>
                </a:solidFill>
                <a:latin typeface="Bitstream Charter"/>
                <a:ea typeface="Bitstream Charter"/>
                <a:cs typeface="Bitstream Charter"/>
              </a:defRPr>
            </a:pPr>
            <a:r>
              <a:rPr sz="900" b="0">
                <a:solidFill>
                  <a:srgbClr val="A9B6CB"/>
                </a:solidFill>
                <a:latin typeface="Bitstream Charter"/>
                <a:ea typeface="Bitstream Charter"/>
                <a:cs typeface="Bitstream Charter"/>
              </a:rPr>
              <a:t>Derived teaching aid | canonical lesson remains authoritative</a:t>
            </a:r>
          </a:p>
        </p:txBody>
      </p:sp>
      <p:sp>
        <p:nvSpPr>
          <p:cNvPr id="5" name="s8-footer-line">
            <a:extLst xmlns:a="http://schemas.openxmlformats.org/drawingml/2006/main">
              <a:ext uri="{FF2B5EF4-FFF2-40B4-BE49-F238E27FC236}">
                <a16:creationId xmlns:a16="http://schemas.microsoft.com/office/drawing/2014/main" id="{92CB366B-6D83-4023-90AC-59DF4B62FD8C}"/>
              </a:ext>
            </a:extLst>
          </p:cNvPr>
          <p:cNvSpPr>
            <a:spLocks xmlns:a="http://schemas.openxmlformats.org/drawingml/2006/main" noGrp="1"/>
          </p:cNvSpPr>
          <p:nvPr/>
        </p:nvSpPr>
        <p:spPr>
          <a:xfrm xmlns:a="http://schemas.openxmlformats.org/drawingml/2006/main">
            <a:off x="514350" y="6372225"/>
            <a:ext cx="11163300" cy="9525"/>
          </a:xfrm>
          <a:prstGeom xmlns:a="http://schemas.openxmlformats.org/drawingml/2006/main" prst="line">
            <a:avLst/>
          </a:prstGeom>
          <a:noFill xmlns:a="http://schemas.openxmlformats.org/drawingml/2006/main"/>
          <a:ln xmlns:a="http://schemas.openxmlformats.org/drawingml/2006/main" w="9525">
            <a:solidFill>
              <a:srgbClr val="334766"/>
            </a:solidFill>
            <a:prstDash val="solid"/>
          </a:ln>
        </p:spPr>
      </p:sp>
      <p:sp>
        <p:nvSpPr>
          <p:cNvPr id="6" name="s8-challenge">
            <a:extLst xmlns:a="http://schemas.openxmlformats.org/drawingml/2006/main">
              <a:ext uri="{FF2B5EF4-FFF2-40B4-BE49-F238E27FC236}">
                <a16:creationId xmlns:a16="http://schemas.microsoft.com/office/drawing/2014/main" id="{25F387BD-0DA8-44C0-B3F0-573591CC9DAA}"/>
              </a:ext>
            </a:extLst>
          </p:cNvPr>
          <p:cNvSpPr>
            <a:spLocks xmlns:a="http://schemas.openxmlformats.org/drawingml/2006/main" noGrp="1"/>
          </p:cNvSpPr>
          <p:nvPr/>
        </p:nvSpPr>
        <p:spPr>
          <a:xfrm xmlns:a="http://schemas.openxmlformats.org/drawingml/2006/main">
            <a:off x="781050" y="1619250"/>
            <a:ext cx="10629900" cy="1238250"/>
          </a:xfrm>
          <a:prstGeom xmlns:a="http://schemas.openxmlformats.org/drawingml/2006/main" prst="roundRect">
            <a:avLst>
              <a:gd name="adj" fmla="val 9231"/>
            </a:avLst>
          </a:prstGeom>
          <a:solidFill xmlns:a="http://schemas.openxmlformats.org/drawingml/2006/main">
            <a:srgbClr val="192744"/>
          </a:solidFill>
          <a:ln xmlns:a="http://schemas.openxmlformats.org/drawingml/2006/main" w="9525">
            <a:solidFill>
              <a:srgbClr val="46D3E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575">
                <a:solidFill>
                  <a:srgbClr val="F4F7FB"/>
                </a:solidFill>
                <a:latin typeface="Bitstream Charter"/>
                <a:ea typeface="Bitstream Charter"/>
                <a:cs typeface="Bitstream Charter"/>
              </a:defRPr>
            </a:pPr>
            <a:r>
              <a:rPr sz="1575" b="1">
                <a:solidFill>
                  <a:srgbClr val="F4F7FB"/>
                </a:solidFill>
                <a:latin typeface="Bitstream Charter"/>
                <a:ea typeface="Bitstream Charter"/>
                <a:cs typeface="Bitstream Charter"/>
              </a:rPr>
              <a:t>CHANGED CONTEXT  </a:t>
            </a:r>
            <a:r>
              <a:rPr sz="1575" b="1">
                <a:solidFill>
                  <a:srgbClr val="F4F7FB"/>
                </a:solidFill>
                <a:latin typeface="Bitstream Charter"/>
                <a:ea typeface="Bitstream Charter"/>
                <a:cs typeface="Bitstream Charter"/>
              </a:rPr>
              <a:t>Define proof for an upload retry so a later attempt cannot inherit a prior terminal state.</a:t>
            </a:r>
          </a:p>
        </p:txBody>
      </p:sp>
      <p:sp>
        <p:nvSpPr>
          <p:cNvPr id="7" name="s8-q-1">
            <a:extLst xmlns:a="http://schemas.openxmlformats.org/drawingml/2006/main">
              <a:ext uri="{FF2B5EF4-FFF2-40B4-BE49-F238E27FC236}">
                <a16:creationId xmlns:a16="http://schemas.microsoft.com/office/drawing/2014/main" id="{027D54F4-981F-4982-B8C9-76476D120AFE}"/>
              </a:ext>
            </a:extLst>
          </p:cNvPr>
          <p:cNvSpPr>
            <a:spLocks xmlns:a="http://schemas.openxmlformats.org/drawingml/2006/main" noGrp="1"/>
          </p:cNvSpPr>
          <p:nvPr/>
        </p:nvSpPr>
        <p:spPr>
          <a:xfrm xmlns:a="http://schemas.openxmlformats.org/drawingml/2006/main">
            <a:off x="904875" y="3333750"/>
            <a:ext cx="3333750" cy="742950"/>
          </a:xfrm>
          <a:prstGeom xmlns:a="http://schemas.openxmlformats.org/drawingml/2006/main" prst="roundRect">
            <a:avLst>
              <a:gd name="adj" fmla="val 50000"/>
            </a:avLst>
          </a:prstGeom>
          <a:solidFill xmlns:a="http://schemas.openxmlformats.org/drawingml/2006/main">
            <a:srgbClr val="DDF8FC"/>
          </a:solidFill>
          <a:ln xmlns:a="http://schemas.openxmlformats.org/drawingml/2006/main" w="9525">
            <a:solidFill>
              <a:srgbClr val="46D3E6"/>
            </a:solidFill>
            <a:prstDash val="solid"/>
          </a:ln>
        </p:spPr>
        <p:txBody>
          <a:bodyPr xmlns:a="http://schemas.openxmlformats.org/drawingml/2006/main" wrap="square" lIns="152400" tIns="95250" rIns="152400" bIns="95250" anchor="ctr">
            <a:normAutofit fontScale="100000"/>
          </a:bodyPr>
          <a:lstStyle xmlns:a="http://schemas.openxmlformats.org/drawingml/2006/main"/>
          <a:p xmlns:a="http://schemas.openxmlformats.org/drawingml/2006/main">
            <a:pPr algn="ctr">
              <a:defRPr sz="1350" b="1">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What is the claim?</a:t>
            </a:r>
          </a:p>
        </p:txBody>
      </p:sp>
      <p:sp>
        <p:nvSpPr>
          <p:cNvPr id="8" name="s8-q-2">
            <a:extLst xmlns:a="http://schemas.openxmlformats.org/drawingml/2006/main">
              <a:ext uri="{FF2B5EF4-FFF2-40B4-BE49-F238E27FC236}">
                <a16:creationId xmlns:a16="http://schemas.microsoft.com/office/drawing/2014/main" id="{709280E4-3BED-4552-9A73-5243F37A873F}"/>
              </a:ext>
            </a:extLst>
          </p:cNvPr>
          <p:cNvSpPr>
            <a:spLocks xmlns:a="http://schemas.openxmlformats.org/drawingml/2006/main" noGrp="1"/>
          </p:cNvSpPr>
          <p:nvPr/>
        </p:nvSpPr>
        <p:spPr>
          <a:xfrm xmlns:a="http://schemas.openxmlformats.org/drawingml/2006/main">
            <a:off x="4619625" y="3333750"/>
            <a:ext cx="3333750" cy="742950"/>
          </a:xfrm>
          <a:prstGeom xmlns:a="http://schemas.openxmlformats.org/drawingml/2006/main" prst="roundRect">
            <a:avLst>
              <a:gd name="adj" fmla="val 50000"/>
            </a:avLst>
          </a:prstGeom>
          <a:solidFill xmlns:a="http://schemas.openxmlformats.org/drawingml/2006/main">
            <a:srgbClr val="FFF1D8"/>
          </a:solidFill>
          <a:ln xmlns:a="http://schemas.openxmlformats.org/drawingml/2006/main" w="9525">
            <a:solidFill>
              <a:srgbClr val="F4B860"/>
            </a:solidFill>
            <a:prstDash val="solid"/>
          </a:ln>
        </p:spPr>
        <p:txBody>
          <a:bodyPr xmlns:a="http://schemas.openxmlformats.org/drawingml/2006/main" wrap="square" lIns="152400" tIns="95250" rIns="152400" bIns="95250" anchor="ctr">
            <a:normAutofit fontScale="100000"/>
          </a:bodyPr>
          <a:lstStyle xmlns:a="http://schemas.openxmlformats.org/drawingml/2006/main"/>
          <a:p xmlns:a="http://schemas.openxmlformats.org/drawingml/2006/main">
            <a:pPr algn="ctr">
              <a:defRPr sz="1350" b="1">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What could falsify it?</a:t>
            </a:r>
          </a:p>
        </p:txBody>
      </p:sp>
      <p:sp>
        <p:nvSpPr>
          <p:cNvPr id="9" name="s8-q-3">
            <a:extLst xmlns:a="http://schemas.openxmlformats.org/drawingml/2006/main">
              <a:ext uri="{FF2B5EF4-FFF2-40B4-BE49-F238E27FC236}">
                <a16:creationId xmlns:a16="http://schemas.microsoft.com/office/drawing/2014/main" id="{C5F2788F-2A8A-4253-B335-52F224A0D34F}"/>
              </a:ext>
            </a:extLst>
          </p:cNvPr>
          <p:cNvSpPr>
            <a:spLocks xmlns:a="http://schemas.openxmlformats.org/drawingml/2006/main" noGrp="1"/>
          </p:cNvSpPr>
          <p:nvPr/>
        </p:nvSpPr>
        <p:spPr>
          <a:xfrm xmlns:a="http://schemas.openxmlformats.org/drawingml/2006/main">
            <a:off x="8334375" y="3333750"/>
            <a:ext cx="3333750" cy="742950"/>
          </a:xfrm>
          <a:prstGeom xmlns:a="http://schemas.openxmlformats.org/drawingml/2006/main" prst="roundRect">
            <a:avLst>
              <a:gd name="adj" fmla="val 50000"/>
            </a:avLst>
          </a:prstGeom>
          <a:solidFill xmlns:a="http://schemas.openxmlformats.org/drawingml/2006/main">
            <a:srgbClr val="DDF8FC"/>
          </a:solidFill>
          <a:ln xmlns:a="http://schemas.openxmlformats.org/drawingml/2006/main" w="9525">
            <a:solidFill>
              <a:srgbClr val="46D3E6"/>
            </a:solidFill>
            <a:prstDash val="solid"/>
          </a:ln>
        </p:spPr>
        <p:txBody>
          <a:bodyPr xmlns:a="http://schemas.openxmlformats.org/drawingml/2006/main" wrap="square" lIns="152400" tIns="95250" rIns="152400" bIns="95250" anchor="ctr">
            <a:normAutofit fontScale="100000"/>
          </a:bodyPr>
          <a:lstStyle xmlns:a="http://schemas.openxmlformats.org/drawingml/2006/main"/>
          <a:p xmlns:a="http://schemas.openxmlformats.org/drawingml/2006/main">
            <a:pPr algn="ctr">
              <a:defRPr sz="1350" b="1">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Which row can block done?</a:t>
            </a:r>
          </a:p>
        </p:txBody>
      </p:sp>
      <p:sp>
        <p:nvSpPr>
          <p:cNvPr id="10" name="s8-next">
            <a:extLst xmlns:a="http://schemas.openxmlformats.org/drawingml/2006/main">
              <a:ext uri="{FF2B5EF4-FFF2-40B4-BE49-F238E27FC236}">
                <a16:creationId xmlns:a16="http://schemas.microsoft.com/office/drawing/2014/main" id="{20239A63-D500-4B88-8AB3-B047F1F77011}"/>
              </a:ext>
            </a:extLst>
          </p:cNvPr>
          <p:cNvSpPr>
            <a:spLocks xmlns:a="http://schemas.openxmlformats.org/drawingml/2006/main" noGrp="1"/>
          </p:cNvSpPr>
          <p:nvPr/>
        </p:nvSpPr>
        <p:spPr>
          <a:xfrm xmlns:a="http://schemas.openxmlformats.org/drawingml/2006/main">
            <a:off x="781050" y="4762500"/>
            <a:ext cx="10629900" cy="1238250"/>
          </a:xfrm>
          <a:prstGeom xmlns:a="http://schemas.openxmlformats.org/drawingml/2006/main" prst="roundRect">
            <a:avLst>
              <a:gd name="adj" fmla="val 9231"/>
            </a:avLst>
          </a:prstGeom>
          <a:solidFill xmlns:a="http://schemas.openxmlformats.org/drawingml/2006/main">
            <a:srgbClr val="121C32"/>
          </a:solidFill>
          <a:ln xmlns:a="http://schemas.openxmlformats.org/drawingml/2006/main" w="9525">
            <a:solidFill>
              <a:srgbClr val="334766"/>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350">
                <a:solidFill>
                  <a:srgbClr val="F4F7FB"/>
                </a:solidFill>
                <a:latin typeface="Bitstream Charter"/>
                <a:ea typeface="Bitstream Charter"/>
                <a:cs typeface="Bitstream Charter"/>
              </a:defRPr>
            </a:pPr>
            <a:r>
              <a:rPr sz="1350" b="1">
                <a:solidFill>
                  <a:srgbClr val="F4F7FB"/>
                </a:solidFill>
                <a:latin typeface="Bitstream Charter"/>
                <a:ea typeface="Bitstream Charter"/>
                <a:cs typeface="Bitstream Charter"/>
              </a:rPr>
              <a:t>HANDOFF  </a:t>
            </a:r>
            <a:r>
              <a:rPr sz="1350" b="1">
                <a:solidFill>
                  <a:srgbClr val="F4F7FB"/>
                </a:solidFill>
                <a:latin typeface="Bitstream Charter"/>
                <a:ea typeface="Bitstream Charter"/>
                <a:cs typeface="Bitstream Charter"/>
              </a:rPr>
              <a:t>Give the bounded specification and Done Matrix to FND-001-P04 for plan review.</a:t>
            </a:r>
          </a:p>
          <a:p xmlns:a="http://schemas.openxmlformats.org/drawingml/2006/main">
            <a:pPr algn="l">
              <a:defRPr sz="1350">
                <a:solidFill>
                  <a:srgbClr val="F4F7FB"/>
                </a:solidFill>
                <a:latin typeface="Bitstream Charter"/>
                <a:ea typeface="Bitstream Charter"/>
                <a:cs typeface="Bitstream Charter"/>
              </a:defRPr>
            </a:pPr>
            <a:r>
              <a:rPr sz="1350" b="1">
                <a:solidFill>
                  <a:srgbClr val="F4F7FB"/>
                </a:solidFill>
                <a:latin typeface="Bitstream Charter"/>
                <a:ea typeface="Bitstream Charter"/>
                <a:cs typeface="Bitstream Charter"/>
              </a:rPr>
              <a:t>NON-CLAIM  </a:t>
            </a:r>
            <a:r>
              <a:rPr sz="1350">
                <a:solidFill>
                  <a:srgbClr val="F4F7FB"/>
                </a:solidFill>
                <a:latin typeface="Bitstream Charter"/>
                <a:ea typeface="Bitstream Charter"/>
                <a:cs typeface="Bitstream Charter"/>
              </a:rPr>
              <a:t>Do not choose or review the technical implementation path. FND-001-P04 owns plan review.</a:t>
            </a:r>
          </a:p>
        </p:txBody>
      </p:sp>
    </p:spTree>
    <p:extLst>
      <p:ext uri="{BB962C8B-B14F-4D97-AF65-F5344CB8AC3E}">
        <p14:creationId xmlns:p14="http://schemas.microsoft.com/office/powerpoint/2010/main" val="989487314"/>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2026-09-20T00:09:38.1620000Z</dcterms:created>
  <dcterms:modified xsi:type="dcterms:W3CDTF">2026-09-20T00:09:38.1620000Z</dcterms:modified>
</coreProperties>
</file>