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c42c80fb56344fb" /><Relationship Type="http://schemas.openxmlformats.org/officeDocument/2006/relationships/extended-properties" Target="/docProps/app.xml" Id="R8ad903fb9d034779" /><Relationship Type="http://schemas.openxmlformats.org/officeDocument/2006/relationships/officeDocument" Target="/ppt/presentation.xml" Id="R1198ef941e2a4810" /></Relationships>
</file>

<file path=ppt/presentation.xml><?xml version="1.0" encoding="utf-8"?>
<p:presentation xmlns:p="http://schemas.openxmlformats.org/presentationml/2006/main">
  <p:sldMasterIdLst>
    <p:sldMasterId xmlns:r="http://schemas.openxmlformats.org/officeDocument/2006/relationships" id="2147483648" r:id="R082b83b869e74a0c"/>
  </p:sldMasterIdLst>
  <p:notesMasterIdLst>
    <p:notesMasterId xmlns:r="http://schemas.openxmlformats.org/officeDocument/2006/relationships" r:id="R77aee509208f412b"/>
  </p:notesMasterIdLst>
  <p:sldIdLst>
    <p:sldId xmlns:r="http://schemas.openxmlformats.org/officeDocument/2006/relationships" id="256" r:id="Raf45d7e7583a4f79"/>
    <p:sldId xmlns:r="http://schemas.openxmlformats.org/officeDocument/2006/relationships" id="257" r:id="R53eaf58751cd4ae0"/>
    <p:sldId xmlns:r="http://schemas.openxmlformats.org/officeDocument/2006/relationships" id="258" r:id="R06c9b124a2504cc5"/>
    <p:sldId xmlns:r="http://schemas.openxmlformats.org/officeDocument/2006/relationships" id="259" r:id="R1f2a357e331f40f5"/>
    <p:sldId xmlns:r="http://schemas.openxmlformats.org/officeDocument/2006/relationships" id="260" r:id="Re3546f319dac4304"/>
    <p:sldId xmlns:r="http://schemas.openxmlformats.org/officeDocument/2006/relationships" id="261" r:id="R47b32a05b20345b4"/>
    <p:sldId xmlns:r="http://schemas.openxmlformats.org/officeDocument/2006/relationships" id="262" r:id="R87923c856c9d4673"/>
    <p:sldId xmlns:r="http://schemas.openxmlformats.org/officeDocument/2006/relationships" id="263" r:id="R14e1d97f7d4146d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ba91414c0d74e21" /><Relationship Type="http://schemas.openxmlformats.org/officeDocument/2006/relationships/slideMaster" Target="/ppt/slideMasters/slideMaster1.xml" Id="R082b83b869e74a0c" /><Relationship Type="http://schemas.openxmlformats.org/officeDocument/2006/relationships/notesMaster" Target="/ppt/notesMasters/notesMaster1.xml" Id="R77aee509208f412b" /><Relationship Type="http://schemas.openxmlformats.org/officeDocument/2006/relationships/presProps" Target="/ppt/presProps.xml" Id="Ra94a4bfbb31d41ff" /><Relationship Type="http://schemas.openxmlformats.org/officeDocument/2006/relationships/tableStyles" Target="/ppt/tableStyles.xml" Id="R28b7c312209c4dea" /><Relationship Type="http://schemas.openxmlformats.org/officeDocument/2006/relationships/slide" Target="/ppt/slides/slide1.xml" Id="Raf45d7e7583a4f79" /><Relationship Type="http://schemas.openxmlformats.org/officeDocument/2006/relationships/slide" Target="/ppt/slides/slide2.xml" Id="R53eaf58751cd4ae0" /><Relationship Type="http://schemas.openxmlformats.org/officeDocument/2006/relationships/slide" Target="/ppt/slides/slide3.xml" Id="R06c9b124a2504cc5" /><Relationship Type="http://schemas.openxmlformats.org/officeDocument/2006/relationships/slide" Target="/ppt/slides/slide4.xml" Id="R1f2a357e331f40f5" /><Relationship Type="http://schemas.openxmlformats.org/officeDocument/2006/relationships/slide" Target="/ppt/slides/slide5.xml" Id="Re3546f319dac4304" /><Relationship Type="http://schemas.openxmlformats.org/officeDocument/2006/relationships/slide" Target="/ppt/slides/slide6.xml" Id="R47b32a05b20345b4" /><Relationship Type="http://schemas.openxmlformats.org/officeDocument/2006/relationships/slide" Target="/ppt/slides/slide7.xml" Id="R87923c856c9d4673" /><Relationship Type="http://schemas.openxmlformats.org/officeDocument/2006/relationships/slide" Target="/ppt/slides/slide8.xml" Id="R14e1d97f7d4146d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b022214423840b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0fc060bd3d647c4" /><Relationship Type="http://schemas.openxmlformats.org/officeDocument/2006/relationships/notesMaster" Target="/ppt/notesMasters/notesMaster1.xml" Id="R45e5ec297dd2400b" /></Relationships>
</file>

<file path=ppt/notesSlides/_rels/notesSlide2.xml.rels>&#65279;<?xml version="1.0" encoding="utf-8"?><Relationships xmlns="http://schemas.openxmlformats.org/package/2006/relationships"><Relationship Type="http://schemas.openxmlformats.org/officeDocument/2006/relationships/slide" Target="/ppt/slides/slide2.xml" Id="R750fa425cd3e488c" /><Relationship Type="http://schemas.openxmlformats.org/officeDocument/2006/relationships/notesMaster" Target="/ppt/notesMasters/notesMaster1.xml" Id="R5a64e6d53119448c" /></Relationships>
</file>

<file path=ppt/notesSlides/_rels/notesSlide3.xml.rels>&#65279;<?xml version="1.0" encoding="utf-8"?><Relationships xmlns="http://schemas.openxmlformats.org/package/2006/relationships"><Relationship Type="http://schemas.openxmlformats.org/officeDocument/2006/relationships/slide" Target="/ppt/slides/slide3.xml" Id="R455e6ef101e34557" /><Relationship Type="http://schemas.openxmlformats.org/officeDocument/2006/relationships/notesMaster" Target="/ppt/notesMasters/notesMaster1.xml" Id="Rd44f082dcde44169" /></Relationships>
</file>

<file path=ppt/notesSlides/_rels/notesSlide4.xml.rels>&#65279;<?xml version="1.0" encoding="utf-8"?><Relationships xmlns="http://schemas.openxmlformats.org/package/2006/relationships"><Relationship Type="http://schemas.openxmlformats.org/officeDocument/2006/relationships/slide" Target="/ppt/slides/slide4.xml" Id="R0832b54ca0624801" /><Relationship Type="http://schemas.openxmlformats.org/officeDocument/2006/relationships/notesMaster" Target="/ppt/notesMasters/notesMaster1.xml" Id="R4787ea99d0874e54" /></Relationships>
</file>

<file path=ppt/notesSlides/_rels/notesSlide5.xml.rels>&#65279;<?xml version="1.0" encoding="utf-8"?><Relationships xmlns="http://schemas.openxmlformats.org/package/2006/relationships"><Relationship Type="http://schemas.openxmlformats.org/officeDocument/2006/relationships/slide" Target="/ppt/slides/slide5.xml" Id="Rf4933143f1384a83" /><Relationship Type="http://schemas.openxmlformats.org/officeDocument/2006/relationships/notesMaster" Target="/ppt/notesMasters/notesMaster1.xml" Id="R3ddd3694e1964cce" /></Relationships>
</file>

<file path=ppt/notesSlides/_rels/notesSlide6.xml.rels>&#65279;<?xml version="1.0" encoding="utf-8"?><Relationships xmlns="http://schemas.openxmlformats.org/package/2006/relationships"><Relationship Type="http://schemas.openxmlformats.org/officeDocument/2006/relationships/slide" Target="/ppt/slides/slide6.xml" Id="Rdae2886375ae42ae" /><Relationship Type="http://schemas.openxmlformats.org/officeDocument/2006/relationships/notesMaster" Target="/ppt/notesMasters/notesMaster1.xml" Id="R82de8f9ccca0462f" /></Relationships>
</file>

<file path=ppt/notesSlides/_rels/notesSlide7.xml.rels>&#65279;<?xml version="1.0" encoding="utf-8"?><Relationships xmlns="http://schemas.openxmlformats.org/package/2006/relationships"><Relationship Type="http://schemas.openxmlformats.org/officeDocument/2006/relationships/slide" Target="/ppt/slides/slide7.xml" Id="R5092001860a7420d" /><Relationship Type="http://schemas.openxmlformats.org/officeDocument/2006/relationships/notesMaster" Target="/ppt/notesMasters/notesMaster1.xml" Id="Rb24d7d2493db474c" /></Relationships>
</file>

<file path=ppt/notesSlides/_rels/notesSlide8.xml.rels>&#65279;<?xml version="1.0" encoding="utf-8"?><Relationships xmlns="http://schemas.openxmlformats.org/package/2006/relationships"><Relationship Type="http://schemas.openxmlformats.org/officeDocument/2006/relationships/slide" Target="/ppt/slides/slide8.xml" Id="Ra2447f63d7c9488d" /><Relationship Type="http://schemas.openxmlformats.org/officeDocument/2006/relationships/notesMaster" Target="/ppt/notesMasters/notesMaster1.xml" Id="Rf2bdcc873ec849c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FND-001-P02 | Define the work boundary: scope, constraints, and out of scope</a:t>
            </a:r>
          </a:p>
          <a:p xmlns:a="http://schemas.openxmlformats.org/drawingml/2006/main">
            <a:r>
              <a:t/>
            </a:r>
          </a:p>
          <a:p xmlns:a="http://schemas.openxmlformats.org/drawingml/2006/main">
            <a:r>
              <a:t>Open with the question: What must change, what must not change, and what stays unresolved? Ask learners to answer provisionally before you reveal the artifact. Frame the lesson as a pre-code decision exercise. The intended output is Scope Box v1. The deck is a derived teaching aid and never replaces the canonical lesson. Source: MAKNOW_LESSON_FND-001-P02_v1.0.0/content/en-US.md, first-screen framing.</a:t>
            </a:r>
          </a:p>
          <a:p xmlns:a="http://schemas.openxmlformats.org/drawingml/2006/main">
            <a:r>
              <a:t/>
            </a:r>
          </a:p>
          <a:p xmlns:a="http://schemas.openxmlformats.org/drawingml/2006/main">
            <a:r>
              <a:t>Source package: FINAL_LESSONS/MAKNOW_LESSON_FND-001-P02_v1.0.0.zip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FND-001-P02 | Define the work boundary: scope, constraints, and out of scope</a:t>
            </a:r>
          </a:p>
          <a:p xmlns:a="http://schemas.openxmlformats.org/drawingml/2006/main">
            <a:r>
              <a:t/>
            </a:r>
          </a:p>
          <a:p xmlns:a="http://schemas.openxmlformats.org/drawingml/2006/main">
            <a:r>
              <a:t>Read the bounded outcome and the boundary together. Learners should hear what this lesson closes and what it deliberately leaves for a neighbor lesson. Name the evidence bar: In-scope responsibilities + sourced constraints + operational exclusions + dependency owner or unknown. Ask which missing element would make the artifact impossible for a new reviewer to judge. Sources: MAKNOW_LESSON_FND-001-P02_v1.0.0/lesson_bible.json, identity scope and production plan, plus MAKNOW_LESSON_FND-001-P02_v1.0.0/content/en-US.md.</a:t>
            </a:r>
          </a:p>
          <a:p xmlns:a="http://schemas.openxmlformats.org/drawingml/2006/main">
            <a:r>
              <a:t/>
            </a:r>
          </a:p>
          <a:p xmlns:a="http://schemas.openxmlformats.org/drawingml/2006/main">
            <a:r>
              <a:t>Source package: FINAL_LESSONS/MAKNOW_LESSON_FND-001-P02_v1.0.0.zip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FND-001-P02 | Define the work boundary: scope, constraints, and out of scope</a:t>
            </a:r>
          </a:p>
          <a:p xmlns:a="http://schemas.openxmlformats.org/drawingml/2006/main">
            <a:r>
              <a:t/>
            </a:r>
          </a:p>
          <a:p xmlns:a="http://schemas.openxmlformats.org/drawingml/2006/main">
            <a:r>
              <a:t>Walk through the model in reading order. After each part, ask what becomes knowable and what remains open. Use the guard statement to stop premature closure: Persistence remains unresolved. It is neither silently included nor silently excluded. The diagram is editable, but its conceptual distinctions are invariant. Source: MAKNOW_LESSON_FND-001-P02_v1.0.0/content/en-US.md, mental model section.</a:t>
            </a:r>
          </a:p>
          <a:p xmlns:a="http://schemas.openxmlformats.org/drawingml/2006/main">
            <a:r>
              <a:t/>
            </a:r>
          </a:p>
          <a:p xmlns:a="http://schemas.openxmlformats.org/drawingml/2006/main">
            <a:r>
              <a:t>Source package: FINAL_LESSONS/MAKNOW_LESSON_FND-001-P02_v1.0.0.zip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FND-001-P02 | Define the work boundary: scope, constraints, and out of scope</a:t>
            </a:r>
          </a:p>
          <a:p xmlns:a="http://schemas.openxmlformats.org/drawingml/2006/main">
            <a:r>
              <a:t/>
            </a:r>
          </a:p>
          <a:p xmlns:a="http://schemas.openxmlformats.org/drawingml/2006/main">
            <a:r>
              <a:t>Use the table as a traceability surface. For each row, connect the concept to an artifact field, then test the boundary. Invite learners to explain why the final column matters operationally. Do not turn the table into a memorization checklist. Source: MAKNOW_LESSON_FND-001-P02_v1.0.0/derived_text/tables/TBL-01_scope_box_traceability.json.</a:t>
            </a:r>
          </a:p>
          <a:p xmlns:a="http://schemas.openxmlformats.org/drawingml/2006/main">
            <a:r>
              <a:t/>
            </a:r>
          </a:p>
          <a:p xmlns:a="http://schemas.openxmlformats.org/drawingml/2006/main">
            <a:r>
              <a:t>Source package: FINAL_LESSONS/MAKNOW_LESSON_FND-001-P02_v1.0.0.zip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FND-001-P02 | Define the work boundary: scope, constraints, and out of scope</a:t>
            </a:r>
          </a:p>
          <a:p xmlns:a="http://schemas.openxmlformats.org/drawingml/2006/main">
            <a:r>
              <a:t/>
            </a:r>
          </a:p>
          <a:p xmlns:a="http://schemas.openxmlformats.org/drawingml/2006/main">
            <a:r>
              <a:t>Narrate the worked case from context to artifact fields and only then to the decision. Ask which item is supported, which is unresolved, and which downstream decision is still prohibited. Final decision: READY FOR P03. Reason: The work boundary is operational and the dependency risk remains visible. Boundary: The box does not yet say how pass or fail will be proven. Sources: MAKNOW_LESSON_FND-001-P02_v1.0.0/content/en-US.md, worked examples, plus MAKNOW_LESSON_FND-001-P02_v1.0.0/lesson_bible.json.</a:t>
            </a:r>
          </a:p>
          <a:p xmlns:a="http://schemas.openxmlformats.org/drawingml/2006/main">
            <a:r>
              <a:t/>
            </a:r>
          </a:p>
          <a:p xmlns:a="http://schemas.openxmlformats.org/drawingml/2006/main">
            <a:r>
              <a:t>Source package: FINAL_LESSONS/MAKNOW_LESSON_FND-001-P02_v1.0.0.zip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FND-001-P02 | Define the work boundary: scope, constraints, and out of scope</a:t>
            </a:r>
          </a:p>
          <a:p xmlns:a="http://schemas.openxmlformats.org/drawingml/2006/main">
            <a:r>
              <a:t/>
            </a:r>
          </a:p>
          <a:p xmlns:a="http://schemas.openxmlformats.org/drawingml/2006/main">
            <a:r>
              <a:t>Let learners diagnose each failure before showing the repair. The repair should be the smallest move that restores the lesson boundary and makes evidence inspectable. Ask which failure could look most professional while still weakening the artifact. Source: MAKNOW_LESSON_FND-001-P02_v1.0.0/content/en-US.md, failure modes and misconception repair.</a:t>
            </a:r>
          </a:p>
          <a:p xmlns:a="http://schemas.openxmlformats.org/drawingml/2006/main">
            <a:r>
              <a:t/>
            </a:r>
          </a:p>
          <a:p xmlns:a="http://schemas.openxmlformats.org/drawingml/2006/main">
            <a:r>
              <a:t>Source package: FINAL_LESSONS/MAKNOW_LESSON_FND-001-P02_v1.0.0.zip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FND-001-P02 | Define the work boundary: scope, constraints, and out of scope</a:t>
            </a:r>
          </a:p>
          <a:p xmlns:a="http://schemas.openxmlformats.org/drawingml/2006/main">
            <a:r>
              <a:t/>
            </a:r>
          </a:p>
          <a:p xmlns:a="http://schemas.openxmlformats.org/drawingml/2006/main">
            <a:r>
              <a:t>Give learners time to fill the worksheet. Require every listed field and use this acceptance check: Every proposed change can be accepted, rejected, or escalated using the box without inventing ownership. The facilitator may question wording, but the learner owns the final boundary and decision. Source: MAKNOW_LESSON_FND-001-P02_v1.0.0/content/en-US.md, guided and independent practice.</a:t>
            </a:r>
          </a:p>
          <a:p xmlns:a="http://schemas.openxmlformats.org/drawingml/2006/main">
            <a:r>
              <a:t/>
            </a:r>
          </a:p>
          <a:p xmlns:a="http://schemas.openxmlformats.org/drawingml/2006/main">
            <a:r>
              <a:t>Source package: FINAL_LESSONS/MAKNOW_LESSON_FND-001-P02_v1.0.0.zip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FND-001-P02 | Define the work boundary: scope, constraints, and out of scope</a:t>
            </a:r>
          </a:p>
          <a:p xmlns:a="http://schemas.openxmlformats.org/drawingml/2006/main">
            <a:r>
              <a:t/>
            </a:r>
          </a:p>
          <a:p xmlns:a="http://schemas.openxmlformats.org/drawingml/2006/main">
            <a:r>
              <a:t>Use the changed-context prompt to test transfer without copying the task-list example. Ask the three questions on screen, then end with the handoff: Give the bounded behavior and constraints to FND-001-P03 for criteria and proof. Restate the non-claim so confidence remains proportional to evidence. Sources: MAKNOW_LESSON_FND-001-P02_v1.0.0/content/en-US.md, assessment and transfer. Bible SHA-256: 5aff11df16f0d92fe3e9e314b37994878cdfc42bc459969b655497edda5ebb56.</a:t>
            </a:r>
          </a:p>
          <a:p xmlns:a="http://schemas.openxmlformats.org/drawingml/2006/main">
            <a:r>
              <a:t/>
            </a:r>
          </a:p>
          <a:p xmlns:a="http://schemas.openxmlformats.org/drawingml/2006/main">
            <a:r>
              <a:t>Source package: FINAL_LESSONS/MAKNOW_LESSON_FND-001-P02_v1.0.0.zip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f79f05a0071483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ad6835e46604e83" /><Relationship Type="http://schemas.openxmlformats.org/officeDocument/2006/relationships/slideLayout" Target="/ppt/slideLayouts/slideLayout1.xml" Id="R61ee963855dd4db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1ee963855dd4db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5313874198a41f1" /><Relationship Type="http://schemas.openxmlformats.org/officeDocument/2006/relationships/notesSlide" Target="/ppt/notesSlides/notesSlide1.xml" Id="R7ffc2cf4c67e4c3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cafef5dcf764b80" /><Relationship Type="http://schemas.openxmlformats.org/officeDocument/2006/relationships/notesSlide" Target="/ppt/notesSlides/notesSlide2.xml" Id="R4b89028657e84d8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48a10c62bf04c96" /><Relationship Type="http://schemas.openxmlformats.org/officeDocument/2006/relationships/notesSlide" Target="/ppt/notesSlides/notesSlide3.xml" Id="R7b145bdf11ee44e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5c1f3717f2a4bdc" /><Relationship Type="http://schemas.openxmlformats.org/officeDocument/2006/relationships/notesSlide" Target="/ppt/notesSlides/notesSlide4.xml" Id="R8cbbf628002e49d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30901a64dca467f" /><Relationship Type="http://schemas.openxmlformats.org/officeDocument/2006/relationships/notesSlide" Target="/ppt/notesSlides/notesSlide5.xml" Id="R04216474a980477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304d2b7eab947cf" /><Relationship Type="http://schemas.openxmlformats.org/officeDocument/2006/relationships/notesSlide" Target="/ppt/notesSlides/notesSlide6.xml" Id="Rbaec43e06bdd401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5dc3aea63184d5a" /><Relationship Type="http://schemas.openxmlformats.org/officeDocument/2006/relationships/notesSlide" Target="/ppt/notesSlides/notesSlide7.xml" Id="R497856f04eb54ab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d27494fb11f4357" /><Relationship Type="http://schemas.openxmlformats.org/officeDocument/2006/relationships/notesSlide" Target="/ppt/notesSlides/notesSlide8.xml" Id="R8b5c7c251fc94048" /></Relationships>
</file>

<file path=ppt/slides/slide1.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1-kicker">
            <a:extLst xmlns:a="http://schemas.openxmlformats.org/drawingml/2006/main">
              <a:ext uri="{FF2B5EF4-FFF2-40B4-BE49-F238E27FC236}">
                <a16:creationId xmlns:a16="http://schemas.microsoft.com/office/drawing/2014/main" id="{0620636F-35CE-43B7-8CC1-C2CFD36809F9}"/>
              </a:ext>
            </a:extLst>
          </p:cNvPr>
          <p:cNvSpPr>
            <a:spLocks xmlns:a="http://schemas.openxmlformats.org/drawingml/2006/main" noGrp="1"/>
          </p:cNvSpPr>
          <p:nvPr/>
        </p:nvSpPr>
        <p:spPr>
          <a:xfrm xmlns:a="http://schemas.openxmlformats.org/drawingml/2006/main">
            <a:off x="609600" y="514350"/>
            <a:ext cx="419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125" b="1">
                <a:solidFill>
                  <a:srgbClr val="46D3E6"/>
                </a:solidFill>
                <a:latin typeface="Bitstream Charter"/>
                <a:ea typeface="Bitstream Charter"/>
                <a:cs typeface="Bitstream Charter"/>
              </a:defRPr>
            </a:pPr>
            <a:r>
              <a:rPr sz="1125" b="1">
                <a:solidFill>
                  <a:srgbClr val="46D3E6"/>
                </a:solidFill>
                <a:latin typeface="Bitstream Charter"/>
                <a:ea typeface="Bitstream Charter"/>
                <a:cs typeface="Bitstream Charter"/>
              </a:rPr>
              <a:t>FND-001-P02  |  MAKNOW FOUNDATION</a:t>
            </a:r>
          </a:p>
        </p:txBody>
      </p:sp>
      <p:sp>
        <p:nvSpPr>
          <p:cNvPr id="2" name="s1-title">
            <a:extLst xmlns:a="http://schemas.openxmlformats.org/drawingml/2006/main">
              <a:ext uri="{FF2B5EF4-FFF2-40B4-BE49-F238E27FC236}">
                <a16:creationId xmlns:a16="http://schemas.microsoft.com/office/drawing/2014/main" id="{961FB649-E235-4080-B73D-CEA468413A2A}"/>
              </a:ext>
            </a:extLst>
          </p:cNvPr>
          <p:cNvSpPr>
            <a:spLocks xmlns:a="http://schemas.openxmlformats.org/drawingml/2006/main" noGrp="1"/>
          </p:cNvSpPr>
          <p:nvPr/>
        </p:nvSpPr>
        <p:spPr>
          <a:xfrm xmlns:a="http://schemas.openxmlformats.org/drawingml/2006/main">
            <a:off x="609600" y="1285875"/>
            <a:ext cx="88582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3300" b="1">
                <a:solidFill>
                  <a:srgbClr val="F4F7FB"/>
                </a:solidFill>
                <a:latin typeface="Bitstream Charter"/>
                <a:ea typeface="Bitstream Charter"/>
                <a:cs typeface="Bitstream Charter"/>
              </a:defRPr>
            </a:pPr>
            <a:r>
              <a:rPr sz="3300" b="1">
                <a:solidFill>
                  <a:srgbClr val="F4F7FB"/>
                </a:solidFill>
                <a:latin typeface="Bitstream Charter"/>
                <a:ea typeface="Bitstream Charter"/>
                <a:cs typeface="Bitstream Charter"/>
              </a:rPr>
              <a:t>Define the work boundary: scope, constraints, and out of scope</a:t>
            </a:r>
          </a:p>
        </p:txBody>
      </p:sp>
      <p:sp>
        <p:nvSpPr>
          <p:cNvPr id="3" name="s1-rule">
            <a:extLst xmlns:a="http://schemas.openxmlformats.org/drawingml/2006/main">
              <a:ext uri="{FF2B5EF4-FFF2-40B4-BE49-F238E27FC236}">
                <a16:creationId xmlns:a16="http://schemas.microsoft.com/office/drawing/2014/main" id="{5D8A46D7-3D93-4DCA-A3ED-802BB492DEEB}"/>
              </a:ext>
            </a:extLst>
          </p:cNvPr>
          <p:cNvSpPr>
            <a:spLocks xmlns:a="http://schemas.openxmlformats.org/drawingml/2006/main" noGrp="1"/>
          </p:cNvSpPr>
          <p:nvPr/>
        </p:nvSpPr>
        <p:spPr>
          <a:xfrm xmlns:a="http://schemas.openxmlformats.org/drawingml/2006/main">
            <a:off x="628650" y="3200400"/>
            <a:ext cx="657225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4" name="s1-question">
            <a:extLst xmlns:a="http://schemas.openxmlformats.org/drawingml/2006/main">
              <a:ext uri="{FF2B5EF4-FFF2-40B4-BE49-F238E27FC236}">
                <a16:creationId xmlns:a16="http://schemas.microsoft.com/office/drawing/2014/main" id="{99533808-A48B-4AF0-9979-ED6443F44CD2}"/>
              </a:ext>
            </a:extLst>
          </p:cNvPr>
          <p:cNvSpPr>
            <a:spLocks xmlns:a="http://schemas.openxmlformats.org/drawingml/2006/main" noGrp="1"/>
          </p:cNvSpPr>
          <p:nvPr/>
        </p:nvSpPr>
        <p:spPr>
          <a:xfrm xmlns:a="http://schemas.openxmlformats.org/drawingml/2006/main">
            <a:off x="647700" y="3476625"/>
            <a:ext cx="74295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B860"/>
                </a:solidFill>
                <a:latin typeface="Bitstream Charter"/>
                <a:ea typeface="Bitstream Charter"/>
                <a:cs typeface="Bitstream Charter"/>
              </a:defRPr>
            </a:pPr>
            <a:r>
              <a:rPr sz="1875" b="1">
                <a:solidFill>
                  <a:srgbClr val="F4B860"/>
                </a:solidFill>
                <a:latin typeface="Bitstream Charter"/>
                <a:ea typeface="Bitstream Charter"/>
                <a:cs typeface="Bitstream Charter"/>
              </a:rPr>
              <a:t>What must change, what must not change, and what stays unresolved?</a:t>
            </a:r>
          </a:p>
        </p:txBody>
      </p:sp>
      <p:sp>
        <p:nvSpPr>
          <p:cNvPr id="5" name="s1-artifact">
            <a:extLst xmlns:a="http://schemas.openxmlformats.org/drawingml/2006/main">
              <a:ext uri="{FF2B5EF4-FFF2-40B4-BE49-F238E27FC236}">
                <a16:creationId xmlns:a16="http://schemas.microsoft.com/office/drawing/2014/main" id="{841365F8-0ADB-43C0-879E-4D93AB63F4DF}"/>
              </a:ext>
            </a:extLst>
          </p:cNvPr>
          <p:cNvSpPr>
            <a:spLocks xmlns:a="http://schemas.openxmlformats.org/drawingml/2006/main" noGrp="1"/>
          </p:cNvSpPr>
          <p:nvPr/>
        </p:nvSpPr>
        <p:spPr>
          <a:xfrm xmlns:a="http://schemas.openxmlformats.org/drawingml/2006/main">
            <a:off x="8620125" y="3333750"/>
            <a:ext cx="2952750" cy="2047875"/>
          </a:xfrm>
          <a:prstGeom xmlns:a="http://schemas.openxmlformats.org/drawingml/2006/main" prst="roundRect">
            <a:avLst>
              <a:gd name="adj" fmla="val 5581"/>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BUILD THIS</a:t>
            </a:r>
          </a:p>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Scope Box v1</a:t>
            </a:r>
          </a:p>
        </p:txBody>
      </p:sp>
      <p:sp>
        <p:nvSpPr>
          <p:cNvPr id="6" name="s1-footer">
            <a:extLst xmlns:a="http://schemas.openxmlformats.org/drawingml/2006/main">
              <a:ext uri="{FF2B5EF4-FFF2-40B4-BE49-F238E27FC236}">
                <a16:creationId xmlns:a16="http://schemas.microsoft.com/office/drawing/2014/main" id="{4359C75C-A291-4D4F-ADFF-7A2E800EFE98}"/>
              </a:ext>
            </a:extLst>
          </p:cNvPr>
          <p:cNvSpPr>
            <a:spLocks xmlns:a="http://schemas.openxmlformats.org/drawingml/2006/main" noGrp="1"/>
          </p:cNvSpPr>
          <p:nvPr/>
        </p:nvSpPr>
        <p:spPr>
          <a:xfrm xmlns:a="http://schemas.openxmlformats.org/drawingml/2006/main">
            <a:off x="609600" y="6191250"/>
            <a:ext cx="723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0">
                <a:solidFill>
                  <a:srgbClr val="A9B6CB"/>
                </a:solidFill>
                <a:latin typeface="Bitstream Charter"/>
                <a:ea typeface="Bitstream Charter"/>
                <a:cs typeface="Bitstream Charter"/>
              </a:defRPr>
            </a:pPr>
            <a:r>
              <a:rPr sz="1050" b="0">
                <a:solidFill>
                  <a:srgbClr val="A9B6CB"/>
                </a:solidFill>
                <a:latin typeface="Bitstream Charter"/>
                <a:ea typeface="Bitstream Charter"/>
                <a:cs typeface="Bitstream Charter"/>
              </a:rPr>
              <a:t>English teaching deck | 8 slides | 45-minute lesson</a:t>
            </a:r>
          </a:p>
        </p:txBody>
      </p:sp>
    </p:spTree>
    <p:extLst>
      <p:ext uri="{BB962C8B-B14F-4D97-AF65-F5344CB8AC3E}">
        <p14:creationId xmlns:p14="http://schemas.microsoft.com/office/powerpoint/2010/main" val="1195521960"/>
      </p:ext>
    </p:extLst>
  </p:cSld>
</p:sld>
</file>

<file path=ppt/slides/slide2.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2-lesson">
            <a:extLst xmlns:a="http://schemas.openxmlformats.org/drawingml/2006/main">
              <a:ext uri="{FF2B5EF4-FFF2-40B4-BE49-F238E27FC236}">
                <a16:creationId xmlns:a16="http://schemas.microsoft.com/office/drawing/2014/main" id="{AAF8242D-764D-4898-A3FE-0645DFEFBDB5}"/>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FND-001-P02  |  FOUNDATION 001</a:t>
            </a:r>
          </a:p>
        </p:txBody>
      </p:sp>
      <p:sp>
        <p:nvSpPr>
          <p:cNvPr id="2" name="s2-title">
            <a:extLst xmlns:a="http://schemas.openxmlformats.org/drawingml/2006/main">
              <a:ext uri="{FF2B5EF4-FFF2-40B4-BE49-F238E27FC236}">
                <a16:creationId xmlns:a16="http://schemas.microsoft.com/office/drawing/2014/main" id="{6F289855-A56D-4FE0-9E08-39F625685F9E}"/>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The contract: outcome, artifact, and boundary</a:t>
            </a:r>
          </a:p>
        </p:txBody>
      </p:sp>
      <p:sp>
        <p:nvSpPr>
          <p:cNvPr id="3" name="s2-page">
            <a:extLst xmlns:a="http://schemas.openxmlformats.org/drawingml/2006/main">
              <a:ext uri="{FF2B5EF4-FFF2-40B4-BE49-F238E27FC236}">
                <a16:creationId xmlns:a16="http://schemas.microsoft.com/office/drawing/2014/main" id="{B758B622-4917-42AE-A727-42A639EB7EB9}"/>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02 / 08</a:t>
            </a:r>
          </a:p>
        </p:txBody>
      </p:sp>
      <p:sp>
        <p:nvSpPr>
          <p:cNvPr id="4" name="s2-footer">
            <a:extLst xmlns:a="http://schemas.openxmlformats.org/drawingml/2006/main">
              <a:ext uri="{FF2B5EF4-FFF2-40B4-BE49-F238E27FC236}">
                <a16:creationId xmlns:a16="http://schemas.microsoft.com/office/drawing/2014/main" id="{E2C84C9D-E860-4972-A073-B7E111C51F67}"/>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2-footer-line">
            <a:extLst xmlns:a="http://schemas.openxmlformats.org/drawingml/2006/main">
              <a:ext uri="{FF2B5EF4-FFF2-40B4-BE49-F238E27FC236}">
                <a16:creationId xmlns:a16="http://schemas.microsoft.com/office/drawing/2014/main" id="{BD447544-6F96-49BD-B433-111C856B0149}"/>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2-label">
            <a:extLst xmlns:a="http://schemas.openxmlformats.org/drawingml/2006/main">
              <a:ext uri="{FF2B5EF4-FFF2-40B4-BE49-F238E27FC236}">
                <a16:creationId xmlns:a16="http://schemas.microsoft.com/office/drawing/2014/main" id="{80D7044B-B288-44C6-8616-636F27CAD83B}"/>
              </a:ext>
            </a:extLst>
          </p:cNvPr>
          <p:cNvSpPr>
            <a:spLocks xmlns:a="http://schemas.openxmlformats.org/drawingml/2006/main" noGrp="1"/>
          </p:cNvSpPr>
          <p:nvPr/>
        </p:nvSpPr>
        <p:spPr>
          <a:xfrm xmlns:a="http://schemas.openxmlformats.org/drawingml/2006/main">
            <a:off x="685800" y="1666875"/>
            <a:ext cx="238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1">
                <a:solidFill>
                  <a:srgbClr val="46D3E6"/>
                </a:solidFill>
                <a:latin typeface="Bitstream Charter"/>
                <a:ea typeface="Bitstream Charter"/>
                <a:cs typeface="Bitstream Charter"/>
              </a:defRPr>
            </a:pPr>
            <a:r>
              <a:rPr sz="1050" b="1">
                <a:solidFill>
                  <a:srgbClr val="46D3E6"/>
                </a:solidFill>
                <a:latin typeface="Bitstream Charter"/>
                <a:ea typeface="Bitstream Charter"/>
                <a:cs typeface="Bitstream Charter"/>
              </a:rPr>
              <a:t>BOUNDED OUTCOME</a:t>
            </a:r>
          </a:p>
        </p:txBody>
      </p:sp>
      <p:sp>
        <p:nvSpPr>
          <p:cNvPr id="7" name="s2-outcome">
            <a:extLst xmlns:a="http://schemas.openxmlformats.org/drawingml/2006/main">
              <a:ext uri="{FF2B5EF4-FFF2-40B4-BE49-F238E27FC236}">
                <a16:creationId xmlns:a16="http://schemas.microsoft.com/office/drawing/2014/main" id="{DACF498C-6C18-4D89-9C0D-01875839BD37}"/>
              </a:ext>
            </a:extLst>
          </p:cNvPr>
          <p:cNvSpPr>
            <a:spLocks xmlns:a="http://schemas.openxmlformats.org/drawingml/2006/main" noGrp="1"/>
          </p:cNvSpPr>
          <p:nvPr/>
        </p:nvSpPr>
        <p:spPr>
          <a:xfrm xmlns:a="http://schemas.openxmlformats.org/drawingml/2006/main">
            <a:off x="685800" y="1962150"/>
            <a:ext cx="676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F7FB"/>
                </a:solidFill>
                <a:latin typeface="Bitstream Charter"/>
                <a:ea typeface="Bitstream Charter"/>
                <a:cs typeface="Bitstream Charter"/>
              </a:defRPr>
            </a:pPr>
            <a:r>
              <a:rPr sz="1875" b="1">
                <a:solidFill>
                  <a:srgbClr val="F4F7FB"/>
                </a:solidFill>
                <a:latin typeface="Bitstream Charter"/>
                <a:ea typeface="Bitstream Charter"/>
                <a:cs typeface="Bitstream Charter"/>
              </a:rPr>
              <a:t>Produce a Scope Box v1 that distinguishes in-scope responsibility, constraints, operational exclusions, and dependency boundaries.</a:t>
            </a:r>
          </a:p>
        </p:txBody>
      </p:sp>
      <p:sp>
        <p:nvSpPr>
          <p:cNvPr id="8" name="s2-artifact">
            <a:extLst xmlns:a="http://schemas.openxmlformats.org/drawingml/2006/main">
              <a:ext uri="{FF2B5EF4-FFF2-40B4-BE49-F238E27FC236}">
                <a16:creationId xmlns:a16="http://schemas.microsoft.com/office/drawing/2014/main" id="{FE3D2A11-5599-4E00-BB2C-70B355688F81}"/>
              </a:ext>
            </a:extLst>
          </p:cNvPr>
          <p:cNvSpPr>
            <a:spLocks xmlns:a="http://schemas.openxmlformats.org/drawingml/2006/main" noGrp="1"/>
          </p:cNvSpPr>
          <p:nvPr/>
        </p:nvSpPr>
        <p:spPr>
          <a:xfrm xmlns:a="http://schemas.openxmlformats.org/drawingml/2006/main">
            <a:off x="8096250" y="1638300"/>
            <a:ext cx="3429000" cy="1762125"/>
          </a:xfrm>
          <a:prstGeom xmlns:a="http://schemas.openxmlformats.org/drawingml/2006/main" prst="roundRect">
            <a:avLst>
              <a:gd name="adj" fmla="val 6486"/>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14213D"/>
                </a:solidFill>
                <a:latin typeface="Bitstream Charter"/>
                <a:ea typeface="Bitstream Charter"/>
                <a:cs typeface="Bitstream Charter"/>
              </a:defRPr>
            </a:pPr>
            <a:r>
              <a:rPr sz="1725" b="1">
                <a:solidFill>
                  <a:srgbClr val="14213D"/>
                </a:solidFill>
                <a:latin typeface="Bitstream Charter"/>
                <a:ea typeface="Bitstream Charter"/>
                <a:cs typeface="Bitstream Charter"/>
              </a:rPr>
              <a:t>PRIMARY ARTIFACT</a:t>
            </a:r>
          </a:p>
          <a:p xmlns:a="http://schemas.openxmlformats.org/drawingml/2006/main">
            <a:pPr algn="ctr">
              <a:defRPr sz="1725">
                <a:solidFill>
                  <a:srgbClr val="14213D"/>
                </a:solidFill>
                <a:latin typeface="Bitstream Charter"/>
                <a:ea typeface="Bitstream Charter"/>
                <a:cs typeface="Bitstream Charter"/>
              </a:defRPr>
            </a:pPr>
            <a:r>
              <a:rPr sz="1725" b="1">
                <a:solidFill>
                  <a:srgbClr val="14213D"/>
                </a:solidFill>
                <a:latin typeface="Bitstream Charter"/>
                <a:ea typeface="Bitstream Charter"/>
                <a:cs typeface="Bitstream Charter"/>
              </a:rPr>
              <a:t>Scope Box v1</a:t>
            </a:r>
          </a:p>
        </p:txBody>
      </p:sp>
      <p:sp>
        <p:nvSpPr>
          <p:cNvPr id="9" name="s2-boundary">
            <a:extLst xmlns:a="http://schemas.openxmlformats.org/drawingml/2006/main">
              <a:ext uri="{FF2B5EF4-FFF2-40B4-BE49-F238E27FC236}">
                <a16:creationId xmlns:a16="http://schemas.microsoft.com/office/drawing/2014/main" id="{50952472-3C01-4FE9-A96B-02D253D4911E}"/>
              </a:ext>
            </a:extLst>
          </p:cNvPr>
          <p:cNvSpPr>
            <a:spLocks xmlns:a="http://schemas.openxmlformats.org/drawingml/2006/main" noGrp="1"/>
          </p:cNvSpPr>
          <p:nvPr/>
        </p:nvSpPr>
        <p:spPr>
          <a:xfrm xmlns:a="http://schemas.openxmlformats.org/drawingml/2006/main">
            <a:off x="685800" y="3905250"/>
            <a:ext cx="10839450" cy="895350"/>
          </a:xfrm>
          <a:prstGeom xmlns:a="http://schemas.openxmlformats.org/drawingml/2006/main" prst="roundRect">
            <a:avLst>
              <a:gd name="adj" fmla="val 12766"/>
            </a:avLst>
          </a:prstGeom>
          <a:solidFill xmlns:a="http://schemas.openxmlformats.org/drawingml/2006/main">
            <a:srgbClr val="192744"/>
          </a:solidFill>
          <a:ln xmlns:a="http://schemas.openxmlformats.org/drawingml/2006/main" w="9525">
            <a:solidFill>
              <a:srgbClr val="8F88FF"/>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BOUNDARY  </a:t>
            </a:r>
            <a:r>
              <a:rPr sz="1425" b="1">
                <a:solidFill>
                  <a:srgbClr val="F4F7FB"/>
                </a:solidFill>
                <a:latin typeface="Bitstream Charter"/>
                <a:ea typeface="Bitstream Charter"/>
                <a:cs typeface="Bitstream Charter"/>
              </a:rPr>
              <a:t>Do not define pass or fail acceptance criteria. FND-001-P03 owns proof of done.</a:t>
            </a:r>
          </a:p>
        </p:txBody>
      </p:sp>
      <p:sp>
        <p:nvSpPr>
          <p:cNvPr id="10" name="s2-evidence">
            <a:extLst xmlns:a="http://schemas.openxmlformats.org/drawingml/2006/main">
              <a:ext uri="{FF2B5EF4-FFF2-40B4-BE49-F238E27FC236}">
                <a16:creationId xmlns:a16="http://schemas.microsoft.com/office/drawing/2014/main" id="{E3BDC139-2E8F-4F98-AE57-03478BABEB29}"/>
              </a:ext>
            </a:extLst>
          </p:cNvPr>
          <p:cNvSpPr>
            <a:spLocks xmlns:a="http://schemas.openxmlformats.org/drawingml/2006/main" noGrp="1"/>
          </p:cNvSpPr>
          <p:nvPr/>
        </p:nvSpPr>
        <p:spPr>
          <a:xfrm xmlns:a="http://schemas.openxmlformats.org/drawingml/2006/main">
            <a:off x="685800" y="5124450"/>
            <a:ext cx="10839450" cy="876300"/>
          </a:xfrm>
          <a:prstGeom xmlns:a="http://schemas.openxmlformats.org/drawingml/2006/main" prst="roundRect">
            <a:avLst>
              <a:gd name="adj" fmla="val 13043"/>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EVIDENCE BAR  </a:t>
            </a:r>
            <a:r>
              <a:rPr sz="1350" b="1">
                <a:solidFill>
                  <a:srgbClr val="14213D"/>
                </a:solidFill>
                <a:latin typeface="Bitstream Charter"/>
                <a:ea typeface="Bitstream Charter"/>
                <a:cs typeface="Bitstream Charter"/>
              </a:rPr>
              <a:t>In-scope responsibilities + sourced constraints + operational exclusions + dependency owner or unknown</a:t>
            </a:r>
          </a:p>
        </p:txBody>
      </p:sp>
    </p:spTree>
    <p:extLst>
      <p:ext uri="{BB962C8B-B14F-4D97-AF65-F5344CB8AC3E}">
        <p14:creationId xmlns:p14="http://schemas.microsoft.com/office/powerpoint/2010/main" val="1092459156"/>
      </p:ext>
    </p:extLst>
  </p:cSld>
</p:sld>
</file>

<file path=ppt/slides/slide3.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6" name="s3-lesson">
            <a:extLst xmlns:a="http://schemas.openxmlformats.org/drawingml/2006/main">
              <a:ext uri="{FF2B5EF4-FFF2-40B4-BE49-F238E27FC236}">
                <a16:creationId xmlns:a16="http://schemas.microsoft.com/office/drawing/2014/main" id="{FC3B07D5-82D1-4C85-9B0E-B8DEECE409A0}"/>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FND-001-P02  |  FOUNDATION 001</a:t>
            </a:r>
          </a:p>
        </p:txBody>
      </p:sp>
      <p:sp>
        <p:nvSpPr>
          <p:cNvPr id="2" name="s3-title">
            <a:extLst xmlns:a="http://schemas.openxmlformats.org/drawingml/2006/main">
              <a:ext uri="{FF2B5EF4-FFF2-40B4-BE49-F238E27FC236}">
                <a16:creationId xmlns:a16="http://schemas.microsoft.com/office/drawing/2014/main" id="{7F8E9AA9-7EF5-4563-92B3-B326AC903B21}"/>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The four walls of a Scope Box</a:t>
            </a:r>
          </a:p>
        </p:txBody>
      </p:sp>
      <p:sp>
        <p:nvSpPr>
          <p:cNvPr id="3" name="s3-page">
            <a:extLst xmlns:a="http://schemas.openxmlformats.org/drawingml/2006/main">
              <a:ext uri="{FF2B5EF4-FFF2-40B4-BE49-F238E27FC236}">
                <a16:creationId xmlns:a16="http://schemas.microsoft.com/office/drawing/2014/main" id="{B1C0CE70-9C11-4A58-AACB-3DED2D1E9E04}"/>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03 / 08</a:t>
            </a:r>
          </a:p>
        </p:txBody>
      </p:sp>
      <p:sp>
        <p:nvSpPr>
          <p:cNvPr id="4" name="s3-footer">
            <a:extLst xmlns:a="http://schemas.openxmlformats.org/drawingml/2006/main">
              <a:ext uri="{FF2B5EF4-FFF2-40B4-BE49-F238E27FC236}">
                <a16:creationId xmlns:a16="http://schemas.microsoft.com/office/drawing/2014/main" id="{D4C422E8-3FCF-4109-8172-3988A100C1CA}"/>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3-footer-line">
            <a:extLst xmlns:a="http://schemas.openxmlformats.org/drawingml/2006/main">
              <a:ext uri="{FF2B5EF4-FFF2-40B4-BE49-F238E27FC236}">
                <a16:creationId xmlns:a16="http://schemas.microsoft.com/office/drawing/2014/main" id="{BB3A9AA8-D1F6-4768-BBC2-137B9BD4A63B}"/>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3-center">
            <a:extLst xmlns:a="http://schemas.openxmlformats.org/drawingml/2006/main">
              <a:ext uri="{FF2B5EF4-FFF2-40B4-BE49-F238E27FC236}">
                <a16:creationId xmlns:a16="http://schemas.microsoft.com/office/drawing/2014/main" id="{7A5A36BF-9C10-4177-8903-159E1914774E}"/>
              </a:ext>
            </a:extLst>
          </p:cNvPr>
          <p:cNvSpPr>
            <a:spLocks xmlns:a="http://schemas.openxmlformats.org/drawingml/2006/main" noGrp="1"/>
          </p:cNvSpPr>
          <p:nvPr/>
        </p:nvSpPr>
        <p:spPr>
          <a:xfrm xmlns:a="http://schemas.openxmlformats.org/drawingml/2006/main">
            <a:off x="4333875" y="2647950"/>
            <a:ext cx="3524250" cy="1428750"/>
          </a:xfrm>
          <a:prstGeom xmlns:a="http://schemas.openxmlformats.org/drawingml/2006/main" prst="roundRect">
            <a:avLst>
              <a:gd name="adj" fmla="val 8000"/>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875">
                <a:solidFill>
                  <a:srgbClr val="14213D"/>
                </a:solidFill>
                <a:latin typeface="Bitstream Charter"/>
                <a:ea typeface="Bitstream Charter"/>
                <a:cs typeface="Bitstream Charter"/>
              </a:defRPr>
            </a:pPr>
            <a:r>
              <a:rPr sz="1875" b="1">
                <a:solidFill>
                  <a:srgbClr val="14213D"/>
                </a:solidFill>
                <a:latin typeface="Bitstream Charter"/>
                <a:ea typeface="Bitstream Charter"/>
                <a:cs typeface="Bitstream Charter"/>
              </a:rPr>
              <a:t>BOUNDED CHANGE</a:t>
            </a:r>
          </a:p>
        </p:txBody>
      </p:sp>
      <p:sp>
        <p:nvSpPr>
          <p:cNvPr id="7" name="s3-wall-1">
            <a:extLst xmlns:a="http://schemas.openxmlformats.org/drawingml/2006/main">
              <a:ext uri="{FF2B5EF4-FFF2-40B4-BE49-F238E27FC236}">
                <a16:creationId xmlns:a16="http://schemas.microsoft.com/office/drawing/2014/main" id="{AE1F2BEA-7A9D-4178-BDAC-BB19B8CEB291}"/>
              </a:ext>
            </a:extLst>
          </p:cNvPr>
          <p:cNvSpPr>
            <a:spLocks xmlns:a="http://schemas.openxmlformats.org/drawingml/2006/main" noGrp="1"/>
          </p:cNvSpPr>
          <p:nvPr/>
        </p:nvSpPr>
        <p:spPr>
          <a:xfrm xmlns:a="http://schemas.openxmlformats.org/drawingml/2006/main">
            <a:off x="857250" y="1790700"/>
            <a:ext cx="3048000" cy="1381125"/>
          </a:xfrm>
          <a:prstGeom xmlns:a="http://schemas.openxmlformats.org/drawingml/2006/main" prst="roundRect">
            <a:avLst>
              <a:gd name="adj" fmla="val 827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IN SCOPE</a:t>
            </a:r>
          </a:p>
          <a:p xmlns:a="http://schemas.openxmlformats.org/drawingml/2006/main">
            <a:pPr algn="ctr">
              <a:defRPr sz="1350">
                <a:solidFill>
                  <a:srgbClr val="F4F7FB"/>
                </a:solidFill>
                <a:latin typeface="Bitstream Charter"/>
                <a:ea typeface="Bitstream Charter"/>
                <a:cs typeface="Bitstream Charter"/>
              </a:defRPr>
            </a:pPr>
            <a:r>
              <a:rPr sz="1350">
                <a:solidFill>
                  <a:srgbClr val="F4F7FB"/>
                </a:solidFill>
                <a:latin typeface="Bitstream Charter"/>
                <a:ea typeface="Bitstream Charter"/>
                <a:cs typeface="Bitstream Charter"/>
              </a:rPr>
              <a:t>Responsibilities this change must fulfill</a:t>
            </a:r>
          </a:p>
        </p:txBody>
      </p:sp>
      <p:cxnSp>
        <p:nvCxnSpPr>
          <p:cNvPr id="23" name=""/>
          <p:cNvCxnSpPr>
            <a:stCxn xmlns:a="http://schemas.openxmlformats.org/drawingml/2006/main" id="7" idx="3"/>
            <a:endCxn xmlns:a="http://schemas.openxmlformats.org/drawingml/2006/main" id="6" idx="1"/>
          </p:cNvCxnSpPr>
          <p:nvPr/>
        </p:nvCxnSpPr>
        <p:spPr>
          <a:xfrm xmlns:a="http://schemas.openxmlformats.org/drawingml/2006/main">
            <a:off x="3905250" y="2481263"/>
            <a:ext cx="428625" cy="881063"/>
          </a:xfrm>
          <a:prstGeom xmlns:a="http://schemas.openxmlformats.org/drawingml/2006/main" prst="straightConnector1">
            <a:avLst/>
          </a:prstGeom>
          <a:ln xmlns:a="http://schemas.openxmlformats.org/drawingml/2006/main" w="19050">
            <a:solidFill>
              <a:srgbClr val="46D3E6"/>
            </a:solidFill>
            <a:prstDash val="solid"/>
            <a:tailEnd type="triangle" w="sm" len="sm"/>
          </a:ln>
        </p:spPr>
      </p:cxnSp>
      <p:sp>
        <p:nvSpPr>
          <p:cNvPr id="9" name="s3-wall-2">
            <a:extLst xmlns:a="http://schemas.openxmlformats.org/drawingml/2006/main">
              <a:ext uri="{FF2B5EF4-FFF2-40B4-BE49-F238E27FC236}">
                <a16:creationId xmlns:a16="http://schemas.microsoft.com/office/drawing/2014/main" id="{79FC7AD5-7494-46B5-8E7C-F1C260860E08}"/>
              </a:ext>
            </a:extLst>
          </p:cNvPr>
          <p:cNvSpPr>
            <a:spLocks xmlns:a="http://schemas.openxmlformats.org/drawingml/2006/main" noGrp="1"/>
          </p:cNvSpPr>
          <p:nvPr/>
        </p:nvSpPr>
        <p:spPr>
          <a:xfrm xmlns:a="http://schemas.openxmlformats.org/drawingml/2006/main">
            <a:off x="8286750" y="1790700"/>
            <a:ext cx="3048000" cy="1381125"/>
          </a:xfrm>
          <a:prstGeom xmlns:a="http://schemas.openxmlformats.org/drawingml/2006/main" prst="roundRect">
            <a:avLst>
              <a:gd name="adj" fmla="val 827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CONSTRAINTS</a:t>
            </a:r>
          </a:p>
          <a:p xmlns:a="http://schemas.openxmlformats.org/drawingml/2006/main">
            <a:pPr algn="ctr">
              <a:defRPr sz="1350">
                <a:solidFill>
                  <a:srgbClr val="F4F7FB"/>
                </a:solidFill>
                <a:latin typeface="Bitstream Charter"/>
                <a:ea typeface="Bitstream Charter"/>
                <a:cs typeface="Bitstream Charter"/>
              </a:defRPr>
            </a:pPr>
            <a:r>
              <a:rPr sz="1350">
                <a:solidFill>
                  <a:srgbClr val="F4F7FB"/>
                </a:solidFill>
                <a:latin typeface="Bitstream Charter"/>
                <a:ea typeface="Bitstream Charter"/>
                <a:cs typeface="Bitstream Charter"/>
              </a:rPr>
              <a:t>Rules the work must obey</a:t>
            </a:r>
          </a:p>
        </p:txBody>
      </p:sp>
      <p:cxnSp>
        <p:nvCxnSpPr>
          <p:cNvPr id="25" name=""/>
          <p:cNvCxnSpPr>
            <a:stCxn xmlns:a="http://schemas.openxmlformats.org/drawingml/2006/main" id="9" idx="1"/>
            <a:endCxn xmlns:a="http://schemas.openxmlformats.org/drawingml/2006/main" id="6" idx="3"/>
          </p:cNvCxnSpPr>
          <p:nvPr/>
        </p:nvCxnSpPr>
        <p:spPr>
          <a:xfrm xmlns:a="http://schemas.openxmlformats.org/drawingml/2006/main" flipH="1">
            <a:off x="7858125" y="2481263"/>
            <a:ext cx="428625" cy="881063"/>
          </a:xfrm>
          <a:prstGeom xmlns:a="http://schemas.openxmlformats.org/drawingml/2006/main" prst="straightConnector1">
            <a:avLst/>
          </a:prstGeom>
          <a:ln xmlns:a="http://schemas.openxmlformats.org/drawingml/2006/main" w="19050">
            <a:solidFill>
              <a:srgbClr val="46D3E6"/>
            </a:solidFill>
            <a:prstDash val="solid"/>
            <a:tailEnd type="triangle" w="sm" len="sm"/>
          </a:ln>
        </p:spPr>
      </p:cxnSp>
      <p:sp>
        <p:nvSpPr>
          <p:cNvPr id="11" name="s3-wall-3">
            <a:extLst xmlns:a="http://schemas.openxmlformats.org/drawingml/2006/main">
              <a:ext uri="{FF2B5EF4-FFF2-40B4-BE49-F238E27FC236}">
                <a16:creationId xmlns:a16="http://schemas.microsoft.com/office/drawing/2014/main" id="{062C74C6-7346-4BEF-8A0D-46153F8AA79B}"/>
              </a:ext>
            </a:extLst>
          </p:cNvPr>
          <p:cNvSpPr>
            <a:spLocks xmlns:a="http://schemas.openxmlformats.org/drawingml/2006/main" noGrp="1"/>
          </p:cNvSpPr>
          <p:nvPr/>
        </p:nvSpPr>
        <p:spPr>
          <a:xfrm xmlns:a="http://schemas.openxmlformats.org/drawingml/2006/main">
            <a:off x="857250" y="4191000"/>
            <a:ext cx="3048000" cy="1381125"/>
          </a:xfrm>
          <a:prstGeom xmlns:a="http://schemas.openxmlformats.org/drawingml/2006/main" prst="roundRect">
            <a:avLst>
              <a:gd name="adj" fmla="val 8276"/>
            </a:avLst>
          </a:prstGeom>
          <a:solidFill xmlns:a="http://schemas.openxmlformats.org/drawingml/2006/main">
            <a:srgbClr val="121C32"/>
          </a:solidFill>
          <a:ln xmlns:a="http://schemas.openxmlformats.org/drawingml/2006/main" w="9525">
            <a:solidFill>
              <a:srgbClr val="8F88FF"/>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OUT OF SCOPE</a:t>
            </a:r>
          </a:p>
          <a:p xmlns:a="http://schemas.openxmlformats.org/drawingml/2006/main">
            <a:pPr algn="ctr">
              <a:defRPr sz="1350">
                <a:solidFill>
                  <a:srgbClr val="F4F7FB"/>
                </a:solidFill>
                <a:latin typeface="Bitstream Charter"/>
                <a:ea typeface="Bitstream Charter"/>
                <a:cs typeface="Bitstream Charter"/>
              </a:defRPr>
            </a:pPr>
            <a:r>
              <a:rPr sz="1350">
                <a:solidFill>
                  <a:srgbClr val="F4F7FB"/>
                </a:solidFill>
                <a:latin typeface="Bitstream Charter"/>
                <a:ea typeface="Bitstream Charter"/>
                <a:cs typeface="Bitstream Charter"/>
              </a:rPr>
              <a:t>Related changes rejected or moved to a Change Request</a:t>
            </a:r>
          </a:p>
        </p:txBody>
      </p:sp>
      <p:cxnSp>
        <p:nvCxnSpPr>
          <p:cNvPr id="27" name=""/>
          <p:cNvCxnSpPr>
            <a:stCxn xmlns:a="http://schemas.openxmlformats.org/drawingml/2006/main" id="11" idx="3"/>
            <a:endCxn xmlns:a="http://schemas.openxmlformats.org/drawingml/2006/main" id="6" idx="1"/>
          </p:cNvCxnSpPr>
          <p:nvPr/>
        </p:nvCxnSpPr>
        <p:spPr>
          <a:xfrm xmlns:a="http://schemas.openxmlformats.org/drawingml/2006/main" flipV="1">
            <a:off x="3905250" y="3362325"/>
            <a:ext cx="428625" cy="1519238"/>
          </a:xfrm>
          <a:prstGeom xmlns:a="http://schemas.openxmlformats.org/drawingml/2006/main" prst="straightConnector1">
            <a:avLst/>
          </a:prstGeom>
          <a:ln xmlns:a="http://schemas.openxmlformats.org/drawingml/2006/main" w="19050">
            <a:solidFill>
              <a:srgbClr val="46D3E6"/>
            </a:solidFill>
            <a:prstDash val="solid"/>
            <a:tailEnd type="triangle" w="sm" len="sm"/>
          </a:ln>
        </p:spPr>
      </p:cxnSp>
      <p:sp>
        <p:nvSpPr>
          <p:cNvPr id="13" name="s3-wall-4">
            <a:extLst xmlns:a="http://schemas.openxmlformats.org/drawingml/2006/main">
              <a:ext uri="{FF2B5EF4-FFF2-40B4-BE49-F238E27FC236}">
                <a16:creationId xmlns:a16="http://schemas.microsoft.com/office/drawing/2014/main" id="{F98BEE3B-BB3B-48D5-AB4B-7EB75B186B27}"/>
              </a:ext>
            </a:extLst>
          </p:cNvPr>
          <p:cNvSpPr>
            <a:spLocks xmlns:a="http://schemas.openxmlformats.org/drawingml/2006/main" noGrp="1"/>
          </p:cNvSpPr>
          <p:nvPr/>
        </p:nvSpPr>
        <p:spPr>
          <a:xfrm xmlns:a="http://schemas.openxmlformats.org/drawingml/2006/main">
            <a:off x="8286750" y="4191000"/>
            <a:ext cx="3048000" cy="1381125"/>
          </a:xfrm>
          <a:prstGeom xmlns:a="http://schemas.openxmlformats.org/drawingml/2006/main" prst="roundRect">
            <a:avLst>
              <a:gd name="adj" fmla="val 8276"/>
            </a:avLst>
          </a:prstGeom>
          <a:solidFill xmlns:a="http://schemas.openxmlformats.org/drawingml/2006/main">
            <a:srgbClr val="121C32"/>
          </a:solidFill>
          <a:ln xmlns:a="http://schemas.openxmlformats.org/drawingml/2006/main" w="9525">
            <a:solidFill>
              <a:srgbClr val="F4B86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DEPENDENCIES</a:t>
            </a:r>
          </a:p>
          <a:p xmlns:a="http://schemas.openxmlformats.org/drawingml/2006/main">
            <a:pPr algn="ctr">
              <a:defRPr sz="1350">
                <a:solidFill>
                  <a:srgbClr val="F4F7FB"/>
                </a:solidFill>
                <a:latin typeface="Bitstream Charter"/>
                <a:ea typeface="Bitstream Charter"/>
                <a:cs typeface="Bitstream Charter"/>
              </a:defRPr>
            </a:pPr>
            <a:r>
              <a:rPr sz="1350">
                <a:solidFill>
                  <a:srgbClr val="F4F7FB"/>
                </a:solidFill>
                <a:latin typeface="Bitstream Charter"/>
                <a:ea typeface="Bitstream Charter"/>
                <a:cs typeface="Bitstream Charter"/>
              </a:rPr>
              <a:t>Required external state with an owner or explicit unknown</a:t>
            </a:r>
          </a:p>
        </p:txBody>
      </p:sp>
      <p:cxnSp>
        <p:nvCxnSpPr>
          <p:cNvPr id="29" name=""/>
          <p:cNvCxnSpPr>
            <a:stCxn xmlns:a="http://schemas.openxmlformats.org/drawingml/2006/main" id="13" idx="1"/>
            <a:endCxn xmlns:a="http://schemas.openxmlformats.org/drawingml/2006/main" id="6" idx="3"/>
          </p:cNvCxnSpPr>
          <p:nvPr/>
        </p:nvCxnSpPr>
        <p:spPr>
          <a:xfrm xmlns:a="http://schemas.openxmlformats.org/drawingml/2006/main" flipH="1" flipV="1">
            <a:off x="7858125" y="3362325"/>
            <a:ext cx="428625" cy="1519238"/>
          </a:xfrm>
          <a:prstGeom xmlns:a="http://schemas.openxmlformats.org/drawingml/2006/main" prst="straightConnector1">
            <a:avLst/>
          </a:prstGeom>
          <a:ln xmlns:a="http://schemas.openxmlformats.org/drawingml/2006/main" w="19050">
            <a:solidFill>
              <a:srgbClr val="46D3E6"/>
            </a:solidFill>
            <a:prstDash val="solid"/>
            <a:tailEnd type="triangle" w="sm" len="sm"/>
          </a:ln>
        </p:spPr>
      </p:cxnSp>
      <p:sp>
        <p:nvSpPr>
          <p:cNvPr id="15" name="s3-guard">
            <a:extLst xmlns:a="http://schemas.openxmlformats.org/drawingml/2006/main">
              <a:ext uri="{FF2B5EF4-FFF2-40B4-BE49-F238E27FC236}">
                <a16:creationId xmlns:a16="http://schemas.microsoft.com/office/drawing/2014/main" id="{3667F9E1-2E30-44DE-B020-4B22D3A45B6D}"/>
              </a:ext>
            </a:extLst>
          </p:cNvPr>
          <p:cNvSpPr>
            <a:spLocks xmlns:a="http://schemas.openxmlformats.org/drawingml/2006/main" noGrp="1"/>
          </p:cNvSpPr>
          <p:nvPr/>
        </p:nvSpPr>
        <p:spPr>
          <a:xfrm xmlns:a="http://schemas.openxmlformats.org/drawingml/2006/main">
            <a:off x="1285875" y="5314950"/>
            <a:ext cx="9620250" cy="704850"/>
          </a:xfrm>
          <a:prstGeom xmlns:a="http://schemas.openxmlformats.org/drawingml/2006/main" prst="roundRect">
            <a:avLst>
              <a:gd name="adj" fmla="val 16216"/>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75">
                <a:solidFill>
                  <a:srgbClr val="F4B860"/>
                </a:solidFill>
                <a:latin typeface="Bitstream Charter"/>
                <a:ea typeface="Bitstream Charter"/>
                <a:cs typeface="Bitstream Charter"/>
              </a:defRPr>
            </a:pPr>
            <a:r>
              <a:rPr sz="1275" b="1">
                <a:solidFill>
                  <a:srgbClr val="F4B860"/>
                </a:solidFill>
                <a:latin typeface="Bitstream Charter"/>
                <a:ea typeface="Bitstream Charter"/>
                <a:cs typeface="Bitstream Charter"/>
              </a:rPr>
              <a:t>Persistence remains unresolved. It is neither silently included nor silently excluded.</a:t>
            </a:r>
          </a:p>
        </p:txBody>
      </p:sp>
    </p:spTree>
    <p:extLst>
      <p:ext uri="{BB962C8B-B14F-4D97-AF65-F5344CB8AC3E}">
        <p14:creationId xmlns:p14="http://schemas.microsoft.com/office/powerpoint/2010/main" val="1675454154"/>
      </p:ext>
    </p:extLst>
  </p:cSld>
</p:sld>
</file>

<file path=ppt/slides/slide4.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4-lesson">
            <a:extLst xmlns:a="http://schemas.openxmlformats.org/drawingml/2006/main">
              <a:ext uri="{FF2B5EF4-FFF2-40B4-BE49-F238E27FC236}">
                <a16:creationId xmlns:a16="http://schemas.microsoft.com/office/drawing/2014/main" id="{7520A326-CF39-4AE9-B42D-3DFEB89ECC17}"/>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FND-001-P02  |  FOUNDATION 001</a:t>
            </a:r>
          </a:p>
        </p:txBody>
      </p:sp>
      <p:sp>
        <p:nvSpPr>
          <p:cNvPr id="2" name="s4-title">
            <a:extLst xmlns:a="http://schemas.openxmlformats.org/drawingml/2006/main">
              <a:ext uri="{FF2B5EF4-FFF2-40B4-BE49-F238E27FC236}">
                <a16:creationId xmlns:a16="http://schemas.microsoft.com/office/drawing/2014/main" id="{5A7DA781-AE9A-43C1-BCE7-6785F93F5742}"/>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Concept-to-Scope-Box traceability</a:t>
            </a:r>
          </a:p>
        </p:txBody>
      </p:sp>
      <p:sp>
        <p:nvSpPr>
          <p:cNvPr id="3" name="s4-page">
            <a:extLst xmlns:a="http://schemas.openxmlformats.org/drawingml/2006/main">
              <a:ext uri="{FF2B5EF4-FFF2-40B4-BE49-F238E27FC236}">
                <a16:creationId xmlns:a16="http://schemas.microsoft.com/office/drawing/2014/main" id="{B4583E78-6DF2-49A7-A30D-C167E810ADF3}"/>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04 / 08</a:t>
            </a:r>
          </a:p>
        </p:txBody>
      </p:sp>
      <p:sp>
        <p:nvSpPr>
          <p:cNvPr id="4" name="s4-footer">
            <a:extLst xmlns:a="http://schemas.openxmlformats.org/drawingml/2006/main">
              <a:ext uri="{FF2B5EF4-FFF2-40B4-BE49-F238E27FC236}">
                <a16:creationId xmlns:a16="http://schemas.microsoft.com/office/drawing/2014/main" id="{49F9F314-01BA-4C64-994E-F649E48F46F4}"/>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4-footer-line">
            <a:extLst xmlns:a="http://schemas.openxmlformats.org/drawingml/2006/main">
              <a:ext uri="{FF2B5EF4-FFF2-40B4-BE49-F238E27FC236}">
                <a16:creationId xmlns:a16="http://schemas.microsoft.com/office/drawing/2014/main" id="{2A5945AB-82A5-40C0-9E56-0B7729BE1C33}"/>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graphicFrame>
        <p:nvGraphicFramePr>
          <p:cNvPr id="12" name=""/>
          <p:cNvGraphicFramePr/>
          <p:nvPr/>
        </p:nvGraphicFramePr>
        <p:xfrm>
          <a:off xmlns:a="http://schemas.openxmlformats.org/drawingml/2006/main" x="590550" y="1619250"/>
          <a:ext xmlns:a="http://schemas.openxmlformats.org/drawingml/2006/main" cx="11049000" cy="4362450"/>
        </p:xfrm>
        <a:graphic xmlns:a="http://schemas.openxmlformats.org/drawingml/2006/main">
          <a:graphicData uri="http://schemas.openxmlformats.org/drawingml/2006/table">
            <a:tbl>
              <a:tblPr/>
              <a:tblGrid>
                <a:gridCol w="2238375"/>
                <a:gridCol w="2286000"/>
                <a:gridCol w="4048125"/>
                <a:gridCol w="2476500"/>
              </a:tblGrid>
              <a:tr h="872490">
                <a:tc>
                  <a:txBody>
                    <a:bodyPr/>
                    <a:lstStyle/>
                    <a:p>
                      <a:r>
                        <a:rPr sz="1125" b="1">
                          <a:solidFill>
                            <a:srgbClr val="FFFFFF"/>
                          </a:solidFill>
                          <a:latin typeface="Bitstream Charter"/>
                          <a:ea typeface="Bitstream Charter"/>
                          <a:cs typeface="Bitstream Charter"/>
                        </a:rPr>
                        <a:t>Concept</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Artifact field</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Verification</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Boundary</a:t>
                      </a:r>
                    </a:p>
                  </a:txBody>
                  <a:tcPr marL="85725" marR="85725" marT="66675" marB="66675" anchor="ctr">
                    <a:solidFill>
                      <a:srgbClr val="192744"/>
                    </a:solidFill>
                  </a:tcPr>
                </a:tc>
              </a:tr>
              <a:tr h="872490">
                <a:tc>
                  <a:txBody>
                    <a:bodyPr/>
                    <a:lstStyle/>
                    <a:p>
                      <a:r>
                        <a:rPr sz="975">
                          <a:solidFill>
                            <a:srgbClr val="14213D"/>
                          </a:solidFill>
                          <a:latin typeface="Bitstream Charter"/>
                          <a:ea typeface="Bitstream Charter"/>
                          <a:cs typeface="Bitstream Charter"/>
                        </a:rPr>
                        <a:t>Scope</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In scope</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Every proposed change traces to an in-scope responsibility.</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Not a file list</a:t>
                      </a:r>
                    </a:p>
                  </a:txBody>
                  <a:tcPr marL="76200" marR="76200" marT="57150" marB="57150" anchor="ctr">
                    <a:solidFill>
                      <a:srgbClr val="FFFFFF"/>
                    </a:solidFill>
                  </a:tcPr>
                </a:tc>
              </a:tr>
              <a:tr h="872490">
                <a:tc>
                  <a:txBody>
                    <a:bodyPr/>
                    <a:lstStyle/>
                    <a:p>
                      <a:r>
                        <a:rPr sz="975">
                          <a:solidFill>
                            <a:srgbClr val="14213D"/>
                          </a:solidFill>
                          <a:latin typeface="Bitstream Charter"/>
                          <a:ea typeface="Bitstream Charter"/>
                          <a:cs typeface="Bitstream Charter"/>
                        </a:rPr>
                        <a:t>Constraint</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Constraints</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A source or rationale and an inspection path are present.</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Not an acceptance criterion</a:t>
                      </a:r>
                    </a:p>
                  </a:txBody>
                  <a:tcPr marL="76200" marR="76200" marT="57150" marB="57150" anchor="ctr">
                    <a:solidFill>
                      <a:srgbClr val="EDF7FA"/>
                    </a:solidFill>
                  </a:tcPr>
                </a:tc>
              </a:tr>
              <a:tr h="872490">
                <a:tc>
                  <a:txBody>
                    <a:bodyPr/>
                    <a:lstStyle/>
                    <a:p>
                      <a:r>
                        <a:rPr sz="975">
                          <a:solidFill>
                            <a:srgbClr val="14213D"/>
                          </a:solidFill>
                          <a:latin typeface="Bitstream Charter"/>
                          <a:ea typeface="Bitstream Charter"/>
                          <a:cs typeface="Bitstream Charter"/>
                        </a:rPr>
                        <a:t>Out of scope</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Out of scope</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Related work is rejected or moved to a separate Change Request.</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Not maybe later</a:t>
                      </a:r>
                    </a:p>
                  </a:txBody>
                  <a:tcPr marL="76200" marR="76200" marT="57150" marB="57150" anchor="ctr">
                    <a:solidFill>
                      <a:srgbClr val="FFFFFF"/>
                    </a:solidFill>
                  </a:tcPr>
                </a:tc>
              </a:tr>
              <a:tr h="872490">
                <a:tc>
                  <a:txBody>
                    <a:bodyPr/>
                    <a:lstStyle/>
                    <a:p>
                      <a:r>
                        <a:rPr sz="975">
                          <a:solidFill>
                            <a:srgbClr val="14213D"/>
                          </a:solidFill>
                          <a:latin typeface="Bitstream Charter"/>
                          <a:ea typeface="Bitstream Charter"/>
                          <a:cs typeface="Bitstream Charter"/>
                        </a:rPr>
                        <a:t>Dependency boundary</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Dependencies</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Required state, owner or unknown, and failure impact are recorded.</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Need does not imply ownership</a:t>
                      </a:r>
                    </a:p>
                  </a:txBody>
                  <a:tcPr marL="76200" marR="76200" marT="57150" marB="57150" anchor="ctr">
                    <a:solidFill>
                      <a:srgbClr val="EDF7FA"/>
                    </a:solidFill>
                  </a:tcPr>
                </a:tc>
              </a:tr>
            </a:tbl>
          </a:graphicData>
        </a:graphic>
      </p:graphicFrame>
    </p:spTree>
    <p:extLst>
      <p:ext uri="{BB962C8B-B14F-4D97-AF65-F5344CB8AC3E}">
        <p14:creationId xmlns:p14="http://schemas.microsoft.com/office/powerpoint/2010/main" val="1311359961"/>
      </p:ext>
    </p:extLst>
  </p:cSld>
</p:sld>
</file>

<file path=ppt/slides/slide5.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8" name="s5-lesson">
            <a:extLst xmlns:a="http://schemas.openxmlformats.org/drawingml/2006/main">
              <a:ext uri="{FF2B5EF4-FFF2-40B4-BE49-F238E27FC236}">
                <a16:creationId xmlns:a16="http://schemas.microsoft.com/office/drawing/2014/main" id="{ED99122F-7040-4E5E-8F4E-8FB627F7E828}"/>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FND-001-P02  |  FOUNDATION 001</a:t>
            </a:r>
          </a:p>
        </p:txBody>
      </p:sp>
      <p:sp>
        <p:nvSpPr>
          <p:cNvPr id="2" name="s5-title">
            <a:extLst xmlns:a="http://schemas.openxmlformats.org/drawingml/2006/main">
              <a:ext uri="{FF2B5EF4-FFF2-40B4-BE49-F238E27FC236}">
                <a16:creationId xmlns:a16="http://schemas.microsoft.com/office/drawing/2014/main" id="{600C9FE7-37CB-4BC3-B1EA-2BFF47935612}"/>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Worked case: make the decision inspectable</a:t>
            </a:r>
          </a:p>
        </p:txBody>
      </p:sp>
      <p:sp>
        <p:nvSpPr>
          <p:cNvPr id="3" name="s5-page">
            <a:extLst xmlns:a="http://schemas.openxmlformats.org/drawingml/2006/main">
              <a:ext uri="{FF2B5EF4-FFF2-40B4-BE49-F238E27FC236}">
                <a16:creationId xmlns:a16="http://schemas.microsoft.com/office/drawing/2014/main" id="{150BEBFF-35CE-444E-A599-23698FD37748}"/>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05 / 08</a:t>
            </a:r>
          </a:p>
        </p:txBody>
      </p:sp>
      <p:sp>
        <p:nvSpPr>
          <p:cNvPr id="4" name="s5-footer">
            <a:extLst xmlns:a="http://schemas.openxmlformats.org/drawingml/2006/main">
              <a:ext uri="{FF2B5EF4-FFF2-40B4-BE49-F238E27FC236}">
                <a16:creationId xmlns:a16="http://schemas.microsoft.com/office/drawing/2014/main" id="{5DEA7D27-C3F4-4EA2-9A07-5327336B7B9B}"/>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5-footer-line">
            <a:extLst xmlns:a="http://schemas.openxmlformats.org/drawingml/2006/main">
              <a:ext uri="{FF2B5EF4-FFF2-40B4-BE49-F238E27FC236}">
                <a16:creationId xmlns:a16="http://schemas.microsoft.com/office/drawing/2014/main" id="{E9E771D5-E598-4D01-B2CA-FE2D6F237D66}"/>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5-scenario">
            <a:extLst xmlns:a="http://schemas.openxmlformats.org/drawingml/2006/main">
              <a:ext uri="{FF2B5EF4-FFF2-40B4-BE49-F238E27FC236}">
                <a16:creationId xmlns:a16="http://schemas.microsoft.com/office/drawing/2014/main" id="{BFAB0611-DF8F-4DD3-9D9D-1704F61085CB}"/>
              </a:ext>
            </a:extLst>
          </p:cNvPr>
          <p:cNvSpPr>
            <a:spLocks xmlns:a="http://schemas.openxmlformats.org/drawingml/2006/main" noGrp="1"/>
          </p:cNvSpPr>
          <p:nvPr/>
        </p:nvSpPr>
        <p:spPr>
          <a:xfrm xmlns:a="http://schemas.openxmlformats.org/drawingml/2006/main">
            <a:off x="666750" y="1619250"/>
            <a:ext cx="10858500" cy="685800"/>
          </a:xfrm>
          <a:prstGeom xmlns:a="http://schemas.openxmlformats.org/drawingml/2006/main" prst="roundRect">
            <a:avLst>
              <a:gd name="adj" fmla="val 16667"/>
            </a:avLst>
          </a:prstGeom>
          <a:solidFill xmlns:a="http://schemas.openxmlformats.org/drawingml/2006/main">
            <a:srgbClr val="192744"/>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SCENARIO  </a:t>
            </a:r>
            <a:r>
              <a:rPr sz="1350" b="1">
                <a:solidFill>
                  <a:srgbClr val="F4F7FB"/>
                </a:solidFill>
                <a:latin typeface="Bitstream Charter"/>
                <a:ea typeface="Bitstream Charter"/>
                <a:cs typeface="Bitstream Charter"/>
              </a:rPr>
              <a:t>Bound the task-list filter before anyone chooses files or implementation steps.</a:t>
            </a:r>
          </a:p>
        </p:txBody>
      </p:sp>
      <p:sp>
        <p:nvSpPr>
          <p:cNvPr id="7" name="s5-label-1">
            <a:extLst xmlns:a="http://schemas.openxmlformats.org/drawingml/2006/main">
              <a:ext uri="{FF2B5EF4-FFF2-40B4-BE49-F238E27FC236}">
                <a16:creationId xmlns:a16="http://schemas.microsoft.com/office/drawing/2014/main" id="{2216C6EB-9F38-4F8D-B6BC-D7FDC8054543}"/>
              </a:ext>
            </a:extLst>
          </p:cNvPr>
          <p:cNvSpPr>
            <a:spLocks xmlns:a="http://schemas.openxmlformats.org/drawingml/2006/main" noGrp="1"/>
          </p:cNvSpPr>
          <p:nvPr/>
        </p:nvSpPr>
        <p:spPr>
          <a:xfrm xmlns:a="http://schemas.openxmlformats.org/drawingml/2006/main">
            <a:off x="876300" y="2524125"/>
            <a:ext cx="22860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975" b="1">
                <a:solidFill>
                  <a:srgbClr val="46D3E6"/>
                </a:solidFill>
                <a:latin typeface="Bitstream Charter"/>
                <a:ea typeface="Bitstream Charter"/>
                <a:cs typeface="Bitstream Charter"/>
              </a:defRPr>
            </a:pPr>
            <a:r>
              <a:rPr sz="975" b="1">
                <a:solidFill>
                  <a:srgbClr val="46D3E6"/>
                </a:solidFill>
                <a:latin typeface="Bitstream Charter"/>
                <a:ea typeface="Bitstream Charter"/>
                <a:cs typeface="Bitstream Charter"/>
              </a:rPr>
              <a:t>IN SCOPE</a:t>
            </a:r>
          </a:p>
        </p:txBody>
      </p:sp>
      <p:sp>
        <p:nvSpPr>
          <p:cNvPr id="8" name="s5-value-1">
            <a:extLst xmlns:a="http://schemas.openxmlformats.org/drawingml/2006/main">
              <a:ext uri="{FF2B5EF4-FFF2-40B4-BE49-F238E27FC236}">
                <a16:creationId xmlns:a16="http://schemas.microsoft.com/office/drawing/2014/main" id="{0EBFBB7D-820E-4B4D-948F-EDA4916DF65F}"/>
              </a:ext>
            </a:extLst>
          </p:cNvPr>
          <p:cNvSpPr>
            <a:spLocks xmlns:a="http://schemas.openxmlformats.org/drawingml/2006/main" noGrp="1"/>
          </p:cNvSpPr>
          <p:nvPr/>
        </p:nvSpPr>
        <p:spPr>
          <a:xfrm xmlns:a="http://schemas.openxmlformats.org/drawingml/2006/main">
            <a:off x="3190875" y="2524125"/>
            <a:ext cx="7858125" cy="504825"/>
          </a:xfrm>
          <a:prstGeom xmlns:a="http://schemas.openxmlformats.org/drawingml/2006/main" prst="roundRect">
            <a:avLst>
              <a:gd name="adj" fmla="val 11321"/>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14300" tIns="47625" rIns="114300" bIns="47625" anchor="ctr">
            <a:normAutofit fontScale="100000"/>
          </a:bodyPr>
          <a:lstStyle xmlns:a="http://schemas.openxmlformats.org/drawingml/2006/main"/>
          <a:p xmlns:a="http://schemas.openxmlformats.org/drawingml/2006/main">
            <a:pPr algn="l">
              <a:defRPr sz="1200" b="1">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All and Unfinished view behavior</a:t>
            </a:r>
          </a:p>
        </p:txBody>
      </p:sp>
      <p:sp>
        <p:nvSpPr>
          <p:cNvPr id="9" name="s5-label-2">
            <a:extLst xmlns:a="http://schemas.openxmlformats.org/drawingml/2006/main">
              <a:ext uri="{FF2B5EF4-FFF2-40B4-BE49-F238E27FC236}">
                <a16:creationId xmlns:a16="http://schemas.microsoft.com/office/drawing/2014/main" id="{1DED3425-21D2-4A83-9C1C-6D12C1EA5BEB}"/>
              </a:ext>
            </a:extLst>
          </p:cNvPr>
          <p:cNvSpPr>
            <a:spLocks xmlns:a="http://schemas.openxmlformats.org/drawingml/2006/main" noGrp="1"/>
          </p:cNvSpPr>
          <p:nvPr/>
        </p:nvSpPr>
        <p:spPr>
          <a:xfrm xmlns:a="http://schemas.openxmlformats.org/drawingml/2006/main">
            <a:off x="876300" y="3076575"/>
            <a:ext cx="22860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975" b="1">
                <a:solidFill>
                  <a:srgbClr val="46D3E6"/>
                </a:solidFill>
                <a:latin typeface="Bitstream Charter"/>
                <a:ea typeface="Bitstream Charter"/>
                <a:cs typeface="Bitstream Charter"/>
              </a:defRPr>
            </a:pPr>
            <a:r>
              <a:rPr sz="975" b="1">
                <a:solidFill>
                  <a:srgbClr val="46D3E6"/>
                </a:solidFill>
                <a:latin typeface="Bitstream Charter"/>
                <a:ea typeface="Bitstream Charter"/>
                <a:cs typeface="Bitstream Charter"/>
              </a:rPr>
              <a:t>CONSTRAINT</a:t>
            </a:r>
          </a:p>
        </p:txBody>
      </p:sp>
      <p:sp>
        <p:nvSpPr>
          <p:cNvPr id="10" name="s5-value-2">
            <a:extLst xmlns:a="http://schemas.openxmlformats.org/drawingml/2006/main">
              <a:ext uri="{FF2B5EF4-FFF2-40B4-BE49-F238E27FC236}">
                <a16:creationId xmlns:a16="http://schemas.microsoft.com/office/drawing/2014/main" id="{CE04B381-181B-493A-A4FD-4401348CA3F7}"/>
              </a:ext>
            </a:extLst>
          </p:cNvPr>
          <p:cNvSpPr>
            <a:spLocks xmlns:a="http://schemas.openxmlformats.org/drawingml/2006/main" noGrp="1"/>
          </p:cNvSpPr>
          <p:nvPr/>
        </p:nvSpPr>
        <p:spPr>
          <a:xfrm xmlns:a="http://schemas.openxmlformats.org/drawingml/2006/main">
            <a:off x="3190875" y="3076575"/>
            <a:ext cx="7858125" cy="504825"/>
          </a:xfrm>
          <a:prstGeom xmlns:a="http://schemas.openxmlformats.org/drawingml/2006/main" prst="roundRect">
            <a:avLst>
              <a:gd name="adj" fmla="val 11321"/>
            </a:avLst>
          </a:prstGeom>
          <a:solidFill xmlns:a="http://schemas.openxmlformats.org/drawingml/2006/main">
            <a:srgbClr val="192744"/>
          </a:solidFill>
          <a:ln xmlns:a="http://schemas.openxmlformats.org/drawingml/2006/main" w="9525">
            <a:solidFill>
              <a:srgbClr val="334766"/>
            </a:solidFill>
            <a:prstDash val="solid"/>
          </a:ln>
        </p:spPr>
        <p:txBody>
          <a:bodyPr xmlns:a="http://schemas.openxmlformats.org/drawingml/2006/main" wrap="square" lIns="114300" tIns="47625" rIns="114300" bIns="47625" anchor="ctr">
            <a:normAutofit fontScale="100000"/>
          </a:bodyPr>
          <a:lstStyle xmlns:a="http://schemas.openxmlformats.org/drawingml/2006/main"/>
          <a:p xmlns:a="http://schemas.openxmlformats.org/drawingml/2006/main">
            <a:pPr algn="l">
              <a:defRPr sz="1200" b="1">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Existing storage structure remains unchanged</a:t>
            </a:r>
          </a:p>
        </p:txBody>
      </p:sp>
      <p:sp>
        <p:nvSpPr>
          <p:cNvPr id="11" name="s5-label-3">
            <a:extLst xmlns:a="http://schemas.openxmlformats.org/drawingml/2006/main">
              <a:ext uri="{FF2B5EF4-FFF2-40B4-BE49-F238E27FC236}">
                <a16:creationId xmlns:a16="http://schemas.microsoft.com/office/drawing/2014/main" id="{41ECCEC7-73AA-41F7-8D6F-5E99C9E2BA86}"/>
              </a:ext>
            </a:extLst>
          </p:cNvPr>
          <p:cNvSpPr>
            <a:spLocks xmlns:a="http://schemas.openxmlformats.org/drawingml/2006/main" noGrp="1"/>
          </p:cNvSpPr>
          <p:nvPr/>
        </p:nvSpPr>
        <p:spPr>
          <a:xfrm xmlns:a="http://schemas.openxmlformats.org/drawingml/2006/main">
            <a:off x="876300" y="3629025"/>
            <a:ext cx="22860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975" b="1">
                <a:solidFill>
                  <a:srgbClr val="46D3E6"/>
                </a:solidFill>
                <a:latin typeface="Bitstream Charter"/>
                <a:ea typeface="Bitstream Charter"/>
                <a:cs typeface="Bitstream Charter"/>
              </a:defRPr>
            </a:pPr>
            <a:r>
              <a:rPr sz="975" b="1">
                <a:solidFill>
                  <a:srgbClr val="46D3E6"/>
                </a:solidFill>
                <a:latin typeface="Bitstream Charter"/>
                <a:ea typeface="Bitstream Charter"/>
                <a:cs typeface="Bitstream Charter"/>
              </a:rPr>
              <a:t>OUT OF SCOPE</a:t>
            </a:r>
          </a:p>
        </p:txBody>
      </p:sp>
      <p:sp>
        <p:nvSpPr>
          <p:cNvPr id="12" name="s5-value-3">
            <a:extLst xmlns:a="http://schemas.openxmlformats.org/drawingml/2006/main">
              <a:ext uri="{FF2B5EF4-FFF2-40B4-BE49-F238E27FC236}">
                <a16:creationId xmlns:a16="http://schemas.microsoft.com/office/drawing/2014/main" id="{3DFB31CC-22EE-4EE2-81B0-DB00AA64CCD4}"/>
              </a:ext>
            </a:extLst>
          </p:cNvPr>
          <p:cNvSpPr>
            <a:spLocks xmlns:a="http://schemas.openxmlformats.org/drawingml/2006/main" noGrp="1"/>
          </p:cNvSpPr>
          <p:nvPr/>
        </p:nvSpPr>
        <p:spPr>
          <a:xfrm xmlns:a="http://schemas.openxmlformats.org/drawingml/2006/main">
            <a:off x="3190875" y="3629025"/>
            <a:ext cx="7858125" cy="504825"/>
          </a:xfrm>
          <a:prstGeom xmlns:a="http://schemas.openxmlformats.org/drawingml/2006/main" prst="roundRect">
            <a:avLst>
              <a:gd name="adj" fmla="val 11321"/>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14300" tIns="47625" rIns="114300" bIns="47625" anchor="ctr">
            <a:normAutofit fontScale="100000"/>
          </a:bodyPr>
          <a:lstStyle xmlns:a="http://schemas.openxmlformats.org/drawingml/2006/main"/>
          <a:p xmlns:a="http://schemas.openxmlformats.org/drawingml/2006/main">
            <a:pPr algn="l">
              <a:defRPr sz="1200" b="1">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Full redesign, schema redesign, and unrelated cleanup</a:t>
            </a:r>
          </a:p>
        </p:txBody>
      </p:sp>
      <p:sp>
        <p:nvSpPr>
          <p:cNvPr id="13" name="s5-label-4">
            <a:extLst xmlns:a="http://schemas.openxmlformats.org/drawingml/2006/main">
              <a:ext uri="{FF2B5EF4-FFF2-40B4-BE49-F238E27FC236}">
                <a16:creationId xmlns:a16="http://schemas.microsoft.com/office/drawing/2014/main" id="{B0AA6ED9-CE1D-4322-8912-20A22E31D6EC}"/>
              </a:ext>
            </a:extLst>
          </p:cNvPr>
          <p:cNvSpPr>
            <a:spLocks xmlns:a="http://schemas.openxmlformats.org/drawingml/2006/main" noGrp="1"/>
          </p:cNvSpPr>
          <p:nvPr/>
        </p:nvSpPr>
        <p:spPr>
          <a:xfrm xmlns:a="http://schemas.openxmlformats.org/drawingml/2006/main">
            <a:off x="876300" y="4181475"/>
            <a:ext cx="22860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975" b="1">
                <a:solidFill>
                  <a:srgbClr val="46D3E6"/>
                </a:solidFill>
                <a:latin typeface="Bitstream Charter"/>
                <a:ea typeface="Bitstream Charter"/>
                <a:cs typeface="Bitstream Charter"/>
              </a:defRPr>
            </a:pPr>
            <a:r>
              <a:rPr sz="975" b="1">
                <a:solidFill>
                  <a:srgbClr val="46D3E6"/>
                </a:solidFill>
                <a:latin typeface="Bitstream Charter"/>
                <a:ea typeface="Bitstream Charter"/>
                <a:cs typeface="Bitstream Charter"/>
              </a:rPr>
              <a:t>DEPENDENCY</a:t>
            </a:r>
          </a:p>
        </p:txBody>
      </p:sp>
      <p:sp>
        <p:nvSpPr>
          <p:cNvPr id="14" name="s5-value-4">
            <a:extLst xmlns:a="http://schemas.openxmlformats.org/drawingml/2006/main">
              <a:ext uri="{FF2B5EF4-FFF2-40B4-BE49-F238E27FC236}">
                <a16:creationId xmlns:a16="http://schemas.microsoft.com/office/drawing/2014/main" id="{204BB24B-9E75-4135-A5F9-CCFD1B468C79}"/>
              </a:ext>
            </a:extLst>
          </p:cNvPr>
          <p:cNvSpPr>
            <a:spLocks xmlns:a="http://schemas.openxmlformats.org/drawingml/2006/main" noGrp="1"/>
          </p:cNvSpPr>
          <p:nvPr/>
        </p:nvSpPr>
        <p:spPr>
          <a:xfrm xmlns:a="http://schemas.openxmlformats.org/drawingml/2006/main">
            <a:off x="3190875" y="4181475"/>
            <a:ext cx="7858125" cy="504825"/>
          </a:xfrm>
          <a:prstGeom xmlns:a="http://schemas.openxmlformats.org/drawingml/2006/main" prst="roundRect">
            <a:avLst>
              <a:gd name="adj" fmla="val 11321"/>
            </a:avLst>
          </a:prstGeom>
          <a:solidFill xmlns:a="http://schemas.openxmlformats.org/drawingml/2006/main">
            <a:srgbClr val="192744"/>
          </a:solidFill>
          <a:ln xmlns:a="http://schemas.openxmlformats.org/drawingml/2006/main" w="9525">
            <a:solidFill>
              <a:srgbClr val="334766"/>
            </a:solidFill>
            <a:prstDash val="solid"/>
          </a:ln>
        </p:spPr>
        <p:txBody>
          <a:bodyPr xmlns:a="http://schemas.openxmlformats.org/drawingml/2006/main" wrap="square" lIns="114300" tIns="47625" rIns="114300" bIns="47625" anchor="ctr">
            <a:normAutofit fontScale="100000"/>
          </a:bodyPr>
          <a:lstStyle xmlns:a="http://schemas.openxmlformats.org/drawingml/2006/main"/>
          <a:p xmlns:a="http://schemas.openxmlformats.org/drawingml/2006/main">
            <a:pPr algn="l">
              <a:defRPr sz="1200" b="0">
                <a:solidFill>
                  <a:srgbClr val="F4F7FB"/>
                </a:solidFill>
                <a:latin typeface="Bitstream Charter"/>
                <a:ea typeface="Bitstream Charter"/>
                <a:cs typeface="Bitstream Charter"/>
              </a:defRPr>
            </a:pPr>
            <a:r>
              <a:rPr sz="1200" b="0">
                <a:solidFill>
                  <a:srgbClr val="F4F7FB"/>
                </a:solidFill>
                <a:latin typeface="Bitstream Charter"/>
                <a:ea typeface="Bitstream Charter"/>
                <a:cs typeface="Bitstream Charter"/>
              </a:rPr>
              <a:t>Existing completion-state semantics. Owner is not yet confirmed</a:t>
            </a:r>
          </a:p>
        </p:txBody>
      </p:sp>
      <p:sp>
        <p:nvSpPr>
          <p:cNvPr id="15" name="s5-label-5">
            <a:extLst xmlns:a="http://schemas.openxmlformats.org/drawingml/2006/main">
              <a:ext uri="{FF2B5EF4-FFF2-40B4-BE49-F238E27FC236}">
                <a16:creationId xmlns:a16="http://schemas.microsoft.com/office/drawing/2014/main" id="{60B7B022-3928-49ED-8AE7-A13DD10DCBA1}"/>
              </a:ext>
            </a:extLst>
          </p:cNvPr>
          <p:cNvSpPr>
            <a:spLocks xmlns:a="http://schemas.openxmlformats.org/drawingml/2006/main" noGrp="1"/>
          </p:cNvSpPr>
          <p:nvPr/>
        </p:nvSpPr>
        <p:spPr>
          <a:xfrm xmlns:a="http://schemas.openxmlformats.org/drawingml/2006/main">
            <a:off x="876300" y="4733925"/>
            <a:ext cx="22860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975" b="1">
                <a:solidFill>
                  <a:srgbClr val="F4B860"/>
                </a:solidFill>
                <a:latin typeface="Bitstream Charter"/>
                <a:ea typeface="Bitstream Charter"/>
                <a:cs typeface="Bitstream Charter"/>
              </a:defRPr>
            </a:pPr>
            <a:r>
              <a:rPr sz="975" b="1">
                <a:solidFill>
                  <a:srgbClr val="F4B860"/>
                </a:solidFill>
                <a:latin typeface="Bitstream Charter"/>
                <a:ea typeface="Bitstream Charter"/>
                <a:cs typeface="Bitstream Charter"/>
              </a:rPr>
              <a:t>UNRESOLVED</a:t>
            </a:r>
          </a:p>
        </p:txBody>
      </p:sp>
      <p:sp>
        <p:nvSpPr>
          <p:cNvPr id="16" name="s5-value-5">
            <a:extLst xmlns:a="http://schemas.openxmlformats.org/drawingml/2006/main">
              <a:ext uri="{FF2B5EF4-FFF2-40B4-BE49-F238E27FC236}">
                <a16:creationId xmlns:a16="http://schemas.microsoft.com/office/drawing/2014/main" id="{060C5560-9ED9-4E5C-92C6-62D23BFE0E2E}"/>
              </a:ext>
            </a:extLst>
          </p:cNvPr>
          <p:cNvSpPr>
            <a:spLocks xmlns:a="http://schemas.openxmlformats.org/drawingml/2006/main" noGrp="1"/>
          </p:cNvSpPr>
          <p:nvPr/>
        </p:nvSpPr>
        <p:spPr>
          <a:xfrm xmlns:a="http://schemas.openxmlformats.org/drawingml/2006/main">
            <a:off x="3190875" y="4733925"/>
            <a:ext cx="7858125" cy="504825"/>
          </a:xfrm>
          <a:prstGeom xmlns:a="http://schemas.openxmlformats.org/drawingml/2006/main" prst="roundRect">
            <a:avLst>
              <a:gd name="adj" fmla="val 11321"/>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14300" tIns="47625" rIns="114300" bIns="47625" anchor="ctr">
            <a:normAutofit fontScale="100000"/>
          </a:bodyPr>
          <a:lstStyle xmlns:a="http://schemas.openxmlformats.org/drawingml/2006/main"/>
          <a:p xmlns:a="http://schemas.openxmlformats.org/drawingml/2006/main">
            <a:pPr algn="l">
              <a:defRPr sz="1200" b="0">
                <a:solidFill>
                  <a:srgbClr val="F4F7FB"/>
                </a:solidFill>
                <a:latin typeface="Bitstream Charter"/>
                <a:ea typeface="Bitstream Charter"/>
                <a:cs typeface="Bitstream Charter"/>
              </a:defRPr>
            </a:pPr>
            <a:r>
              <a:rPr sz="1200" b="0">
                <a:solidFill>
                  <a:srgbClr val="F4F7FB"/>
                </a:solidFill>
                <a:latin typeface="Bitstream Charter"/>
                <a:ea typeface="Bitstream Charter"/>
                <a:cs typeface="Bitstream Charter"/>
              </a:rPr>
              <a:t>Persistence is neither in scope nor out of scope until authority resolves it</a:t>
            </a:r>
          </a:p>
        </p:txBody>
      </p:sp>
      <p:sp>
        <p:nvSpPr>
          <p:cNvPr id="17" name="s5-decision">
            <a:extLst xmlns:a="http://schemas.openxmlformats.org/drawingml/2006/main">
              <a:ext uri="{FF2B5EF4-FFF2-40B4-BE49-F238E27FC236}">
                <a16:creationId xmlns:a16="http://schemas.microsoft.com/office/drawing/2014/main" id="{423879C9-4F8B-4941-B90D-1D07BC776E7C}"/>
              </a:ext>
            </a:extLst>
          </p:cNvPr>
          <p:cNvSpPr>
            <a:spLocks xmlns:a="http://schemas.openxmlformats.org/drawingml/2006/main" noGrp="1"/>
          </p:cNvSpPr>
          <p:nvPr/>
        </p:nvSpPr>
        <p:spPr>
          <a:xfrm xmlns:a="http://schemas.openxmlformats.org/drawingml/2006/main">
            <a:off x="666750" y="5429250"/>
            <a:ext cx="10858500" cy="742950"/>
          </a:xfrm>
          <a:prstGeom xmlns:a="http://schemas.openxmlformats.org/drawingml/2006/main" prst="roundRect">
            <a:avLst>
              <a:gd name="adj" fmla="val 15385"/>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200">
                <a:solidFill>
                  <a:srgbClr val="14213D"/>
                </a:solidFill>
                <a:latin typeface="Bitstream Charter"/>
                <a:ea typeface="Bitstream Charter"/>
                <a:cs typeface="Bitstream Charter"/>
              </a:defRPr>
            </a:pPr>
            <a:r>
              <a:rPr sz="1200" b="1">
                <a:solidFill>
                  <a:srgbClr val="14213D"/>
                </a:solidFill>
                <a:latin typeface="Bitstream Charter"/>
                <a:ea typeface="Bitstream Charter"/>
                <a:cs typeface="Bitstream Charter"/>
              </a:rPr>
              <a:t>READY FOR P03  </a:t>
            </a:r>
            <a:r>
              <a:rPr sz="1200" b="1">
                <a:solidFill>
                  <a:srgbClr val="14213D"/>
                </a:solidFill>
                <a:latin typeface="Bitstream Charter"/>
                <a:ea typeface="Bitstream Charter"/>
                <a:cs typeface="Bitstream Charter"/>
              </a:rPr>
              <a:t>The work boundary is operational and the dependency risk remains visible.</a:t>
            </a:r>
          </a:p>
        </p:txBody>
      </p:sp>
    </p:spTree>
    <p:extLst>
      <p:ext uri="{BB962C8B-B14F-4D97-AF65-F5344CB8AC3E}">
        <p14:creationId xmlns:p14="http://schemas.microsoft.com/office/powerpoint/2010/main" val="375444342"/>
      </p:ext>
    </p:extLst>
  </p:cSld>
</p:sld>
</file>

<file path=ppt/slides/slide6.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8" name="s6-lesson">
            <a:extLst xmlns:a="http://schemas.openxmlformats.org/drawingml/2006/main">
              <a:ext uri="{FF2B5EF4-FFF2-40B4-BE49-F238E27FC236}">
                <a16:creationId xmlns:a16="http://schemas.microsoft.com/office/drawing/2014/main" id="{8FBEE56B-6A81-4C1D-9CA1-C30F8A193A1F}"/>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FND-001-P02  |  FOUNDATION 001</a:t>
            </a:r>
          </a:p>
        </p:txBody>
      </p:sp>
      <p:sp>
        <p:nvSpPr>
          <p:cNvPr id="2" name="s6-title">
            <a:extLst xmlns:a="http://schemas.openxmlformats.org/drawingml/2006/main">
              <a:ext uri="{FF2B5EF4-FFF2-40B4-BE49-F238E27FC236}">
                <a16:creationId xmlns:a16="http://schemas.microsoft.com/office/drawing/2014/main" id="{47CB43F6-B3FD-4606-84C6-4DB77E95C5DA}"/>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Plausible failure and the smallest repair</a:t>
            </a:r>
          </a:p>
        </p:txBody>
      </p:sp>
      <p:sp>
        <p:nvSpPr>
          <p:cNvPr id="3" name="s6-page">
            <a:extLst xmlns:a="http://schemas.openxmlformats.org/drawingml/2006/main">
              <a:ext uri="{FF2B5EF4-FFF2-40B4-BE49-F238E27FC236}">
                <a16:creationId xmlns:a16="http://schemas.microsoft.com/office/drawing/2014/main" id="{356C7BDC-68E3-4288-99BF-8BC16F268563}"/>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06 / 08</a:t>
            </a:r>
          </a:p>
        </p:txBody>
      </p:sp>
      <p:sp>
        <p:nvSpPr>
          <p:cNvPr id="4" name="s6-footer">
            <a:extLst xmlns:a="http://schemas.openxmlformats.org/drawingml/2006/main">
              <a:ext uri="{FF2B5EF4-FFF2-40B4-BE49-F238E27FC236}">
                <a16:creationId xmlns:a16="http://schemas.microsoft.com/office/drawing/2014/main" id="{CBEF8F18-E41D-4DE6-8A06-E878E4E0A262}"/>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6-footer-line">
            <a:extLst xmlns:a="http://schemas.openxmlformats.org/drawingml/2006/main">
              <a:ext uri="{FF2B5EF4-FFF2-40B4-BE49-F238E27FC236}">
                <a16:creationId xmlns:a16="http://schemas.microsoft.com/office/drawing/2014/main" id="{A5E8BA08-3FE7-451A-9DA7-727BAF3A57FB}"/>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6-bad-1">
            <a:extLst xmlns:a="http://schemas.openxmlformats.org/drawingml/2006/main">
              <a:ext uri="{FF2B5EF4-FFF2-40B4-BE49-F238E27FC236}">
                <a16:creationId xmlns:a16="http://schemas.microsoft.com/office/drawing/2014/main" id="{724A0312-57DF-4088-923E-8F4418214B5F}"/>
              </a:ext>
            </a:extLst>
          </p:cNvPr>
          <p:cNvSpPr>
            <a:spLocks xmlns:a="http://schemas.openxmlformats.org/drawingml/2006/main" noGrp="1"/>
          </p:cNvSpPr>
          <p:nvPr/>
        </p:nvSpPr>
        <p:spPr>
          <a:xfrm xmlns:a="http://schemas.openxmlformats.org/drawingml/2006/main">
            <a:off x="590550" y="1600200"/>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1  </a:t>
            </a:r>
            <a:r>
              <a:rPr sz="1125" b="1">
                <a:solidFill>
                  <a:srgbClr val="14213D"/>
                </a:solidFill>
                <a:latin typeface="Bitstream Charter"/>
                <a:ea typeface="Bitstream Charter"/>
                <a:cs typeface="Bitstream Charter"/>
              </a:rPr>
              <a:t>Scope becomes a file list</a:t>
            </a:r>
          </a:p>
        </p:txBody>
      </p:sp>
      <p:sp>
        <p:nvSpPr>
          <p:cNvPr id="7" name="s6-repair-1">
            <a:extLst xmlns:a="http://schemas.openxmlformats.org/drawingml/2006/main">
              <a:ext uri="{FF2B5EF4-FFF2-40B4-BE49-F238E27FC236}">
                <a16:creationId xmlns:a16="http://schemas.microsoft.com/office/drawing/2014/main" id="{9ECC668B-89DE-4F96-A1F1-84CC08B6BC02}"/>
              </a:ext>
            </a:extLst>
          </p:cNvPr>
          <p:cNvSpPr>
            <a:spLocks xmlns:a="http://schemas.openxmlformats.org/drawingml/2006/main" noGrp="1"/>
          </p:cNvSpPr>
          <p:nvPr/>
        </p:nvSpPr>
        <p:spPr>
          <a:xfrm xmlns:a="http://schemas.openxmlformats.org/drawingml/2006/main">
            <a:off x="6191250" y="1600200"/>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Name behavioral responsibility first. Let later repository evidence propose surfaces.</a:t>
            </a:r>
          </a:p>
        </p:txBody>
      </p: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4781550" y="2038350"/>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9" name="s6-bad-2">
            <a:extLst xmlns:a="http://schemas.openxmlformats.org/drawingml/2006/main">
              <a:ext uri="{FF2B5EF4-FFF2-40B4-BE49-F238E27FC236}">
                <a16:creationId xmlns:a16="http://schemas.microsoft.com/office/drawing/2014/main" id="{B9B4EEC6-AB2A-4DD6-A626-1AE39B907E4C}"/>
              </a:ext>
            </a:extLst>
          </p:cNvPr>
          <p:cNvSpPr>
            <a:spLocks xmlns:a="http://schemas.openxmlformats.org/drawingml/2006/main" noGrp="1"/>
          </p:cNvSpPr>
          <p:nvPr/>
        </p:nvSpPr>
        <p:spPr>
          <a:xfrm xmlns:a="http://schemas.openxmlformats.org/drawingml/2006/main">
            <a:off x="590550" y="2619375"/>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2  </a:t>
            </a:r>
            <a:r>
              <a:rPr sz="1125" b="1">
                <a:solidFill>
                  <a:srgbClr val="14213D"/>
                </a:solidFill>
                <a:latin typeface="Bitstream Charter"/>
                <a:ea typeface="Bitstream Charter"/>
                <a:cs typeface="Bitstream Charter"/>
              </a:rPr>
              <a:t>A vague slogan becomes a constraint</a:t>
            </a:r>
          </a:p>
        </p:txBody>
      </p:sp>
      <p:sp>
        <p:nvSpPr>
          <p:cNvPr id="10" name="s6-repair-2">
            <a:extLst xmlns:a="http://schemas.openxmlformats.org/drawingml/2006/main">
              <a:ext uri="{FF2B5EF4-FFF2-40B4-BE49-F238E27FC236}">
                <a16:creationId xmlns:a16="http://schemas.microsoft.com/office/drawing/2014/main" id="{8B711110-738A-4EB8-B588-BF129327F01C}"/>
              </a:ext>
            </a:extLst>
          </p:cNvPr>
          <p:cNvSpPr>
            <a:spLocks xmlns:a="http://schemas.openxmlformats.org/drawingml/2006/main" noGrp="1"/>
          </p:cNvSpPr>
          <p:nvPr/>
        </p:nvSpPr>
        <p:spPr>
          <a:xfrm xmlns:a="http://schemas.openxmlformats.org/drawingml/2006/main">
            <a:off x="6191250" y="2619375"/>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Record the source or rationale and an inspectable compliance path.</a:t>
            </a:r>
          </a:p>
        </p:txBody>
      </p:sp>
      <p:cxnSp>
        <p:nvCxnSpPr>
          <p:cNvPr id="28" name=""/>
          <p:cNvCxnSpPr>
            <a:stCxn xmlns:a="http://schemas.openxmlformats.org/drawingml/2006/main" id="9" idx="3"/>
            <a:endCxn xmlns:a="http://schemas.openxmlformats.org/drawingml/2006/main" id="10" idx="1"/>
          </p:cNvCxnSpPr>
          <p:nvPr/>
        </p:nvCxnSpPr>
        <p:spPr>
          <a:xfrm xmlns:a="http://schemas.openxmlformats.org/drawingml/2006/main">
            <a:off x="4781550" y="3057525"/>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12" name="s6-bad-3">
            <a:extLst xmlns:a="http://schemas.openxmlformats.org/drawingml/2006/main">
              <a:ext uri="{FF2B5EF4-FFF2-40B4-BE49-F238E27FC236}">
                <a16:creationId xmlns:a16="http://schemas.microsoft.com/office/drawing/2014/main" id="{009DE995-8FBF-4EE3-AB80-36062D205479}"/>
              </a:ext>
            </a:extLst>
          </p:cNvPr>
          <p:cNvSpPr>
            <a:spLocks xmlns:a="http://schemas.openxmlformats.org/drawingml/2006/main" noGrp="1"/>
          </p:cNvSpPr>
          <p:nvPr/>
        </p:nvSpPr>
        <p:spPr>
          <a:xfrm xmlns:a="http://schemas.openxmlformats.org/drawingml/2006/main">
            <a:off x="590550" y="3638550"/>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3  </a:t>
            </a:r>
            <a:r>
              <a:rPr sz="1125" b="1">
                <a:solidFill>
                  <a:srgbClr val="14213D"/>
                </a:solidFill>
                <a:latin typeface="Bitstream Charter"/>
                <a:ea typeface="Bitstream Charter"/>
                <a:cs typeface="Bitstream Charter"/>
              </a:rPr>
              <a:t>A non-goal has no operational effect</a:t>
            </a:r>
          </a:p>
        </p:txBody>
      </p:sp>
      <p:sp>
        <p:nvSpPr>
          <p:cNvPr id="13" name="s6-repair-3">
            <a:extLst xmlns:a="http://schemas.openxmlformats.org/drawingml/2006/main">
              <a:ext uri="{FF2B5EF4-FFF2-40B4-BE49-F238E27FC236}">
                <a16:creationId xmlns:a16="http://schemas.microsoft.com/office/drawing/2014/main" id="{BE37AEAB-F8FE-49CC-BB5D-1254B985ADB1}"/>
              </a:ext>
            </a:extLst>
          </p:cNvPr>
          <p:cNvSpPr>
            <a:spLocks xmlns:a="http://schemas.openxmlformats.org/drawingml/2006/main" noGrp="1"/>
          </p:cNvSpPr>
          <p:nvPr/>
        </p:nvSpPr>
        <p:spPr>
          <a:xfrm xmlns:a="http://schemas.openxmlformats.org/drawingml/2006/main">
            <a:off x="6191250" y="3638550"/>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Require rejection or a separate Change Request for related work.</a:t>
            </a:r>
          </a:p>
        </p:txBody>
      </p:sp>
      <p:cxnSp>
        <p:nvCxnSpPr>
          <p:cNvPr id="31" name=""/>
          <p:cNvCxnSpPr>
            <a:stCxn xmlns:a="http://schemas.openxmlformats.org/drawingml/2006/main" id="12" idx="3"/>
            <a:endCxn xmlns:a="http://schemas.openxmlformats.org/drawingml/2006/main" id="13" idx="1"/>
          </p:cNvCxnSpPr>
          <p:nvPr/>
        </p:nvCxnSpPr>
        <p:spPr>
          <a:xfrm xmlns:a="http://schemas.openxmlformats.org/drawingml/2006/main">
            <a:off x="4781550" y="4076700"/>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15" name="s6-bad-4">
            <a:extLst xmlns:a="http://schemas.openxmlformats.org/drawingml/2006/main">
              <a:ext uri="{FF2B5EF4-FFF2-40B4-BE49-F238E27FC236}">
                <a16:creationId xmlns:a16="http://schemas.microsoft.com/office/drawing/2014/main" id="{7C207E32-3A17-4D44-921A-2F66C696B136}"/>
              </a:ext>
            </a:extLst>
          </p:cNvPr>
          <p:cNvSpPr>
            <a:spLocks xmlns:a="http://schemas.openxmlformats.org/drawingml/2006/main" noGrp="1"/>
          </p:cNvSpPr>
          <p:nvPr/>
        </p:nvSpPr>
        <p:spPr>
          <a:xfrm xmlns:a="http://schemas.openxmlformats.org/drawingml/2006/main">
            <a:off x="590550" y="4657725"/>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4  </a:t>
            </a:r>
            <a:r>
              <a:rPr sz="1125" b="1">
                <a:solidFill>
                  <a:srgbClr val="14213D"/>
                </a:solidFill>
                <a:latin typeface="Bitstream Charter"/>
                <a:ea typeface="Bitstream Charter"/>
                <a:cs typeface="Bitstream Charter"/>
              </a:rPr>
              <a:t>A dependency is seized for convenience</a:t>
            </a:r>
          </a:p>
        </p:txBody>
      </p:sp>
      <p:sp>
        <p:nvSpPr>
          <p:cNvPr id="16" name="s6-repair-4">
            <a:extLst xmlns:a="http://schemas.openxmlformats.org/drawingml/2006/main">
              <a:ext uri="{FF2B5EF4-FFF2-40B4-BE49-F238E27FC236}">
                <a16:creationId xmlns:a16="http://schemas.microsoft.com/office/drawing/2014/main" id="{41BB74ED-DAF4-493E-9D4A-2A05346A0583}"/>
              </a:ext>
            </a:extLst>
          </p:cNvPr>
          <p:cNvSpPr>
            <a:spLocks xmlns:a="http://schemas.openxmlformats.org/drawingml/2006/main" noGrp="1"/>
          </p:cNvSpPr>
          <p:nvPr/>
        </p:nvSpPr>
        <p:spPr>
          <a:xfrm xmlns:a="http://schemas.openxmlformats.org/drawingml/2006/main">
            <a:off x="6191250" y="4657725"/>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Record the owner or authority as unknown instead of assuming control.</a:t>
            </a:r>
          </a:p>
        </p:txBody>
      </p:sp>
      <p:cxnSp>
        <p:nvCxnSpPr>
          <p:cNvPr id="34" name=""/>
          <p:cNvCxnSpPr>
            <a:stCxn xmlns:a="http://schemas.openxmlformats.org/drawingml/2006/main" id="15" idx="3"/>
            <a:endCxn xmlns:a="http://schemas.openxmlformats.org/drawingml/2006/main" id="16" idx="1"/>
          </p:cNvCxnSpPr>
          <p:nvPr/>
        </p:nvCxnSpPr>
        <p:spPr>
          <a:xfrm xmlns:a="http://schemas.openxmlformats.org/drawingml/2006/main">
            <a:off x="4781550" y="5095875"/>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Tree>
    <p:extLst>
      <p:ext uri="{BB962C8B-B14F-4D97-AF65-F5344CB8AC3E}">
        <p14:creationId xmlns:p14="http://schemas.microsoft.com/office/powerpoint/2010/main" val="1860389740"/>
      </p:ext>
    </p:extLst>
  </p:cSld>
</p:sld>
</file>

<file path=ppt/slides/slide7.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9" name="s7-lesson">
            <a:extLst xmlns:a="http://schemas.openxmlformats.org/drawingml/2006/main">
              <a:ext uri="{FF2B5EF4-FFF2-40B4-BE49-F238E27FC236}">
                <a16:creationId xmlns:a16="http://schemas.microsoft.com/office/drawing/2014/main" id="{BE9FF129-E3C2-43CF-850E-F2B475604874}"/>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FND-001-P02  |  FOUNDATION 001</a:t>
            </a:r>
          </a:p>
        </p:txBody>
      </p:sp>
      <p:sp>
        <p:nvSpPr>
          <p:cNvPr id="2" name="s7-title">
            <a:extLst xmlns:a="http://schemas.openxmlformats.org/drawingml/2006/main">
              <a:ext uri="{FF2B5EF4-FFF2-40B4-BE49-F238E27FC236}">
                <a16:creationId xmlns:a16="http://schemas.microsoft.com/office/drawing/2014/main" id="{C9F07B93-454C-4C09-8B42-29A2845BA476}"/>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Practice: produce Scope Box v1</a:t>
            </a:r>
          </a:p>
        </p:txBody>
      </p:sp>
      <p:sp>
        <p:nvSpPr>
          <p:cNvPr id="3" name="s7-page">
            <a:extLst xmlns:a="http://schemas.openxmlformats.org/drawingml/2006/main">
              <a:ext uri="{FF2B5EF4-FFF2-40B4-BE49-F238E27FC236}">
                <a16:creationId xmlns:a16="http://schemas.microsoft.com/office/drawing/2014/main" id="{4F39961C-5374-43EE-BB80-E0118B0C4730}"/>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07 / 08</a:t>
            </a:r>
          </a:p>
        </p:txBody>
      </p:sp>
      <p:sp>
        <p:nvSpPr>
          <p:cNvPr id="4" name="s7-footer">
            <a:extLst xmlns:a="http://schemas.openxmlformats.org/drawingml/2006/main">
              <a:ext uri="{FF2B5EF4-FFF2-40B4-BE49-F238E27FC236}">
                <a16:creationId xmlns:a16="http://schemas.microsoft.com/office/drawing/2014/main" id="{5AA30711-C697-4831-B25F-E5AACE5C1D80}"/>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7-footer-line">
            <a:extLst xmlns:a="http://schemas.openxmlformats.org/drawingml/2006/main">
              <a:ext uri="{FF2B5EF4-FFF2-40B4-BE49-F238E27FC236}">
                <a16:creationId xmlns:a16="http://schemas.microsoft.com/office/drawing/2014/main" id="{F5D4F4E2-AE6E-4FFB-AF15-CD6737E0E452}"/>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7-task">
            <a:extLst xmlns:a="http://schemas.openxmlformats.org/drawingml/2006/main">
              <a:ext uri="{FF2B5EF4-FFF2-40B4-BE49-F238E27FC236}">
                <a16:creationId xmlns:a16="http://schemas.microsoft.com/office/drawing/2014/main" id="{93299A05-6B0C-4151-A2A1-2602CCE08404}"/>
              </a:ext>
            </a:extLst>
          </p:cNvPr>
          <p:cNvSpPr>
            <a:spLocks xmlns:a="http://schemas.openxmlformats.org/drawingml/2006/main" noGrp="1"/>
          </p:cNvSpPr>
          <p:nvPr/>
        </p:nvSpPr>
        <p:spPr>
          <a:xfrm xmlns:a="http://schemas.openxmlformats.org/drawingml/2006/main">
            <a:off x="628650" y="1638300"/>
            <a:ext cx="4476750" cy="3695700"/>
          </a:xfrm>
          <a:prstGeom xmlns:a="http://schemas.openxmlformats.org/drawingml/2006/main" prst="roundRect">
            <a:avLst>
              <a:gd name="adj" fmla="val 3093"/>
            </a:avLst>
          </a:prstGeom>
          <a:solidFill xmlns:a="http://schemas.openxmlformats.org/drawingml/2006/main">
            <a:srgbClr val="121C32"/>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YOUR TASK</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Build a Scope Box v1 for assignment upload while keeping the storage structure unchanged.</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ACCEPTANCE</a:t>
            </a:r>
          </a:p>
          <a:p xmlns:a="http://schemas.openxmlformats.org/drawingml/2006/main">
            <a:pPr algn="l">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Every proposed change can be accepted, rejected, or escalated using the box without inventing ownership.</a:t>
            </a:r>
          </a:p>
        </p:txBody>
      </p:sp>
      <p:sp>
        <p:nvSpPr>
          <p:cNvPr id="7" name="s7-fields">
            <a:extLst xmlns:a="http://schemas.openxmlformats.org/drawingml/2006/main">
              <a:ext uri="{FF2B5EF4-FFF2-40B4-BE49-F238E27FC236}">
                <a16:creationId xmlns:a16="http://schemas.microsoft.com/office/drawing/2014/main" id="{D7E0E863-089A-4285-A0E8-C656923F77CB}"/>
              </a:ext>
            </a:extLst>
          </p:cNvPr>
          <p:cNvSpPr>
            <a:spLocks xmlns:a="http://schemas.openxmlformats.org/drawingml/2006/main" noGrp="1"/>
          </p:cNvSpPr>
          <p:nvPr/>
        </p:nvSpPr>
        <p:spPr>
          <a:xfrm xmlns:a="http://schemas.openxmlformats.org/drawingml/2006/main">
            <a:off x="5667375" y="1638300"/>
            <a:ext cx="5905500" cy="3695700"/>
          </a:xfrm>
          <a:prstGeom xmlns:a="http://schemas.openxmlformats.org/drawingml/2006/main" prst="roundRect">
            <a:avLst>
              <a:gd name="adj" fmla="val 3093"/>
            </a:avLst>
          </a:prstGeom>
          <a:solidFill xmlns:a="http://schemas.openxmlformats.org/drawingml/2006/main">
            <a:srgbClr val="FFFFFF"/>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WORKSHEET FIELDS</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01  </a:t>
            </a:r>
            <a:r>
              <a:rPr sz="1350">
                <a:solidFill>
                  <a:srgbClr val="14213D"/>
                </a:solidFill>
                <a:latin typeface="Bitstream Charter"/>
                <a:ea typeface="Bitstream Charter"/>
                <a:cs typeface="Bitstream Charter"/>
              </a:rPr>
              <a:t>In-scope behaviors</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02  </a:t>
            </a:r>
            <a:r>
              <a:rPr sz="1350">
                <a:solidFill>
                  <a:srgbClr val="14213D"/>
                </a:solidFill>
                <a:latin typeface="Bitstream Charter"/>
                <a:ea typeface="Bitstream Charter"/>
                <a:cs typeface="Bitstream Charter"/>
              </a:rPr>
              <a:t>Constraints with sources</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03  </a:t>
            </a:r>
            <a:r>
              <a:rPr sz="1350">
                <a:solidFill>
                  <a:srgbClr val="14213D"/>
                </a:solidFill>
                <a:latin typeface="Bitstream Charter"/>
                <a:ea typeface="Bitstream Charter"/>
                <a:cs typeface="Bitstream Charter"/>
              </a:rPr>
              <a:t>Operational exclusions</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04  </a:t>
            </a:r>
            <a:r>
              <a:rPr sz="1350">
                <a:solidFill>
                  <a:srgbClr val="14213D"/>
                </a:solidFill>
                <a:latin typeface="Bitstream Charter"/>
                <a:ea typeface="Bitstream Charter"/>
                <a:cs typeface="Bitstream Charter"/>
              </a:rPr>
              <a:t>Dependencies with owner or unknown</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05  </a:t>
            </a:r>
            <a:r>
              <a:rPr sz="1350">
                <a:solidFill>
                  <a:srgbClr val="14213D"/>
                </a:solidFill>
                <a:latin typeface="Bitstream Charter"/>
                <a:ea typeface="Bitstream Charter"/>
                <a:cs typeface="Bitstream Charter"/>
              </a:rPr>
              <a:t>Unresolved decisions handed to P03</a:t>
            </a:r>
          </a:p>
        </p:txBody>
      </p:sp>
      <p:sp>
        <p:nvSpPr>
          <p:cNvPr id="8" name="s7-bar">
            <a:extLst xmlns:a="http://schemas.openxmlformats.org/drawingml/2006/main">
              <a:ext uri="{FF2B5EF4-FFF2-40B4-BE49-F238E27FC236}">
                <a16:creationId xmlns:a16="http://schemas.microsoft.com/office/drawing/2014/main" id="{215FD8DA-1B64-4D16-85AA-5F84D8FD9FBE}"/>
              </a:ext>
            </a:extLst>
          </p:cNvPr>
          <p:cNvSpPr>
            <a:spLocks xmlns:a="http://schemas.openxmlformats.org/drawingml/2006/main" noGrp="1"/>
          </p:cNvSpPr>
          <p:nvPr/>
        </p:nvSpPr>
        <p:spPr>
          <a:xfrm xmlns:a="http://schemas.openxmlformats.org/drawingml/2006/main">
            <a:off x="1428750" y="5619750"/>
            <a:ext cx="9334500" cy="552450"/>
          </a:xfrm>
          <a:prstGeom xmlns:a="http://schemas.openxmlformats.org/drawingml/2006/main" prst="roundRect">
            <a:avLst>
              <a:gd name="adj" fmla="val 2069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00">
                <a:solidFill>
                  <a:srgbClr val="14213D"/>
                </a:solidFill>
                <a:latin typeface="Bitstream Charter"/>
                <a:ea typeface="Bitstream Charter"/>
                <a:cs typeface="Bitstream Charter"/>
              </a:defRPr>
            </a:pPr>
            <a:r>
              <a:rPr sz="1200" b="1">
                <a:solidFill>
                  <a:srgbClr val="14213D"/>
                </a:solidFill>
                <a:latin typeface="Bitstream Charter"/>
                <a:ea typeface="Bitstream Charter"/>
                <a:cs typeface="Bitstream Charter"/>
              </a:rPr>
              <a:t>In-scope responsibilities + sourced constraints + operational exclusions + dependency owner or unknown</a:t>
            </a:r>
          </a:p>
        </p:txBody>
      </p:sp>
    </p:spTree>
    <p:extLst>
      <p:ext uri="{BB962C8B-B14F-4D97-AF65-F5344CB8AC3E}">
        <p14:creationId xmlns:p14="http://schemas.microsoft.com/office/powerpoint/2010/main" val="1539590725"/>
      </p:ext>
    </p:extLst>
  </p:cSld>
</p:sld>
</file>

<file path=ppt/slides/slide8.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8-lesson">
            <a:extLst xmlns:a="http://schemas.openxmlformats.org/drawingml/2006/main">
              <a:ext uri="{FF2B5EF4-FFF2-40B4-BE49-F238E27FC236}">
                <a16:creationId xmlns:a16="http://schemas.microsoft.com/office/drawing/2014/main" id="{F6C3E8F6-4DC3-4C6B-825D-5E175AAC78EF}"/>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FND-001-P02  |  FOUNDATION 001</a:t>
            </a:r>
          </a:p>
        </p:txBody>
      </p:sp>
      <p:sp>
        <p:nvSpPr>
          <p:cNvPr id="2" name="s8-title">
            <a:extLst xmlns:a="http://schemas.openxmlformats.org/drawingml/2006/main">
              <a:ext uri="{FF2B5EF4-FFF2-40B4-BE49-F238E27FC236}">
                <a16:creationId xmlns:a16="http://schemas.microsoft.com/office/drawing/2014/main" id="{6D1DEC3A-61D2-4046-A26F-697BC7C48173}"/>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Transfer, limit, and handoff</a:t>
            </a:r>
          </a:p>
        </p:txBody>
      </p:sp>
      <p:sp>
        <p:nvSpPr>
          <p:cNvPr id="3" name="s8-page">
            <a:extLst xmlns:a="http://schemas.openxmlformats.org/drawingml/2006/main">
              <a:ext uri="{FF2B5EF4-FFF2-40B4-BE49-F238E27FC236}">
                <a16:creationId xmlns:a16="http://schemas.microsoft.com/office/drawing/2014/main" id="{B2293E12-9E05-45B6-9D8A-303484B606EB}"/>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08 / 08</a:t>
            </a:r>
          </a:p>
        </p:txBody>
      </p:sp>
      <p:sp>
        <p:nvSpPr>
          <p:cNvPr id="4" name="s8-footer">
            <a:extLst xmlns:a="http://schemas.openxmlformats.org/drawingml/2006/main">
              <a:ext uri="{FF2B5EF4-FFF2-40B4-BE49-F238E27FC236}">
                <a16:creationId xmlns:a16="http://schemas.microsoft.com/office/drawing/2014/main" id="{1A15E06E-A141-4595-86A3-6FB99768CCA3}"/>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8-footer-line">
            <a:extLst xmlns:a="http://schemas.openxmlformats.org/drawingml/2006/main">
              <a:ext uri="{FF2B5EF4-FFF2-40B4-BE49-F238E27FC236}">
                <a16:creationId xmlns:a16="http://schemas.microsoft.com/office/drawing/2014/main" id="{EA67D117-8F0C-4CEF-8A12-1F47AF9F2B22}"/>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8-challenge">
            <a:extLst xmlns:a="http://schemas.openxmlformats.org/drawingml/2006/main">
              <a:ext uri="{FF2B5EF4-FFF2-40B4-BE49-F238E27FC236}">
                <a16:creationId xmlns:a16="http://schemas.microsoft.com/office/drawing/2014/main" id="{6EEFF600-95C2-4BCE-8BBD-D3B1DB4577AC}"/>
              </a:ext>
            </a:extLst>
          </p:cNvPr>
          <p:cNvSpPr>
            <a:spLocks xmlns:a="http://schemas.openxmlformats.org/drawingml/2006/main" noGrp="1"/>
          </p:cNvSpPr>
          <p:nvPr/>
        </p:nvSpPr>
        <p:spPr>
          <a:xfrm xmlns:a="http://schemas.openxmlformats.org/drawingml/2006/main">
            <a:off x="781050" y="1619250"/>
            <a:ext cx="10629900" cy="1238250"/>
          </a:xfrm>
          <a:prstGeom xmlns:a="http://schemas.openxmlformats.org/drawingml/2006/main" prst="roundRect">
            <a:avLst>
              <a:gd name="adj" fmla="val 9231"/>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CHANGED CONTEXT  </a:t>
            </a:r>
            <a:r>
              <a:rPr sz="1575" b="1">
                <a:solidFill>
                  <a:srgbClr val="F4F7FB"/>
                </a:solidFill>
                <a:latin typeface="Bitstream Charter"/>
                <a:ea typeface="Bitstream Charter"/>
                <a:cs typeface="Bitstream Charter"/>
              </a:rPr>
              <a:t>Bound an exact order-number search with no fuzzy search, customer-name search, redesign, or schema change.</a:t>
            </a:r>
          </a:p>
        </p:txBody>
      </p:sp>
      <p:sp>
        <p:nvSpPr>
          <p:cNvPr id="7" name="s8-q-1">
            <a:extLst xmlns:a="http://schemas.openxmlformats.org/drawingml/2006/main">
              <a:ext uri="{FF2B5EF4-FFF2-40B4-BE49-F238E27FC236}">
                <a16:creationId xmlns:a16="http://schemas.microsoft.com/office/drawing/2014/main" id="{9411D8EC-4584-4500-BDCF-7A1AA2A61571}"/>
              </a:ext>
            </a:extLst>
          </p:cNvPr>
          <p:cNvSpPr>
            <a:spLocks xmlns:a="http://schemas.openxmlformats.org/drawingml/2006/main" noGrp="1"/>
          </p:cNvSpPr>
          <p:nvPr/>
        </p:nvSpPr>
        <p:spPr>
          <a:xfrm xmlns:a="http://schemas.openxmlformats.org/drawingml/2006/main">
            <a:off x="904875" y="3333750"/>
            <a:ext cx="3333750" cy="7429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must change?</a:t>
            </a:r>
          </a:p>
        </p:txBody>
      </p:sp>
      <p:sp>
        <p:nvSpPr>
          <p:cNvPr id="8" name="s8-q-2">
            <a:extLst xmlns:a="http://schemas.openxmlformats.org/drawingml/2006/main">
              <a:ext uri="{FF2B5EF4-FFF2-40B4-BE49-F238E27FC236}">
                <a16:creationId xmlns:a16="http://schemas.microsoft.com/office/drawing/2014/main" id="{82CBB814-6B3E-4EBB-BF80-A12EEB892FB3}"/>
              </a:ext>
            </a:extLst>
          </p:cNvPr>
          <p:cNvSpPr>
            <a:spLocks xmlns:a="http://schemas.openxmlformats.org/drawingml/2006/main" noGrp="1"/>
          </p:cNvSpPr>
          <p:nvPr/>
        </p:nvSpPr>
        <p:spPr>
          <a:xfrm xmlns:a="http://schemas.openxmlformats.org/drawingml/2006/main">
            <a:off x="4619625" y="3333750"/>
            <a:ext cx="3333750" cy="742950"/>
          </a:xfrm>
          <a:prstGeom xmlns:a="http://schemas.openxmlformats.org/drawingml/2006/main" prst="roundRect">
            <a:avLst>
              <a:gd name="adj" fmla="val 50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must not change?</a:t>
            </a:r>
          </a:p>
        </p:txBody>
      </p:sp>
      <p:sp>
        <p:nvSpPr>
          <p:cNvPr id="9" name="s8-q-3">
            <a:extLst xmlns:a="http://schemas.openxmlformats.org/drawingml/2006/main">
              <a:ext uri="{FF2B5EF4-FFF2-40B4-BE49-F238E27FC236}">
                <a16:creationId xmlns:a16="http://schemas.microsoft.com/office/drawing/2014/main" id="{AEB0327B-3E83-4FA1-B489-0D1DB9645565}"/>
              </a:ext>
            </a:extLst>
          </p:cNvPr>
          <p:cNvSpPr>
            <a:spLocks xmlns:a="http://schemas.openxmlformats.org/drawingml/2006/main" noGrp="1"/>
          </p:cNvSpPr>
          <p:nvPr/>
        </p:nvSpPr>
        <p:spPr>
          <a:xfrm xmlns:a="http://schemas.openxmlformats.org/drawingml/2006/main">
            <a:off x="8334375" y="3333750"/>
            <a:ext cx="3333750" cy="7429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Who owns the dependency?</a:t>
            </a:r>
          </a:p>
        </p:txBody>
      </p:sp>
      <p:sp>
        <p:nvSpPr>
          <p:cNvPr id="10" name="s8-next">
            <a:extLst xmlns:a="http://schemas.openxmlformats.org/drawingml/2006/main">
              <a:ext uri="{FF2B5EF4-FFF2-40B4-BE49-F238E27FC236}">
                <a16:creationId xmlns:a16="http://schemas.microsoft.com/office/drawing/2014/main" id="{4D166028-58E7-45B8-9423-95382C9C7C25}"/>
              </a:ext>
            </a:extLst>
          </p:cNvPr>
          <p:cNvSpPr>
            <a:spLocks xmlns:a="http://schemas.openxmlformats.org/drawingml/2006/main" noGrp="1"/>
          </p:cNvSpPr>
          <p:nvPr/>
        </p:nvSpPr>
        <p:spPr>
          <a:xfrm xmlns:a="http://schemas.openxmlformats.org/drawingml/2006/main">
            <a:off x="781050" y="4762500"/>
            <a:ext cx="10629900" cy="1238250"/>
          </a:xfrm>
          <a:prstGeom xmlns:a="http://schemas.openxmlformats.org/drawingml/2006/main" prst="roundRect">
            <a:avLst>
              <a:gd name="adj" fmla="val 9231"/>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HANDOFF  </a:t>
            </a:r>
            <a:r>
              <a:rPr sz="1350" b="1">
                <a:solidFill>
                  <a:srgbClr val="F4F7FB"/>
                </a:solidFill>
                <a:latin typeface="Bitstream Charter"/>
                <a:ea typeface="Bitstream Charter"/>
                <a:cs typeface="Bitstream Charter"/>
              </a:rPr>
              <a:t>Give the bounded behavior and constraints to FND-001-P03 for criteria and proof.</a:t>
            </a:r>
          </a:p>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NON-CLAIM  </a:t>
            </a:r>
            <a:r>
              <a:rPr sz="1350">
                <a:solidFill>
                  <a:srgbClr val="F4F7FB"/>
                </a:solidFill>
                <a:latin typeface="Bitstream Charter"/>
                <a:ea typeface="Bitstream Charter"/>
                <a:cs typeface="Bitstream Charter"/>
              </a:rPr>
              <a:t>Do not define pass or fail acceptance criteria. FND-001-P03 owns proof of done.</a:t>
            </a:r>
          </a:p>
        </p:txBody>
      </p:sp>
    </p:spTree>
    <p:extLst>
      <p:ext uri="{BB962C8B-B14F-4D97-AF65-F5344CB8AC3E}">
        <p14:creationId xmlns:p14="http://schemas.microsoft.com/office/powerpoint/2010/main" val="71563231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2026-09-20T00:09:33.1020000Z</dcterms:created>
  <dcterms:modified xsi:type="dcterms:W3CDTF">2026-09-20T00:09:33.1020000Z</dcterms:modified>
</coreProperties>
</file>