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8774bca21b455c" /><Relationship Type="http://schemas.openxmlformats.org/officeDocument/2006/relationships/extended-properties" Target="/docProps/app.xml" Id="R187c60fd4c524692" /><Relationship Type="http://schemas.openxmlformats.org/officeDocument/2006/relationships/officeDocument" Target="/ppt/presentation.xml" Id="Raeed95ddfe014a24" /></Relationships>
</file>

<file path=ppt/presentation.xml><?xml version="1.0" encoding="utf-8"?>
<p:presentation xmlns:p="http://schemas.openxmlformats.org/presentationml/2006/main">
  <p:sldMasterIdLst>
    <p:sldMasterId xmlns:r="http://schemas.openxmlformats.org/officeDocument/2006/relationships" id="2147483648" r:id="R1d6b8926d2494662"/>
  </p:sldMasterIdLst>
  <p:notesMasterIdLst>
    <p:notesMasterId xmlns:r="http://schemas.openxmlformats.org/officeDocument/2006/relationships" r:id="R3ede3cd1e0ef4b66"/>
  </p:notesMasterIdLst>
  <p:sldIdLst>
    <p:sldId xmlns:r="http://schemas.openxmlformats.org/officeDocument/2006/relationships" id="256" r:id="Rfbde9f32ebf747eb"/>
    <p:sldId xmlns:r="http://schemas.openxmlformats.org/officeDocument/2006/relationships" id="257" r:id="R81506e1e079c43a7"/>
    <p:sldId xmlns:r="http://schemas.openxmlformats.org/officeDocument/2006/relationships" id="258" r:id="Rf39354d2fb92443e"/>
    <p:sldId xmlns:r="http://schemas.openxmlformats.org/officeDocument/2006/relationships" id="259" r:id="R6398a34149a84fee"/>
    <p:sldId xmlns:r="http://schemas.openxmlformats.org/officeDocument/2006/relationships" id="260" r:id="Rc8383eab87ef409c"/>
    <p:sldId xmlns:r="http://schemas.openxmlformats.org/officeDocument/2006/relationships" id="261" r:id="R5e2742dc46ae46b9"/>
    <p:sldId xmlns:r="http://schemas.openxmlformats.org/officeDocument/2006/relationships" id="262" r:id="R2528c7cbee9d4c6d"/>
    <p:sldId xmlns:r="http://schemas.openxmlformats.org/officeDocument/2006/relationships" id="263" r:id="Re368f8b75bf7417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f0cc7bc2654d9d" /><Relationship Type="http://schemas.openxmlformats.org/officeDocument/2006/relationships/slideMaster" Target="/ppt/slideMasters/slideMaster1.xml" Id="R1d6b8926d2494662" /><Relationship Type="http://schemas.openxmlformats.org/officeDocument/2006/relationships/notesMaster" Target="/ppt/notesMasters/notesMaster1.xml" Id="R3ede3cd1e0ef4b66" /><Relationship Type="http://schemas.openxmlformats.org/officeDocument/2006/relationships/presProps" Target="/ppt/presProps.xml" Id="R47c65f18064b4b19" /><Relationship Type="http://schemas.openxmlformats.org/officeDocument/2006/relationships/tableStyles" Target="/ppt/tableStyles.xml" Id="Re9c07434784e4119" /><Relationship Type="http://schemas.openxmlformats.org/officeDocument/2006/relationships/slide" Target="/ppt/slides/slide1.xml" Id="Rfbde9f32ebf747eb" /><Relationship Type="http://schemas.openxmlformats.org/officeDocument/2006/relationships/slide" Target="/ppt/slides/slide2.xml" Id="R81506e1e079c43a7" /><Relationship Type="http://schemas.openxmlformats.org/officeDocument/2006/relationships/slide" Target="/ppt/slides/slide3.xml" Id="Rf39354d2fb92443e" /><Relationship Type="http://schemas.openxmlformats.org/officeDocument/2006/relationships/slide" Target="/ppt/slides/slide4.xml" Id="R6398a34149a84fee" /><Relationship Type="http://schemas.openxmlformats.org/officeDocument/2006/relationships/slide" Target="/ppt/slides/slide5.xml" Id="Rc8383eab87ef409c" /><Relationship Type="http://schemas.openxmlformats.org/officeDocument/2006/relationships/slide" Target="/ppt/slides/slide6.xml" Id="R5e2742dc46ae46b9" /><Relationship Type="http://schemas.openxmlformats.org/officeDocument/2006/relationships/slide" Target="/ppt/slides/slide7.xml" Id="R2528c7cbee9d4c6d" /><Relationship Type="http://schemas.openxmlformats.org/officeDocument/2006/relationships/slide" Target="/ppt/slides/slide8.xml" Id="Re368f8b75bf7417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49a4486ad64e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8f0e17effe64380" /><Relationship Type="http://schemas.openxmlformats.org/officeDocument/2006/relationships/notesMaster" Target="/ppt/notesMasters/notesMaster1.xml" Id="Reb8ebfeccbff49a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923e44b4b74899" /><Relationship Type="http://schemas.openxmlformats.org/officeDocument/2006/relationships/notesMaster" Target="/ppt/notesMasters/notesMaster1.xml" Id="R8a2313e2ab2b47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b002f06e534b71" /><Relationship Type="http://schemas.openxmlformats.org/officeDocument/2006/relationships/notesMaster" Target="/ppt/notesMasters/notesMaster1.xml" Id="Ra51cad687c6e47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9e54f5579a5b4dae" /><Relationship Type="http://schemas.openxmlformats.org/officeDocument/2006/relationships/notesMaster" Target="/ppt/notesMasters/notesMaster1.xml" Id="Rb2d9f2dc16514c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0e63da0c6a24b57" /><Relationship Type="http://schemas.openxmlformats.org/officeDocument/2006/relationships/notesMaster" Target="/ppt/notesMasters/notesMaster1.xml" Id="R27d22b72147e4b0f" /></Relationships>
</file>

<file path=ppt/notesSlides/_rels/notesSlide6.xml.rels>&#65279;<?xml version="1.0" encoding="utf-8"?><Relationships xmlns="http://schemas.openxmlformats.org/package/2006/relationships"><Relationship Type="http://schemas.openxmlformats.org/officeDocument/2006/relationships/slide" Target="/ppt/slides/slide6.xml" Id="R26ae351b056f4cf8" /><Relationship Type="http://schemas.openxmlformats.org/officeDocument/2006/relationships/notesMaster" Target="/ppt/notesMasters/notesMaster1.xml" Id="R52d9c8df3b91451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ab20812b2a64cee" /><Relationship Type="http://schemas.openxmlformats.org/officeDocument/2006/relationships/notesMaster" Target="/ppt/notesMasters/notesMaster1.xml" Id="R161ef04e2eaa4a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fb928f5c364311" /><Relationship Type="http://schemas.openxmlformats.org/officeDocument/2006/relationships/notesMaster" Target="/ppt/notesMasters/notesMaster1.xml" Id="Rf220a59ce98d40a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Open with the question: Can a reviewer understand the problem without seeing your proposed solution? Ask learners to answer provisionally before you reveal the artifact. Frame the lesson as a pre-code decision exercise. The intended output is Problem Brief v1. The deck is a derived teaching aid and never replaces the canonical lesson. Source: MAKNOW_LESSON_FND-001-P01_v1.0.0/content/en-US.md, first-screen framing.</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Read the bounded outcome and the boundary together. Learners should hear what this lesson closes and what it deliberately leaves for a neighbor lesson. Name the evidence bar: Readable current gap + observable outcome + facts, assumptions, and unknowns + explicit P02 handoff. Ask which missing element would make the artifact impossible for a new reviewer to judge. Sources: MAKNOW_LESSON_FND-001-P01_v1.0.0/lesson_bible.json, identity scope and production plan, plus MAKNOW_LESSON_FND-001-P01_v1.0.0/content/en-US.md.</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Walk through the model in reading order. After each part, ask what becomes knowable and what remains open. Use the guard statement to stop premature closure: Unsupported persistence and shareable URL behavior remain open for P02. The diagram is editable, but its conceptual distinctions are invariant. Source: MAKNOW_LESSON_FND-001-P01_v1.0.0/content/en-US.md, mental model section.</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Use the table as a traceability surface. For each row, connect the concept to an artifact field, then test the boundary. Invite learners to explain why the final column matters operationally. Do not turn the table into a memorization checklist. Source: MAKNOW_LESSON_FND-001-P01_v1.0.0/derived_text/tables/TBL-01.json.</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Narrate the worked case from context to artifact fields and only then to the decision. Ask which item is supported, which is unresolved, and which downstream decision is still prohibited. Final decision: READY FOR P02. Reason: The problem is readable and the unsupported behavior remains explicitly open. Boundary: No UI control, persistence mechanism, or acceptance test is selected. Sources: MAKNOW_LESSON_FND-001-P01_v1.0.0/content/en-US.md, worked examples, plus MAKNOW_LESSON_FND-001-P01_v1.0.0/lesson_bible.json.</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Let learners diagnose each failure before showing the repair. The repair should be the smallest move that restores the lesson boundary and makes evidence inspectable. Ask which failure could look most professional while still weakening the artifact. Source: MAKNOW_LESSON_FND-001-P01_v1.0.0/content/en-US.md, failure modes and misconception repair.</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Give learners time to fill the worksheet. Require every listed field and use this acceptance check: A reviewer can understand the problem and identify every unresolved decision without seeing code. The facilitator may question wording, but the learner owns the final boundary and decision. Source: MAKNOW_LESSON_FND-001-P01_v1.0.0/content/en-US.md, guided and independent practice.</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FND-001-P01 | Clarify the problem before you code</a:t>
            </a:r>
          </a:p>
          <a:p xmlns:a="http://schemas.openxmlformats.org/drawingml/2006/main">
            <a:r>
              <a:t/>
            </a:r>
          </a:p>
          <a:p xmlns:a="http://schemas.openxmlformats.org/drawingml/2006/main">
            <a:r>
              <a:t>Use the changed-context prompt to test transfer without copying the task-list example. Ask the three questions on screen, then end with the handoff: Hand scope, constraints, non-goals, and dependencies to FND-001-P02. Restate the non-claim so confidence remains proportional to evidence. Sources: MAKNOW_LESSON_FND-001-P01_v1.0.0/content/en-US.md, assessment and transfer. Bible SHA-256: 7b0a6b938d3af8a0cd3d473e647d3a9af2afd0d5ca78c7406fe8589fb175bacc.</a:t>
            </a:r>
          </a:p>
          <a:p xmlns:a="http://schemas.openxmlformats.org/drawingml/2006/main">
            <a:r>
              <a:t/>
            </a:r>
          </a:p>
          <a:p xmlns:a="http://schemas.openxmlformats.org/drawingml/2006/main">
            <a:r>
              <a:t>Source package: FINAL_LESSONS/MAKNOW_LESSON_FND-001-P01_v1.0.0.zip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61321f563a649c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dfcd98b97542d8" /><Relationship Type="http://schemas.openxmlformats.org/officeDocument/2006/relationships/slideLayout" Target="/ppt/slideLayouts/slideLayout1.xml" Id="R1a582c6b18704c7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a582c6b18704c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1ffa1a53cec4088" /><Relationship Type="http://schemas.openxmlformats.org/officeDocument/2006/relationships/notesSlide" Target="/ppt/notesSlides/notesSlide1.xml" Id="Rac0e6f537dcf40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8929f1140b44f61" /><Relationship Type="http://schemas.openxmlformats.org/officeDocument/2006/relationships/notesSlide" Target="/ppt/notesSlides/notesSlide2.xml" Id="Ra506c91ec4ce4a5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43cf61c91ce4919" /><Relationship Type="http://schemas.openxmlformats.org/officeDocument/2006/relationships/notesSlide" Target="/ppt/notesSlides/notesSlide3.xml" Id="R56d8933ed94148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5b81b4c929e4224" /><Relationship Type="http://schemas.openxmlformats.org/officeDocument/2006/relationships/notesSlide" Target="/ppt/notesSlides/notesSlide4.xml" Id="R7ec0aad1ea5c4c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d102d3abfaf4d1d" /><Relationship Type="http://schemas.openxmlformats.org/officeDocument/2006/relationships/notesSlide" Target="/ppt/notesSlides/notesSlide5.xml" Id="R21af0f57816941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e37b464d6ef4163" /><Relationship Type="http://schemas.openxmlformats.org/officeDocument/2006/relationships/notesSlide" Target="/ppt/notesSlides/notesSlide6.xml" Id="R58dfa6bcc51842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ce052d2cf4c440b" /><Relationship Type="http://schemas.openxmlformats.org/officeDocument/2006/relationships/notesSlide" Target="/ppt/notesSlides/notesSlide7.xml" Id="Rf70afaac279e4b6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f57a61a3d6a48db" /><Relationship Type="http://schemas.openxmlformats.org/officeDocument/2006/relationships/notesSlide" Target="/ppt/notesSlides/notesSlide8.xml" Id="R0026c00009684352"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1-kicker">
            <a:extLst xmlns:a="http://schemas.openxmlformats.org/drawingml/2006/main">
              <a:ext uri="{FF2B5EF4-FFF2-40B4-BE49-F238E27FC236}">
                <a16:creationId xmlns:a16="http://schemas.microsoft.com/office/drawing/2014/main" id="{CD7C6884-A290-4D7F-97A7-FCA7D1B21742}"/>
              </a:ext>
            </a:extLst>
          </p:cNvPr>
          <p:cNvSpPr>
            <a:spLocks xmlns:a="http://schemas.openxmlformats.org/drawingml/2006/main" noGrp="1"/>
          </p:cNvSpPr>
          <p:nvPr/>
        </p:nvSpPr>
        <p:spPr>
          <a:xfrm xmlns:a="http://schemas.openxmlformats.org/drawingml/2006/main">
            <a:off x="609600" y="51435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FND-001-P01  |  MAKNOW FOUNDATION</a:t>
            </a:r>
          </a:p>
        </p:txBody>
      </p:sp>
      <p:sp>
        <p:nvSpPr>
          <p:cNvPr id="2" name="s1-title">
            <a:extLst xmlns:a="http://schemas.openxmlformats.org/drawingml/2006/main">
              <a:ext uri="{FF2B5EF4-FFF2-40B4-BE49-F238E27FC236}">
                <a16:creationId xmlns:a16="http://schemas.microsoft.com/office/drawing/2014/main" id="{4DE50DDA-686D-42B6-B465-80AD3E28516F}"/>
              </a:ext>
            </a:extLst>
          </p:cNvPr>
          <p:cNvSpPr>
            <a:spLocks xmlns:a="http://schemas.openxmlformats.org/drawingml/2006/main" noGrp="1"/>
          </p:cNvSpPr>
          <p:nvPr/>
        </p:nvSpPr>
        <p:spPr>
          <a:xfrm xmlns:a="http://schemas.openxmlformats.org/drawingml/2006/main">
            <a:off x="609600" y="1285875"/>
            <a:ext cx="8858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300" b="1">
                <a:solidFill>
                  <a:srgbClr val="F4F7FB"/>
                </a:solidFill>
                <a:latin typeface="Bitstream Charter"/>
                <a:ea typeface="Bitstream Charter"/>
                <a:cs typeface="Bitstream Charter"/>
              </a:defRPr>
            </a:pPr>
            <a:r>
              <a:rPr sz="3300" b="1">
                <a:solidFill>
                  <a:srgbClr val="F4F7FB"/>
                </a:solidFill>
                <a:latin typeface="Bitstream Charter"/>
                <a:ea typeface="Bitstream Charter"/>
                <a:cs typeface="Bitstream Charter"/>
              </a:rPr>
              <a:t>Clarify the problem before you code</a:t>
            </a:r>
          </a:p>
        </p:txBody>
      </p:sp>
      <p:sp>
        <p:nvSpPr>
          <p:cNvPr id="3" name="s1-rule">
            <a:extLst xmlns:a="http://schemas.openxmlformats.org/drawingml/2006/main">
              <a:ext uri="{FF2B5EF4-FFF2-40B4-BE49-F238E27FC236}">
                <a16:creationId xmlns:a16="http://schemas.microsoft.com/office/drawing/2014/main" id="{FB639D58-5C2B-4C2D-8B77-C74E812BA87A}"/>
              </a:ext>
            </a:extLst>
          </p:cNvPr>
          <p:cNvSpPr>
            <a:spLocks xmlns:a="http://schemas.openxmlformats.org/drawingml/2006/main" noGrp="1"/>
          </p:cNvSpPr>
          <p:nvPr/>
        </p:nvSpPr>
        <p:spPr>
          <a:xfrm xmlns:a="http://schemas.openxmlformats.org/drawingml/2006/main">
            <a:off x="628650" y="3200400"/>
            <a:ext cx="657225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4" name="s1-question">
            <a:extLst xmlns:a="http://schemas.openxmlformats.org/drawingml/2006/main">
              <a:ext uri="{FF2B5EF4-FFF2-40B4-BE49-F238E27FC236}">
                <a16:creationId xmlns:a16="http://schemas.microsoft.com/office/drawing/2014/main" id="{7139BACB-97CF-4F52-AA3B-5A6543E6A32C}"/>
              </a:ext>
            </a:extLst>
          </p:cNvPr>
          <p:cNvSpPr>
            <a:spLocks xmlns:a="http://schemas.openxmlformats.org/drawingml/2006/main" noGrp="1"/>
          </p:cNvSpPr>
          <p:nvPr/>
        </p:nvSpPr>
        <p:spPr>
          <a:xfrm xmlns:a="http://schemas.openxmlformats.org/drawingml/2006/main">
            <a:off x="647700" y="3476625"/>
            <a:ext cx="7429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Can a reviewer understand the problem without seeing your proposed solution?</a:t>
            </a:r>
          </a:p>
        </p:txBody>
      </p:sp>
      <p:sp>
        <p:nvSpPr>
          <p:cNvPr id="5" name="s1-artifact">
            <a:extLst xmlns:a="http://schemas.openxmlformats.org/drawingml/2006/main">
              <a:ext uri="{FF2B5EF4-FFF2-40B4-BE49-F238E27FC236}">
                <a16:creationId xmlns:a16="http://schemas.microsoft.com/office/drawing/2014/main" id="{D8731A50-5252-436B-93E8-FF4FB8F4CF90}"/>
              </a:ext>
            </a:extLst>
          </p:cNvPr>
          <p:cNvSpPr>
            <a:spLocks xmlns:a="http://schemas.openxmlformats.org/drawingml/2006/main" noGrp="1"/>
          </p:cNvSpPr>
          <p:nvPr/>
        </p:nvSpPr>
        <p:spPr>
          <a:xfrm xmlns:a="http://schemas.openxmlformats.org/drawingml/2006/main">
            <a:off x="8620125" y="3333750"/>
            <a:ext cx="2952750" cy="2047875"/>
          </a:xfrm>
          <a:prstGeom xmlns:a="http://schemas.openxmlformats.org/drawingml/2006/main" prst="roundRect">
            <a:avLst>
              <a:gd name="adj" fmla="val 558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Problem Brief v1</a:t>
            </a:r>
          </a:p>
        </p:txBody>
      </p:sp>
      <p:sp>
        <p:nvSpPr>
          <p:cNvPr id="6" name="s1-footer">
            <a:extLst xmlns:a="http://schemas.openxmlformats.org/drawingml/2006/main">
              <a:ext uri="{FF2B5EF4-FFF2-40B4-BE49-F238E27FC236}">
                <a16:creationId xmlns:a16="http://schemas.microsoft.com/office/drawing/2014/main" id="{1DE62E48-0DD0-4E7F-AEBD-0BD1458BF7F8}"/>
              </a:ext>
            </a:extLst>
          </p:cNvPr>
          <p:cNvSpPr>
            <a:spLocks xmlns:a="http://schemas.openxmlformats.org/drawingml/2006/main" noGrp="1"/>
          </p:cNvSpPr>
          <p:nvPr/>
        </p:nvSpPr>
        <p:spPr>
          <a:xfrm xmlns:a="http://schemas.openxmlformats.org/drawingml/2006/main">
            <a:off x="609600" y="619125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45-minute lesson</a:t>
            </a:r>
          </a:p>
        </p:txBody>
      </p:sp>
    </p:spTree>
    <p:extLst>
      <p:ext uri="{BB962C8B-B14F-4D97-AF65-F5344CB8AC3E}">
        <p14:creationId xmlns:p14="http://schemas.microsoft.com/office/powerpoint/2010/main" val="152568542"/>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2-lesson">
            <a:extLst xmlns:a="http://schemas.openxmlformats.org/drawingml/2006/main">
              <a:ext uri="{FF2B5EF4-FFF2-40B4-BE49-F238E27FC236}">
                <a16:creationId xmlns:a16="http://schemas.microsoft.com/office/drawing/2014/main" id="{548946BC-AC73-4F3C-A76A-5250F17661D5}"/>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2-title">
            <a:extLst xmlns:a="http://schemas.openxmlformats.org/drawingml/2006/main">
              <a:ext uri="{FF2B5EF4-FFF2-40B4-BE49-F238E27FC236}">
                <a16:creationId xmlns:a16="http://schemas.microsoft.com/office/drawing/2014/main" id="{9FA55A45-D6F0-42F2-805B-F182E23E9A55}"/>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contract: outcome, artifact, and boundary</a:t>
            </a:r>
          </a:p>
        </p:txBody>
      </p:sp>
      <p:sp>
        <p:nvSpPr>
          <p:cNvPr id="3" name="s2-page">
            <a:extLst xmlns:a="http://schemas.openxmlformats.org/drawingml/2006/main">
              <a:ext uri="{FF2B5EF4-FFF2-40B4-BE49-F238E27FC236}">
                <a16:creationId xmlns:a16="http://schemas.microsoft.com/office/drawing/2014/main" id="{51CD79D4-C646-433F-ACE0-D4367B699533}"/>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0876C339-057A-490D-8A33-9DEF4E5090DD}"/>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C2C5D8BA-E5A2-4E7A-B290-CFF90665DB3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label">
            <a:extLst xmlns:a="http://schemas.openxmlformats.org/drawingml/2006/main">
              <a:ext uri="{FF2B5EF4-FFF2-40B4-BE49-F238E27FC236}">
                <a16:creationId xmlns:a16="http://schemas.microsoft.com/office/drawing/2014/main" id="{8804F791-0C1C-4268-AAAA-0579577B042D}"/>
              </a:ext>
            </a:extLst>
          </p:cNvPr>
          <p:cNvSpPr>
            <a:spLocks xmlns:a="http://schemas.openxmlformats.org/drawingml/2006/main" noGrp="1"/>
          </p:cNvSpPr>
          <p:nvPr/>
        </p:nvSpPr>
        <p:spPr>
          <a:xfrm xmlns:a="http://schemas.openxmlformats.org/drawingml/2006/main">
            <a:off x="685800" y="1666875"/>
            <a:ext cx="238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BOUNDED OUTCOME</a:t>
            </a:r>
          </a:p>
        </p:txBody>
      </p:sp>
      <p:sp>
        <p:nvSpPr>
          <p:cNvPr id="7" name="s2-outcome">
            <a:extLst xmlns:a="http://schemas.openxmlformats.org/drawingml/2006/main">
              <a:ext uri="{FF2B5EF4-FFF2-40B4-BE49-F238E27FC236}">
                <a16:creationId xmlns:a16="http://schemas.microsoft.com/office/drawing/2014/main" id="{70A8D201-8606-4935-BC74-A19940825879}"/>
              </a:ext>
            </a:extLst>
          </p:cNvPr>
          <p:cNvSpPr>
            <a:spLocks xmlns:a="http://schemas.openxmlformats.org/drawingml/2006/main" noGrp="1"/>
          </p:cNvSpPr>
          <p:nvPr/>
        </p:nvSpPr>
        <p:spPr>
          <a:xfrm xmlns:a="http://schemas.openxmlformats.org/drawingml/2006/main">
            <a:off x="685800" y="1962150"/>
            <a:ext cx="676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F7FB"/>
                </a:solidFill>
                <a:latin typeface="Bitstream Charter"/>
                <a:ea typeface="Bitstream Charter"/>
                <a:cs typeface="Bitstream Charter"/>
              </a:defRPr>
            </a:pPr>
            <a:r>
              <a:rPr sz="1875" b="1">
                <a:solidFill>
                  <a:srgbClr val="F4F7FB"/>
                </a:solidFill>
                <a:latin typeface="Bitstream Charter"/>
                <a:ea typeface="Bitstream Charter"/>
                <a:cs typeface="Bitstream Charter"/>
              </a:rPr>
              <a:t>Produce a small pre-code brief that states an engineering-ready problem, an observable outcome, and the status of decision-relevant information.</a:t>
            </a:r>
          </a:p>
        </p:txBody>
      </p:sp>
      <p:sp>
        <p:nvSpPr>
          <p:cNvPr id="8" name="s2-artifact">
            <a:extLst xmlns:a="http://schemas.openxmlformats.org/drawingml/2006/main">
              <a:ext uri="{FF2B5EF4-FFF2-40B4-BE49-F238E27FC236}">
                <a16:creationId xmlns:a16="http://schemas.microsoft.com/office/drawing/2014/main" id="{C5A8CF89-DC3A-4D60-B341-1AFA771850AF}"/>
              </a:ext>
            </a:extLst>
          </p:cNvPr>
          <p:cNvSpPr>
            <a:spLocks xmlns:a="http://schemas.openxmlformats.org/drawingml/2006/main" noGrp="1"/>
          </p:cNvSpPr>
          <p:nvPr/>
        </p:nvSpPr>
        <p:spPr>
          <a:xfrm xmlns:a="http://schemas.openxmlformats.org/drawingml/2006/main">
            <a:off x="8096250" y="1638300"/>
            <a:ext cx="3429000" cy="1762125"/>
          </a:xfrm>
          <a:prstGeom xmlns:a="http://schemas.openxmlformats.org/drawingml/2006/main" prst="roundRect">
            <a:avLst>
              <a:gd name="adj" fmla="val 648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PRIMARY ARTIFACT</a:t>
            </a:r>
          </a:p>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Problem Brief v1</a:t>
            </a:r>
          </a:p>
        </p:txBody>
      </p:sp>
      <p:sp>
        <p:nvSpPr>
          <p:cNvPr id="9" name="s2-boundary">
            <a:extLst xmlns:a="http://schemas.openxmlformats.org/drawingml/2006/main">
              <a:ext uri="{FF2B5EF4-FFF2-40B4-BE49-F238E27FC236}">
                <a16:creationId xmlns:a16="http://schemas.microsoft.com/office/drawing/2014/main" id="{5098A2CE-04D4-4C4F-998E-39CF9AC158DC}"/>
              </a:ext>
            </a:extLst>
          </p:cNvPr>
          <p:cNvSpPr>
            <a:spLocks xmlns:a="http://schemas.openxmlformats.org/drawingml/2006/main" noGrp="1"/>
          </p:cNvSpPr>
          <p:nvPr/>
        </p:nvSpPr>
        <p:spPr>
          <a:xfrm xmlns:a="http://schemas.openxmlformats.org/drawingml/2006/main">
            <a:off x="685800" y="3905250"/>
            <a:ext cx="10839450" cy="895350"/>
          </a:xfrm>
          <a:prstGeom xmlns:a="http://schemas.openxmlformats.org/drawingml/2006/main" prst="roundRect">
            <a:avLst>
              <a:gd name="adj" fmla="val 12766"/>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BOUNDARY  </a:t>
            </a:r>
            <a:r>
              <a:rPr sz="1425" b="1">
                <a:solidFill>
                  <a:srgbClr val="F4F7FB"/>
                </a:solidFill>
                <a:latin typeface="Bitstream Charter"/>
                <a:ea typeface="Bitstream Charter"/>
                <a:cs typeface="Bitstream Charter"/>
              </a:rPr>
              <a:t>Do not choose an implementation, close full scope, or define acceptance criteria.</a:t>
            </a:r>
          </a:p>
        </p:txBody>
      </p:sp>
      <p:sp>
        <p:nvSpPr>
          <p:cNvPr id="10" name="s2-evidence">
            <a:extLst xmlns:a="http://schemas.openxmlformats.org/drawingml/2006/main">
              <a:ext uri="{FF2B5EF4-FFF2-40B4-BE49-F238E27FC236}">
                <a16:creationId xmlns:a16="http://schemas.microsoft.com/office/drawing/2014/main" id="{8C25DCE4-D673-4550-8039-5FF2B80A0958}"/>
              </a:ext>
            </a:extLst>
          </p:cNvPr>
          <p:cNvSpPr>
            <a:spLocks xmlns:a="http://schemas.openxmlformats.org/drawingml/2006/main" noGrp="1"/>
          </p:cNvSpPr>
          <p:nvPr/>
        </p:nvSpPr>
        <p:spPr>
          <a:xfrm xmlns:a="http://schemas.openxmlformats.org/drawingml/2006/main">
            <a:off x="685800" y="5124450"/>
            <a:ext cx="10839450" cy="876300"/>
          </a:xfrm>
          <a:prstGeom xmlns:a="http://schemas.openxmlformats.org/drawingml/2006/main" prst="roundRect">
            <a:avLst>
              <a:gd name="adj" fmla="val 13043"/>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EVIDENCE BAR  </a:t>
            </a:r>
            <a:r>
              <a:rPr sz="1350" b="1">
                <a:solidFill>
                  <a:srgbClr val="14213D"/>
                </a:solidFill>
                <a:latin typeface="Bitstream Charter"/>
                <a:ea typeface="Bitstream Charter"/>
                <a:cs typeface="Bitstream Charter"/>
              </a:rPr>
              <a:t>Readable current gap + observable outcome + facts, assumptions, and unknowns + explicit P02 handoff</a:t>
            </a:r>
          </a:p>
        </p:txBody>
      </p:sp>
    </p:spTree>
    <p:extLst>
      <p:ext uri="{BB962C8B-B14F-4D97-AF65-F5344CB8AC3E}">
        <p14:creationId xmlns:p14="http://schemas.microsoft.com/office/powerpoint/2010/main" val="1008534793"/>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3-lesson">
            <a:extLst xmlns:a="http://schemas.openxmlformats.org/drawingml/2006/main">
              <a:ext uri="{FF2B5EF4-FFF2-40B4-BE49-F238E27FC236}">
                <a16:creationId xmlns:a16="http://schemas.microsoft.com/office/drawing/2014/main" id="{08163F46-AC0E-4D12-9F96-4789DA5570D7}"/>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3-title">
            <a:extLst xmlns:a="http://schemas.openxmlformats.org/drawingml/2006/main">
              <a:ext uri="{FF2B5EF4-FFF2-40B4-BE49-F238E27FC236}">
                <a16:creationId xmlns:a16="http://schemas.microsoft.com/office/drawing/2014/main" id="{289C0971-FC65-4E70-A974-D5AE8EE4DCD7}"/>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Problem Brief: separate the problem from the proposed solution</a:t>
            </a:r>
          </a:p>
        </p:txBody>
      </p:sp>
      <p:sp>
        <p:nvSpPr>
          <p:cNvPr id="3" name="s3-page">
            <a:extLst xmlns:a="http://schemas.openxmlformats.org/drawingml/2006/main">
              <a:ext uri="{FF2B5EF4-FFF2-40B4-BE49-F238E27FC236}">
                <a16:creationId xmlns:a16="http://schemas.microsoft.com/office/drawing/2014/main" id="{C0B72BE7-7D82-4A44-B43A-1A6E6E18EB8A}"/>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131B558C-2349-4BC2-943E-A0B466FF2DF8}"/>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CD1D25D6-F60B-4AA8-AA30-C8E649CDEB4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top-1">
            <a:extLst xmlns:a="http://schemas.openxmlformats.org/drawingml/2006/main">
              <a:ext uri="{FF2B5EF4-FFF2-40B4-BE49-F238E27FC236}">
                <a16:creationId xmlns:a16="http://schemas.microsoft.com/office/drawing/2014/main" id="{FEA2E4D4-1368-462D-9B18-703BB82753F4}"/>
              </a:ext>
            </a:extLst>
          </p:cNvPr>
          <p:cNvSpPr>
            <a:spLocks xmlns:a="http://schemas.openxmlformats.org/drawingml/2006/main" noGrp="1"/>
          </p:cNvSpPr>
          <p:nvPr/>
        </p:nvSpPr>
        <p:spPr>
          <a:xfrm xmlns:a="http://schemas.openxmlformats.org/drawingml/2006/main">
            <a:off x="781050" y="1809750"/>
            <a:ext cx="3048000" cy="1066800"/>
          </a:xfrm>
          <a:prstGeom xmlns:a="http://schemas.openxmlformats.org/drawingml/2006/main" prst="roundRect">
            <a:avLst>
              <a:gd name="adj" fmla="val 10714"/>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1</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Actor and context</a:t>
            </a:r>
          </a:p>
        </p:txBody>
      </p:sp>
      <p:sp>
        <p:nvSpPr>
          <p:cNvPr id="7" name="s3-top-2">
            <a:extLst xmlns:a="http://schemas.openxmlformats.org/drawingml/2006/main">
              <a:ext uri="{FF2B5EF4-FFF2-40B4-BE49-F238E27FC236}">
                <a16:creationId xmlns:a16="http://schemas.microsoft.com/office/drawing/2014/main" id="{9E0C0AF9-985E-45F1-BAE0-F16042106A92}"/>
              </a:ext>
            </a:extLst>
          </p:cNvPr>
          <p:cNvSpPr>
            <a:spLocks xmlns:a="http://schemas.openxmlformats.org/drawingml/2006/main" noGrp="1"/>
          </p:cNvSpPr>
          <p:nvPr/>
        </p:nvSpPr>
        <p:spPr>
          <a:xfrm xmlns:a="http://schemas.openxmlformats.org/drawingml/2006/main">
            <a:off x="4591050" y="1809750"/>
            <a:ext cx="3048000" cy="1066800"/>
          </a:xfrm>
          <a:prstGeom xmlns:a="http://schemas.openxmlformats.org/drawingml/2006/main" prst="roundRect">
            <a:avLst>
              <a:gd name="adj" fmla="val 10714"/>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2</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Current gap</a:t>
            </a:r>
          </a:p>
        </p:txBody>
      </p:sp>
      <p:sp>
        <p:nvSpPr>
          <p:cNvPr id="8" name="s3-top-3">
            <a:extLst xmlns:a="http://schemas.openxmlformats.org/drawingml/2006/main">
              <a:ext uri="{FF2B5EF4-FFF2-40B4-BE49-F238E27FC236}">
                <a16:creationId xmlns:a16="http://schemas.microsoft.com/office/drawing/2014/main" id="{CCA3B4EB-26F5-4557-8097-7C39BFF22D52}"/>
              </a:ext>
            </a:extLst>
          </p:cNvPr>
          <p:cNvSpPr>
            <a:spLocks xmlns:a="http://schemas.openxmlformats.org/drawingml/2006/main" noGrp="1"/>
          </p:cNvSpPr>
          <p:nvPr/>
        </p:nvSpPr>
        <p:spPr>
          <a:xfrm xmlns:a="http://schemas.openxmlformats.org/drawingml/2006/main">
            <a:off x="8401050" y="1809750"/>
            <a:ext cx="3048000" cy="1066800"/>
          </a:xfrm>
          <a:prstGeom xmlns:a="http://schemas.openxmlformats.org/drawingml/2006/main" prst="roundRect">
            <a:avLst>
              <a:gd name="adj" fmla="val 10714"/>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3</a:t>
            </a:r>
          </a:p>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Observable outcome</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829050" y="2343150"/>
            <a:ext cx="7620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7639050" y="2343150"/>
            <a:ext cx="7620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3-bottom-1">
            <a:extLst xmlns:a="http://schemas.openxmlformats.org/drawingml/2006/main">
              <a:ext uri="{FF2B5EF4-FFF2-40B4-BE49-F238E27FC236}">
                <a16:creationId xmlns:a16="http://schemas.microsoft.com/office/drawing/2014/main" id="{A803D347-85D4-460A-AC2F-5BADD88AAA7E}"/>
              </a:ext>
            </a:extLst>
          </p:cNvPr>
          <p:cNvSpPr>
            <a:spLocks xmlns:a="http://schemas.openxmlformats.org/drawingml/2006/main" noGrp="1"/>
          </p:cNvSpPr>
          <p:nvPr/>
        </p:nvSpPr>
        <p:spPr>
          <a:xfrm xmlns:a="http://schemas.openxmlformats.org/drawingml/2006/main">
            <a:off x="1714500" y="3714750"/>
            <a:ext cx="2571750" cy="971550"/>
          </a:xfrm>
          <a:prstGeom xmlns:a="http://schemas.openxmlformats.org/drawingml/2006/main" prst="roundRect">
            <a:avLst>
              <a:gd name="adj" fmla="val 1176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FACTS</a:t>
            </a:r>
          </a:p>
        </p:txBody>
      </p:sp>
      <p:cxnSp>
        <p:nvCxnSpPr>
          <p:cNvPr id="29" name=""/>
          <p:cNvCxnSpPr>
            <a:stCxn xmlns:a="http://schemas.openxmlformats.org/drawingml/2006/main" id="11" idx="0"/>
            <a:endCxn xmlns:a="http://schemas.openxmlformats.org/drawingml/2006/main" id="7" idx="2"/>
          </p:cNvCxnSpPr>
          <p:nvPr/>
        </p:nvCxnSpPr>
        <p:spPr>
          <a:xfrm xmlns:a="http://schemas.openxmlformats.org/drawingml/2006/main" flipV="1">
            <a:off x="3000375" y="2876550"/>
            <a:ext cx="3114675" cy="838200"/>
          </a:xfrm>
          <a:prstGeom xmlns:a="http://schemas.openxmlformats.org/drawingml/2006/main" prst="bentConnector4">
            <a:avLst>
              <a:gd name="adj1" fmla="val 0"/>
              <a:gd name="adj2" fmla="val 50000"/>
            </a:avLst>
          </a:prstGeom>
          <a:ln xmlns:a="http://schemas.openxmlformats.org/drawingml/2006/main" w="19050">
            <a:solidFill>
              <a:srgbClr val="4DD3A4"/>
            </a:solidFill>
            <a:prstDash val="dash"/>
            <a:tailEnd type="triangle" w="sm" len="sm"/>
          </a:ln>
        </p:spPr>
      </p:cxnSp>
      <p:sp>
        <p:nvSpPr>
          <p:cNvPr id="13" name="s3-bottom-2">
            <a:extLst xmlns:a="http://schemas.openxmlformats.org/drawingml/2006/main">
              <a:ext uri="{FF2B5EF4-FFF2-40B4-BE49-F238E27FC236}">
                <a16:creationId xmlns:a16="http://schemas.microsoft.com/office/drawing/2014/main" id="{46C7DA54-87EB-4A16-9293-FA187F4BF7E8}"/>
              </a:ext>
            </a:extLst>
          </p:cNvPr>
          <p:cNvSpPr>
            <a:spLocks xmlns:a="http://schemas.openxmlformats.org/drawingml/2006/main" noGrp="1"/>
          </p:cNvSpPr>
          <p:nvPr/>
        </p:nvSpPr>
        <p:spPr>
          <a:xfrm xmlns:a="http://schemas.openxmlformats.org/drawingml/2006/main">
            <a:off x="4857750" y="3714750"/>
            <a:ext cx="2571750" cy="971550"/>
          </a:xfrm>
          <a:prstGeom xmlns:a="http://schemas.openxmlformats.org/drawingml/2006/main" prst="roundRect">
            <a:avLst>
              <a:gd name="adj" fmla="val 11765"/>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ASSUMPTIONS</a:t>
            </a:r>
          </a:p>
        </p:txBody>
      </p:sp>
      <p:cxnSp>
        <p:nvCxnSpPr>
          <p:cNvPr id="31" name=""/>
          <p:cNvCxnSpPr>
            <a:stCxn xmlns:a="http://schemas.openxmlformats.org/drawingml/2006/main" id="13" idx="0"/>
            <a:endCxn xmlns:a="http://schemas.openxmlformats.org/drawingml/2006/main" id="7" idx="2"/>
          </p:cNvCxnSpPr>
          <p:nvPr/>
        </p:nvCxnSpPr>
        <p:spPr>
          <a:xfrm xmlns:a="http://schemas.openxmlformats.org/drawingml/2006/main" flipH="1" flipV="1">
            <a:off x="6115050" y="2876550"/>
            <a:ext cx="28575" cy="838200"/>
          </a:xfrm>
          <a:prstGeom xmlns:a="http://schemas.openxmlformats.org/drawingml/2006/main" prst="bentConnector4">
            <a:avLst>
              <a:gd name="adj1" fmla="val 0"/>
              <a:gd name="adj2" fmla="val 50000"/>
            </a:avLst>
          </a:prstGeom>
          <a:ln xmlns:a="http://schemas.openxmlformats.org/drawingml/2006/main" w="19050">
            <a:solidFill>
              <a:srgbClr val="F4B860"/>
            </a:solidFill>
            <a:prstDash val="dash"/>
            <a:tailEnd type="triangle" w="sm" len="sm"/>
          </a:ln>
        </p:spPr>
      </p:cxnSp>
      <p:sp>
        <p:nvSpPr>
          <p:cNvPr id="15" name="s3-bottom-3">
            <a:extLst xmlns:a="http://schemas.openxmlformats.org/drawingml/2006/main">
              <a:ext uri="{FF2B5EF4-FFF2-40B4-BE49-F238E27FC236}">
                <a16:creationId xmlns:a16="http://schemas.microsoft.com/office/drawing/2014/main" id="{CCD014C9-68CF-4786-A16A-39675B609A4F}"/>
              </a:ext>
            </a:extLst>
          </p:cNvPr>
          <p:cNvSpPr>
            <a:spLocks xmlns:a="http://schemas.openxmlformats.org/drawingml/2006/main" noGrp="1"/>
          </p:cNvSpPr>
          <p:nvPr/>
        </p:nvSpPr>
        <p:spPr>
          <a:xfrm xmlns:a="http://schemas.openxmlformats.org/drawingml/2006/main">
            <a:off x="8001000" y="3714750"/>
            <a:ext cx="2571750" cy="971550"/>
          </a:xfrm>
          <a:prstGeom xmlns:a="http://schemas.openxmlformats.org/drawingml/2006/main" prst="roundRect">
            <a:avLst>
              <a:gd name="adj" fmla="val 11765"/>
            </a:avLst>
          </a:prstGeom>
          <a:solidFill xmlns:a="http://schemas.openxmlformats.org/drawingml/2006/main">
            <a:srgbClr val="ECEAFF"/>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UNKNOWNS</a:t>
            </a:r>
          </a:p>
        </p:txBody>
      </p:sp>
      <p:cxnSp>
        <p:nvCxnSpPr>
          <p:cNvPr id="33" name=""/>
          <p:cNvCxnSpPr>
            <a:stCxn xmlns:a="http://schemas.openxmlformats.org/drawingml/2006/main" id="15" idx="0"/>
            <a:endCxn xmlns:a="http://schemas.openxmlformats.org/drawingml/2006/main" id="7" idx="2"/>
          </p:cNvCxnSpPr>
          <p:nvPr/>
        </p:nvCxnSpPr>
        <p:spPr>
          <a:xfrm xmlns:a="http://schemas.openxmlformats.org/drawingml/2006/main" flipH="1" flipV="1">
            <a:off x="6115050" y="2876550"/>
            <a:ext cx="3171825" cy="838200"/>
          </a:xfrm>
          <a:prstGeom xmlns:a="http://schemas.openxmlformats.org/drawingml/2006/main" prst="bentConnector4">
            <a:avLst>
              <a:gd name="adj1" fmla="val 0"/>
              <a:gd name="adj2" fmla="val 50000"/>
            </a:avLst>
          </a:prstGeom>
          <a:ln xmlns:a="http://schemas.openxmlformats.org/drawingml/2006/main" w="19050">
            <a:solidFill>
              <a:srgbClr val="8F88FF"/>
            </a:solidFill>
            <a:prstDash val="dash"/>
            <a:tailEnd type="triangle" w="sm" len="sm"/>
          </a:ln>
        </p:spPr>
      </p:cxnSp>
      <p:sp>
        <p:nvSpPr>
          <p:cNvPr id="17" name="s3-guard">
            <a:extLst xmlns:a="http://schemas.openxmlformats.org/drawingml/2006/main">
              <a:ext uri="{FF2B5EF4-FFF2-40B4-BE49-F238E27FC236}">
                <a16:creationId xmlns:a16="http://schemas.microsoft.com/office/drawing/2014/main" id="{4548CC94-B673-4B1A-881E-680AE05467B7}"/>
              </a:ext>
            </a:extLst>
          </p:cNvPr>
          <p:cNvSpPr>
            <a:spLocks xmlns:a="http://schemas.openxmlformats.org/drawingml/2006/main" noGrp="1"/>
          </p:cNvSpPr>
          <p:nvPr/>
        </p:nvSpPr>
        <p:spPr>
          <a:xfrm xmlns:a="http://schemas.openxmlformats.org/drawingml/2006/main">
            <a:off x="1285875" y="5314950"/>
            <a:ext cx="9620250" cy="704850"/>
          </a:xfrm>
          <a:prstGeom xmlns:a="http://schemas.openxmlformats.org/drawingml/2006/main" prst="roundRect">
            <a:avLst>
              <a:gd name="adj" fmla="val 16216"/>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B860"/>
                </a:solidFill>
                <a:latin typeface="Bitstream Charter"/>
                <a:ea typeface="Bitstream Charter"/>
                <a:cs typeface="Bitstream Charter"/>
              </a:defRPr>
            </a:pPr>
            <a:r>
              <a:rPr sz="1275" b="1">
                <a:solidFill>
                  <a:srgbClr val="F4B860"/>
                </a:solidFill>
                <a:latin typeface="Bitstream Charter"/>
                <a:ea typeface="Bitstream Charter"/>
                <a:cs typeface="Bitstream Charter"/>
              </a:rPr>
              <a:t>Unsupported persistence and shareable URL behavior remain open for P02.</a:t>
            </a:r>
          </a:p>
        </p:txBody>
      </p:sp>
    </p:spTree>
    <p:extLst>
      <p:ext uri="{BB962C8B-B14F-4D97-AF65-F5344CB8AC3E}">
        <p14:creationId xmlns:p14="http://schemas.microsoft.com/office/powerpoint/2010/main" val="1100329192"/>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
            <a:extLst xmlns:a="http://schemas.openxmlformats.org/drawingml/2006/main">
              <a:ext uri="{FF2B5EF4-FFF2-40B4-BE49-F238E27FC236}">
                <a16:creationId xmlns:a16="http://schemas.microsoft.com/office/drawing/2014/main" id="{CFF92D76-C7FF-4B08-8D6E-D04810A8C2C9}"/>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4-title">
            <a:extLst xmlns:a="http://schemas.openxmlformats.org/drawingml/2006/main">
              <a:ext uri="{FF2B5EF4-FFF2-40B4-BE49-F238E27FC236}">
                <a16:creationId xmlns:a16="http://schemas.microsoft.com/office/drawing/2014/main" id="{F3163340-CD53-4BDB-9A65-5D83D9178C60}"/>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Concept-to-Problem-Brief traceability</a:t>
            </a:r>
          </a:p>
        </p:txBody>
      </p:sp>
      <p:sp>
        <p:nvSpPr>
          <p:cNvPr id="3" name="s4-page">
            <a:extLst xmlns:a="http://schemas.openxmlformats.org/drawingml/2006/main">
              <a:ext uri="{FF2B5EF4-FFF2-40B4-BE49-F238E27FC236}">
                <a16:creationId xmlns:a16="http://schemas.microsoft.com/office/drawing/2014/main" id="{793FD092-CE1F-4CEA-BF87-30700437F1B8}"/>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92B37F1E-51ED-4650-8EAF-0016AE2D0CDD}"/>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62CA3445-6834-4743-A6A8-28890CE1A25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19250"/>
          <a:ext xmlns:a="http://schemas.openxmlformats.org/drawingml/2006/main" cx="11049000" cy="4362450"/>
        </p:xfrm>
        <a:graphic xmlns:a="http://schemas.openxmlformats.org/drawingml/2006/main">
          <a:graphicData uri="http://schemas.openxmlformats.org/drawingml/2006/table">
            <a:tbl>
              <a:tblPr/>
              <a:tblGrid>
                <a:gridCol w="2238375"/>
                <a:gridCol w="2286000"/>
                <a:gridCol w="4048125"/>
                <a:gridCol w="2476500"/>
              </a:tblGrid>
              <a:tr h="1090613">
                <a:tc>
                  <a:txBody>
                    <a:bodyPr/>
                    <a:lstStyle/>
                    <a:p>
                      <a:r>
                        <a:rPr sz="1125" b="1">
                          <a:solidFill>
                            <a:srgbClr val="FFFFFF"/>
                          </a:solidFill>
                          <a:latin typeface="Bitstream Charter"/>
                          <a:ea typeface="Bitstream Charter"/>
                          <a:cs typeface="Bitstream Charter"/>
                        </a:rPr>
                        <a:t>Concept</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Artifact field</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Sufficient evidence</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Boundary</a:t>
                      </a:r>
                    </a:p>
                  </a:txBody>
                  <a:tcPr marL="85725" marR="85725" marT="66675" marB="66675" anchor="ctr">
                    <a:solidFill>
                      <a:srgbClr val="192744"/>
                    </a:solidFill>
                  </a:tcPr>
                </a:tc>
              </a:tr>
              <a:tr h="1090613">
                <a:tc>
                  <a:txBody>
                    <a:bodyPr/>
                    <a:lstStyle/>
                    <a:p>
                      <a:r>
                        <a:rPr sz="1125">
                          <a:solidFill>
                            <a:srgbClr val="14213D"/>
                          </a:solidFill>
                          <a:latin typeface="Bitstream Charter"/>
                          <a:ea typeface="Bitstream Charter"/>
                          <a:cs typeface="Bitstream Charter"/>
                        </a:rPr>
                        <a:t>Engineering-ready problem</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Current gap</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Reviewer can identify what is missing without inferring a solution.</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No implementation choice</a:t>
                      </a:r>
                    </a:p>
                  </a:txBody>
                  <a:tcPr marL="76200" marR="76200" marT="57150" marB="57150" anchor="ctr">
                    <a:solidFill>
                      <a:srgbClr val="FFFFFF"/>
                    </a:solidFill>
                  </a:tcPr>
                </a:tc>
              </a:tr>
              <a:tr h="1090613">
                <a:tc>
                  <a:txBody>
                    <a:bodyPr/>
                    <a:lstStyle/>
                    <a:p>
                      <a:r>
                        <a:rPr sz="1125">
                          <a:solidFill>
                            <a:srgbClr val="14213D"/>
                          </a:solidFill>
                          <a:latin typeface="Bitstream Charter"/>
                          <a:ea typeface="Bitstream Charter"/>
                          <a:cs typeface="Bitstream Charter"/>
                        </a:rPr>
                        <a:t>Observable outcome</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Observable outcome</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External behavior can be observed without inspecting code.</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Team activity is not success</a:t>
                      </a:r>
                    </a:p>
                  </a:txBody>
                  <a:tcPr marL="76200" marR="76200" marT="57150" marB="57150" anchor="ctr">
                    <a:solidFill>
                      <a:srgbClr val="EDF7FA"/>
                    </a:solidFill>
                  </a:tcPr>
                </a:tc>
              </a:tr>
              <a:tr h="1090613">
                <a:tc>
                  <a:txBody>
                    <a:bodyPr/>
                    <a:lstStyle/>
                    <a:p>
                      <a:r>
                        <a:rPr sz="1125">
                          <a:solidFill>
                            <a:srgbClr val="14213D"/>
                          </a:solidFill>
                          <a:latin typeface="Bitstream Charter"/>
                          <a:ea typeface="Bitstream Charter"/>
                          <a:cs typeface="Bitstream Charter"/>
                        </a:rPr>
                        <a:t>Fact, assumption, unknown</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Information status</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Each decision-relevant statement has evidence or an explicit status.</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No unknown becomes a requirement</a:t>
                      </a:r>
                    </a:p>
                  </a:txBody>
                  <a:tcPr marL="76200" marR="76200" marT="57150" marB="57150" anchor="ctr">
                    <a:solidFill>
                      <a:srgbClr val="FFFFFF"/>
                    </a:solidFill>
                  </a:tcPr>
                </a:tc>
              </a:tr>
            </a:tbl>
          </a:graphicData>
        </a:graphic>
      </p:graphicFrame>
    </p:spTree>
    <p:extLst>
      <p:ext uri="{BB962C8B-B14F-4D97-AF65-F5344CB8AC3E}">
        <p14:creationId xmlns:p14="http://schemas.microsoft.com/office/powerpoint/2010/main" val="1363951192"/>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20" name="s5-lesson">
            <a:extLst xmlns:a="http://schemas.openxmlformats.org/drawingml/2006/main">
              <a:ext uri="{FF2B5EF4-FFF2-40B4-BE49-F238E27FC236}">
                <a16:creationId xmlns:a16="http://schemas.microsoft.com/office/drawing/2014/main" id="{46E7D2F6-EAB1-492D-9E14-A5050A266247}"/>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5-title">
            <a:extLst xmlns:a="http://schemas.openxmlformats.org/drawingml/2006/main">
              <a:ext uri="{FF2B5EF4-FFF2-40B4-BE49-F238E27FC236}">
                <a16:creationId xmlns:a16="http://schemas.microsoft.com/office/drawing/2014/main" id="{EA27E2D9-AD8E-4882-8027-FFCFE7068D27}"/>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Worked case: make the decision inspectable</a:t>
            </a:r>
          </a:p>
        </p:txBody>
      </p:sp>
      <p:sp>
        <p:nvSpPr>
          <p:cNvPr id="3" name="s5-page">
            <a:extLst xmlns:a="http://schemas.openxmlformats.org/drawingml/2006/main">
              <a:ext uri="{FF2B5EF4-FFF2-40B4-BE49-F238E27FC236}">
                <a16:creationId xmlns:a16="http://schemas.microsoft.com/office/drawing/2014/main" id="{86C974E6-CEA3-4814-B1B0-DEF6D0BAB6CE}"/>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74D9ED91-8CB9-4E87-8955-FEF5470C543A}"/>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5103BE46-D125-4AEF-9E71-99EACCAC16A4}"/>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99E21ECD-5CFE-45B1-9D66-C302A99576CF}"/>
              </a:ext>
            </a:extLst>
          </p:cNvPr>
          <p:cNvSpPr>
            <a:spLocks xmlns:a="http://schemas.openxmlformats.org/drawingml/2006/main" noGrp="1"/>
          </p:cNvSpPr>
          <p:nvPr/>
        </p:nvSpPr>
        <p:spPr>
          <a:xfrm xmlns:a="http://schemas.openxmlformats.org/drawingml/2006/main">
            <a:off x="666750" y="1619250"/>
            <a:ext cx="10858500" cy="685800"/>
          </a:xfrm>
          <a:prstGeom xmlns:a="http://schemas.openxmlformats.org/drawingml/2006/main" prst="roundRect">
            <a:avLst>
              <a:gd name="adj" fmla="val 16667"/>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SCENARIO  </a:t>
            </a:r>
            <a:r>
              <a:rPr sz="1350" b="1">
                <a:solidFill>
                  <a:srgbClr val="F4F7FB"/>
                </a:solidFill>
                <a:latin typeface="Bitstream Charter"/>
                <a:ea typeface="Bitstream Charter"/>
                <a:cs typeface="Bitstream Charter"/>
              </a:rPr>
              <a:t>A user is reviewing a task list that mixes completed and unfinished items.</a:t>
            </a:r>
          </a:p>
        </p:txBody>
      </p:sp>
      <p:sp>
        <p:nvSpPr>
          <p:cNvPr id="7" name="s5-label-1">
            <a:extLst xmlns:a="http://schemas.openxmlformats.org/drawingml/2006/main">
              <a:ext uri="{FF2B5EF4-FFF2-40B4-BE49-F238E27FC236}">
                <a16:creationId xmlns:a16="http://schemas.microsoft.com/office/drawing/2014/main" id="{C90D9AF3-3545-4082-8C8F-38F2468313A6}"/>
              </a:ext>
            </a:extLst>
          </p:cNvPr>
          <p:cNvSpPr>
            <a:spLocks xmlns:a="http://schemas.openxmlformats.org/drawingml/2006/main" noGrp="1"/>
          </p:cNvSpPr>
          <p:nvPr/>
        </p:nvSpPr>
        <p:spPr>
          <a:xfrm xmlns:a="http://schemas.openxmlformats.org/drawingml/2006/main">
            <a:off x="876300" y="2524125"/>
            <a:ext cx="2286000" cy="4524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ACTOR AND CONTEXT</a:t>
            </a:r>
          </a:p>
        </p:txBody>
      </p:sp>
      <p:sp>
        <p:nvSpPr>
          <p:cNvPr id="8" name="s5-value-1">
            <a:extLst xmlns:a="http://schemas.openxmlformats.org/drawingml/2006/main">
              <a:ext uri="{FF2B5EF4-FFF2-40B4-BE49-F238E27FC236}">
                <a16:creationId xmlns:a16="http://schemas.microsoft.com/office/drawing/2014/main" id="{626D86EA-10C0-4BF0-8494-090980C64F2B}"/>
              </a:ext>
            </a:extLst>
          </p:cNvPr>
          <p:cNvSpPr>
            <a:spLocks xmlns:a="http://schemas.openxmlformats.org/drawingml/2006/main" noGrp="1"/>
          </p:cNvSpPr>
          <p:nvPr/>
        </p:nvSpPr>
        <p:spPr>
          <a:xfrm xmlns:a="http://schemas.openxmlformats.org/drawingml/2006/main">
            <a:off x="3190875" y="2524125"/>
            <a:ext cx="7858125" cy="452438"/>
          </a:xfrm>
          <a:prstGeom xmlns:a="http://schemas.openxmlformats.org/drawingml/2006/main" prst="roundRect">
            <a:avLst>
              <a:gd name="adj" fmla="val 12632"/>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User reviewing a mixed task list</a:t>
            </a:r>
          </a:p>
        </p:txBody>
      </p:sp>
      <p:sp>
        <p:nvSpPr>
          <p:cNvPr id="9" name="s5-label-2">
            <a:extLst xmlns:a="http://schemas.openxmlformats.org/drawingml/2006/main">
              <a:ext uri="{FF2B5EF4-FFF2-40B4-BE49-F238E27FC236}">
                <a16:creationId xmlns:a16="http://schemas.microsoft.com/office/drawing/2014/main" id="{EC03F8B4-7F1B-4B94-A7BA-51CA59BC0F39}"/>
              </a:ext>
            </a:extLst>
          </p:cNvPr>
          <p:cNvSpPr>
            <a:spLocks xmlns:a="http://schemas.openxmlformats.org/drawingml/2006/main" noGrp="1"/>
          </p:cNvSpPr>
          <p:nvPr/>
        </p:nvSpPr>
        <p:spPr>
          <a:xfrm xmlns:a="http://schemas.openxmlformats.org/drawingml/2006/main">
            <a:off x="876300" y="3024188"/>
            <a:ext cx="2286000" cy="4524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CURRENT GAP</a:t>
            </a:r>
          </a:p>
        </p:txBody>
      </p:sp>
      <p:sp>
        <p:nvSpPr>
          <p:cNvPr id="10" name="s5-value-2">
            <a:extLst xmlns:a="http://schemas.openxmlformats.org/drawingml/2006/main">
              <a:ext uri="{FF2B5EF4-FFF2-40B4-BE49-F238E27FC236}">
                <a16:creationId xmlns:a16="http://schemas.microsoft.com/office/drawing/2014/main" id="{3B71579E-C5C0-4825-B736-29AC9421E984}"/>
              </a:ext>
            </a:extLst>
          </p:cNvPr>
          <p:cNvSpPr>
            <a:spLocks xmlns:a="http://schemas.openxmlformats.org/drawingml/2006/main" noGrp="1"/>
          </p:cNvSpPr>
          <p:nvPr/>
        </p:nvSpPr>
        <p:spPr>
          <a:xfrm xmlns:a="http://schemas.openxmlformats.org/drawingml/2006/main">
            <a:off x="3190875" y="3024188"/>
            <a:ext cx="7858125" cy="452438"/>
          </a:xfrm>
          <a:prstGeom xmlns:a="http://schemas.openxmlformats.org/drawingml/2006/main" prst="roundRect">
            <a:avLst>
              <a:gd name="adj" fmla="val 12632"/>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The current view cannot be clearly restricted to unfinished tasks</a:t>
            </a:r>
          </a:p>
        </p:txBody>
      </p:sp>
      <p:sp>
        <p:nvSpPr>
          <p:cNvPr id="11" name="s5-label-3">
            <a:extLst xmlns:a="http://schemas.openxmlformats.org/drawingml/2006/main">
              <a:ext uri="{FF2B5EF4-FFF2-40B4-BE49-F238E27FC236}">
                <a16:creationId xmlns:a16="http://schemas.microsoft.com/office/drawing/2014/main" id="{C46337D7-2211-4B17-9CEC-14E4BB202876}"/>
              </a:ext>
            </a:extLst>
          </p:cNvPr>
          <p:cNvSpPr>
            <a:spLocks xmlns:a="http://schemas.openxmlformats.org/drawingml/2006/main" noGrp="1"/>
          </p:cNvSpPr>
          <p:nvPr/>
        </p:nvSpPr>
        <p:spPr>
          <a:xfrm xmlns:a="http://schemas.openxmlformats.org/drawingml/2006/main">
            <a:off x="876300" y="3524250"/>
            <a:ext cx="2286000" cy="4524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OBSERVABLE OUTCOME</a:t>
            </a:r>
          </a:p>
        </p:txBody>
      </p:sp>
      <p:sp>
        <p:nvSpPr>
          <p:cNvPr id="12" name="s5-value-3">
            <a:extLst xmlns:a="http://schemas.openxmlformats.org/drawingml/2006/main">
              <a:ext uri="{FF2B5EF4-FFF2-40B4-BE49-F238E27FC236}">
                <a16:creationId xmlns:a16="http://schemas.microsoft.com/office/drawing/2014/main" id="{3744C1CB-241A-4EA9-8BFD-5C3DB179F9A9}"/>
              </a:ext>
            </a:extLst>
          </p:cNvPr>
          <p:cNvSpPr>
            <a:spLocks xmlns:a="http://schemas.openxmlformats.org/drawingml/2006/main" noGrp="1"/>
          </p:cNvSpPr>
          <p:nvPr/>
        </p:nvSpPr>
        <p:spPr>
          <a:xfrm xmlns:a="http://schemas.openxmlformats.org/drawingml/2006/main">
            <a:off x="3190875" y="3524250"/>
            <a:ext cx="7858125" cy="452438"/>
          </a:xfrm>
          <a:prstGeom xmlns:a="http://schemas.openxmlformats.org/drawingml/2006/main" prst="roundRect">
            <a:avLst>
              <a:gd name="adj" fmla="val 12632"/>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The user can view unfinished tasks only, then return to the full list</a:t>
            </a:r>
          </a:p>
        </p:txBody>
      </p:sp>
      <p:sp>
        <p:nvSpPr>
          <p:cNvPr id="13" name="s5-label-4">
            <a:extLst xmlns:a="http://schemas.openxmlformats.org/drawingml/2006/main">
              <a:ext uri="{FF2B5EF4-FFF2-40B4-BE49-F238E27FC236}">
                <a16:creationId xmlns:a16="http://schemas.microsoft.com/office/drawing/2014/main" id="{30A1A048-01F9-4E6A-A284-690EA3D54EAC}"/>
              </a:ext>
            </a:extLst>
          </p:cNvPr>
          <p:cNvSpPr>
            <a:spLocks xmlns:a="http://schemas.openxmlformats.org/drawingml/2006/main" noGrp="1"/>
          </p:cNvSpPr>
          <p:nvPr/>
        </p:nvSpPr>
        <p:spPr>
          <a:xfrm xmlns:a="http://schemas.openxmlformats.org/drawingml/2006/main">
            <a:off x="876300" y="4024313"/>
            <a:ext cx="2286000" cy="4524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FACT</a:t>
            </a:r>
          </a:p>
        </p:txBody>
      </p:sp>
      <p:sp>
        <p:nvSpPr>
          <p:cNvPr id="14" name="s5-value-4">
            <a:extLst xmlns:a="http://schemas.openxmlformats.org/drawingml/2006/main">
              <a:ext uri="{FF2B5EF4-FFF2-40B4-BE49-F238E27FC236}">
                <a16:creationId xmlns:a16="http://schemas.microsoft.com/office/drawing/2014/main" id="{5F25E834-A188-4478-BB7F-20639C80E8AB}"/>
              </a:ext>
            </a:extLst>
          </p:cNvPr>
          <p:cNvSpPr>
            <a:spLocks xmlns:a="http://schemas.openxmlformats.org/drawingml/2006/main" noGrp="1"/>
          </p:cNvSpPr>
          <p:nvPr/>
        </p:nvSpPr>
        <p:spPr>
          <a:xfrm xmlns:a="http://schemas.openxmlformats.org/drawingml/2006/main">
            <a:off x="3190875" y="4024313"/>
            <a:ext cx="7858125" cy="452438"/>
          </a:xfrm>
          <a:prstGeom xmlns:a="http://schemas.openxmlformats.org/drawingml/2006/main" prst="roundRect">
            <a:avLst>
              <a:gd name="adj" fmla="val 12632"/>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0">
                <a:solidFill>
                  <a:srgbClr val="F4F7FB"/>
                </a:solidFill>
                <a:latin typeface="Bitstream Charter"/>
                <a:ea typeface="Bitstream Charter"/>
                <a:cs typeface="Bitstream Charter"/>
              </a:defRPr>
            </a:pPr>
            <a:r>
              <a:rPr sz="1200" b="0">
                <a:solidFill>
                  <a:srgbClr val="F4F7FB"/>
                </a:solidFill>
                <a:latin typeface="Bitstream Charter"/>
                <a:ea typeface="Bitstream Charter"/>
                <a:cs typeface="Bitstream Charter"/>
              </a:rPr>
              <a:t>Task data contains completion state</a:t>
            </a:r>
          </a:p>
        </p:txBody>
      </p:sp>
      <p:sp>
        <p:nvSpPr>
          <p:cNvPr id="15" name="s5-label-5">
            <a:extLst xmlns:a="http://schemas.openxmlformats.org/drawingml/2006/main">
              <a:ext uri="{FF2B5EF4-FFF2-40B4-BE49-F238E27FC236}">
                <a16:creationId xmlns:a16="http://schemas.microsoft.com/office/drawing/2014/main" id="{C7896361-23E4-4E26-8656-7FE8BCEFFFB4}"/>
              </a:ext>
            </a:extLst>
          </p:cNvPr>
          <p:cNvSpPr>
            <a:spLocks xmlns:a="http://schemas.openxmlformats.org/drawingml/2006/main" noGrp="1"/>
          </p:cNvSpPr>
          <p:nvPr/>
        </p:nvSpPr>
        <p:spPr>
          <a:xfrm xmlns:a="http://schemas.openxmlformats.org/drawingml/2006/main">
            <a:off x="876300" y="4524375"/>
            <a:ext cx="2286000" cy="4524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46D3E6"/>
                </a:solidFill>
                <a:latin typeface="Bitstream Charter"/>
                <a:ea typeface="Bitstream Charter"/>
                <a:cs typeface="Bitstream Charter"/>
              </a:defRPr>
            </a:pPr>
            <a:r>
              <a:rPr sz="975" b="1">
                <a:solidFill>
                  <a:srgbClr val="46D3E6"/>
                </a:solidFill>
                <a:latin typeface="Bitstream Charter"/>
                <a:ea typeface="Bitstream Charter"/>
                <a:cs typeface="Bitstream Charter"/>
              </a:rPr>
              <a:t>ASSUMPTION</a:t>
            </a:r>
          </a:p>
        </p:txBody>
      </p:sp>
      <p:sp>
        <p:nvSpPr>
          <p:cNvPr id="16" name="s5-value-5">
            <a:extLst xmlns:a="http://schemas.openxmlformats.org/drawingml/2006/main">
              <a:ext uri="{FF2B5EF4-FFF2-40B4-BE49-F238E27FC236}">
                <a16:creationId xmlns:a16="http://schemas.microsoft.com/office/drawing/2014/main" id="{6469F2C5-FCBC-4219-9691-8C5E3A7AD1D2}"/>
              </a:ext>
            </a:extLst>
          </p:cNvPr>
          <p:cNvSpPr>
            <a:spLocks xmlns:a="http://schemas.openxmlformats.org/drawingml/2006/main" noGrp="1"/>
          </p:cNvSpPr>
          <p:nvPr/>
        </p:nvSpPr>
        <p:spPr>
          <a:xfrm xmlns:a="http://schemas.openxmlformats.org/drawingml/2006/main">
            <a:off x="3190875" y="4524375"/>
            <a:ext cx="7858125" cy="452438"/>
          </a:xfrm>
          <a:prstGeom xmlns:a="http://schemas.openxmlformats.org/drawingml/2006/main" prst="roundRect">
            <a:avLst>
              <a:gd name="adj" fmla="val 12632"/>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0">
                <a:solidFill>
                  <a:srgbClr val="F4F7FB"/>
                </a:solidFill>
                <a:latin typeface="Bitstream Charter"/>
                <a:ea typeface="Bitstream Charter"/>
                <a:cs typeface="Bitstream Charter"/>
              </a:defRPr>
            </a:pPr>
            <a:r>
              <a:rPr sz="1200" b="0">
                <a:solidFill>
                  <a:srgbClr val="F4F7FB"/>
                </a:solidFill>
                <a:latin typeface="Bitstream Charter"/>
                <a:ea typeface="Bitstream Charter"/>
                <a:cs typeface="Bitstream Charter"/>
              </a:rPr>
              <a:t>The user may want the selection to persist between sessions</a:t>
            </a:r>
          </a:p>
        </p:txBody>
      </p:sp>
      <p:sp>
        <p:nvSpPr>
          <p:cNvPr id="17" name="s5-label-6">
            <a:extLst xmlns:a="http://schemas.openxmlformats.org/drawingml/2006/main">
              <a:ext uri="{FF2B5EF4-FFF2-40B4-BE49-F238E27FC236}">
                <a16:creationId xmlns:a16="http://schemas.microsoft.com/office/drawing/2014/main" id="{2734BCAA-3EE2-4F0B-A50A-56C153EBC7E9}"/>
              </a:ext>
            </a:extLst>
          </p:cNvPr>
          <p:cNvSpPr>
            <a:spLocks xmlns:a="http://schemas.openxmlformats.org/drawingml/2006/main" noGrp="1"/>
          </p:cNvSpPr>
          <p:nvPr/>
        </p:nvSpPr>
        <p:spPr>
          <a:xfrm xmlns:a="http://schemas.openxmlformats.org/drawingml/2006/main">
            <a:off x="876300" y="5024438"/>
            <a:ext cx="2286000" cy="4524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975" b="1">
                <a:solidFill>
                  <a:srgbClr val="F4B860"/>
                </a:solidFill>
                <a:latin typeface="Bitstream Charter"/>
                <a:ea typeface="Bitstream Charter"/>
                <a:cs typeface="Bitstream Charter"/>
              </a:defRPr>
            </a:pPr>
            <a:r>
              <a:rPr sz="975" b="1">
                <a:solidFill>
                  <a:srgbClr val="F4B860"/>
                </a:solidFill>
                <a:latin typeface="Bitstream Charter"/>
                <a:ea typeface="Bitstream Charter"/>
                <a:cs typeface="Bitstream Charter"/>
              </a:rPr>
              <a:t>UNKNOWN</a:t>
            </a:r>
          </a:p>
        </p:txBody>
      </p:sp>
      <p:sp>
        <p:nvSpPr>
          <p:cNvPr id="18" name="s5-value-6">
            <a:extLst xmlns:a="http://schemas.openxmlformats.org/drawingml/2006/main">
              <a:ext uri="{FF2B5EF4-FFF2-40B4-BE49-F238E27FC236}">
                <a16:creationId xmlns:a16="http://schemas.microsoft.com/office/drawing/2014/main" id="{67CDD26B-8BD4-45ED-A451-E92917B56DD0}"/>
              </a:ext>
            </a:extLst>
          </p:cNvPr>
          <p:cNvSpPr>
            <a:spLocks xmlns:a="http://schemas.openxmlformats.org/drawingml/2006/main" noGrp="1"/>
          </p:cNvSpPr>
          <p:nvPr/>
        </p:nvSpPr>
        <p:spPr>
          <a:xfrm xmlns:a="http://schemas.openxmlformats.org/drawingml/2006/main">
            <a:off x="3190875" y="5024438"/>
            <a:ext cx="7858125" cy="452438"/>
          </a:xfrm>
          <a:prstGeom xmlns:a="http://schemas.openxmlformats.org/drawingml/2006/main" prst="roundRect">
            <a:avLst>
              <a:gd name="adj" fmla="val 12632"/>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114300" tIns="47625" rIns="114300" bIns="47625" anchor="ctr">
            <a:normAutofit fontScale="100000"/>
          </a:bodyPr>
          <a:lstStyle xmlns:a="http://schemas.openxmlformats.org/drawingml/2006/main"/>
          <a:p xmlns:a="http://schemas.openxmlformats.org/drawingml/2006/main">
            <a:pPr algn="l">
              <a:defRPr sz="1200" b="0">
                <a:solidFill>
                  <a:srgbClr val="F4F7FB"/>
                </a:solidFill>
                <a:latin typeface="Bitstream Charter"/>
                <a:ea typeface="Bitstream Charter"/>
                <a:cs typeface="Bitstream Charter"/>
              </a:defRPr>
            </a:pPr>
            <a:r>
              <a:rPr sz="1200" b="0">
                <a:solidFill>
                  <a:srgbClr val="F4F7FB"/>
                </a:solidFill>
                <a:latin typeface="Bitstream Charter"/>
                <a:ea typeface="Bitstream Charter"/>
                <a:cs typeface="Bitstream Charter"/>
              </a:rPr>
              <a:t>Whether persistence or a shareable URL is required</a:t>
            </a:r>
          </a:p>
        </p:txBody>
      </p:sp>
      <p:sp>
        <p:nvSpPr>
          <p:cNvPr id="19" name="s5-decision">
            <a:extLst xmlns:a="http://schemas.openxmlformats.org/drawingml/2006/main">
              <a:ext uri="{FF2B5EF4-FFF2-40B4-BE49-F238E27FC236}">
                <a16:creationId xmlns:a16="http://schemas.microsoft.com/office/drawing/2014/main" id="{948F7931-2657-42CE-A72A-0263D9C2B215}"/>
              </a:ext>
            </a:extLst>
          </p:cNvPr>
          <p:cNvSpPr>
            <a:spLocks xmlns:a="http://schemas.openxmlformats.org/drawingml/2006/main" noGrp="1"/>
          </p:cNvSpPr>
          <p:nvPr/>
        </p:nvSpPr>
        <p:spPr>
          <a:xfrm xmlns:a="http://schemas.openxmlformats.org/drawingml/2006/main">
            <a:off x="666750" y="5429250"/>
            <a:ext cx="10858500" cy="742950"/>
          </a:xfrm>
          <a:prstGeom xmlns:a="http://schemas.openxmlformats.org/drawingml/2006/main" prst="roundRect">
            <a:avLst>
              <a:gd name="adj" fmla="val 1538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READY FOR P02  </a:t>
            </a:r>
            <a:r>
              <a:rPr sz="1200" b="1">
                <a:solidFill>
                  <a:srgbClr val="14213D"/>
                </a:solidFill>
                <a:latin typeface="Bitstream Charter"/>
                <a:ea typeface="Bitstream Charter"/>
                <a:cs typeface="Bitstream Charter"/>
              </a:rPr>
              <a:t>The problem is readable and the unsupported behavior remains explicitly open.</a:t>
            </a:r>
          </a:p>
        </p:txBody>
      </p:sp>
    </p:spTree>
    <p:extLst>
      <p:ext uri="{BB962C8B-B14F-4D97-AF65-F5344CB8AC3E}">
        <p14:creationId xmlns:p14="http://schemas.microsoft.com/office/powerpoint/2010/main" val="2036845522"/>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
            <a:extLst xmlns:a="http://schemas.openxmlformats.org/drawingml/2006/main">
              <a:ext uri="{FF2B5EF4-FFF2-40B4-BE49-F238E27FC236}">
                <a16:creationId xmlns:a16="http://schemas.microsoft.com/office/drawing/2014/main" id="{24F26A02-AFF3-4A35-B722-9B29C6B88207}"/>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6-title">
            <a:extLst xmlns:a="http://schemas.openxmlformats.org/drawingml/2006/main">
              <a:ext uri="{FF2B5EF4-FFF2-40B4-BE49-F238E27FC236}">
                <a16:creationId xmlns:a16="http://schemas.microsoft.com/office/drawing/2014/main" id="{A18968FD-2E34-4A18-9A2B-489C91A63C27}"/>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Plausible failure and the smallest repair</a:t>
            </a:r>
          </a:p>
        </p:txBody>
      </p:sp>
      <p:sp>
        <p:nvSpPr>
          <p:cNvPr id="3" name="s6-page">
            <a:extLst xmlns:a="http://schemas.openxmlformats.org/drawingml/2006/main">
              <a:ext uri="{FF2B5EF4-FFF2-40B4-BE49-F238E27FC236}">
                <a16:creationId xmlns:a16="http://schemas.microsoft.com/office/drawing/2014/main" id="{936F5061-778E-44D3-9224-64203D8C8E88}"/>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86DB47C8-7C16-44CE-B2F8-340A040193B8}"/>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6CECF12C-7DCA-4F99-B3DF-F2D2460CF2E8}"/>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bad-1">
            <a:extLst xmlns:a="http://schemas.openxmlformats.org/drawingml/2006/main">
              <a:ext uri="{FF2B5EF4-FFF2-40B4-BE49-F238E27FC236}">
                <a16:creationId xmlns:a16="http://schemas.microsoft.com/office/drawing/2014/main" id="{A66A5D22-BA1E-4F20-8BA3-51F071ABA724}"/>
              </a:ext>
            </a:extLst>
          </p:cNvPr>
          <p:cNvSpPr>
            <a:spLocks xmlns:a="http://schemas.openxmlformats.org/drawingml/2006/main" noGrp="1"/>
          </p:cNvSpPr>
          <p:nvPr/>
        </p:nvSpPr>
        <p:spPr>
          <a:xfrm xmlns:a="http://schemas.openxmlformats.org/drawingml/2006/main">
            <a:off x="590550" y="1600200"/>
            <a:ext cx="4191000" cy="1104900"/>
          </a:xfrm>
          <a:prstGeom xmlns:a="http://schemas.openxmlformats.org/drawingml/2006/main" prst="roundRect">
            <a:avLst>
              <a:gd name="adj" fmla="val 10345"/>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FAILURE 1  </a:t>
            </a:r>
            <a:r>
              <a:rPr sz="1275" b="1">
                <a:solidFill>
                  <a:srgbClr val="14213D"/>
                </a:solidFill>
                <a:latin typeface="Bitstream Charter"/>
                <a:ea typeface="Bitstream Charter"/>
                <a:cs typeface="Bitstream Charter"/>
              </a:rPr>
              <a:t>Solution disguised as the problem</a:t>
            </a:r>
          </a:p>
        </p:txBody>
      </p:sp>
      <p:sp>
        <p:nvSpPr>
          <p:cNvPr id="7" name="s6-repair-1">
            <a:extLst xmlns:a="http://schemas.openxmlformats.org/drawingml/2006/main">
              <a:ext uri="{FF2B5EF4-FFF2-40B4-BE49-F238E27FC236}">
                <a16:creationId xmlns:a16="http://schemas.microsoft.com/office/drawing/2014/main" id="{7D04F13F-8569-41BD-AFE4-41738501621E}"/>
              </a:ext>
            </a:extLst>
          </p:cNvPr>
          <p:cNvSpPr>
            <a:spLocks xmlns:a="http://schemas.openxmlformats.org/drawingml/2006/main" noGrp="1"/>
          </p:cNvSpPr>
          <p:nvPr/>
        </p:nvSpPr>
        <p:spPr>
          <a:xfrm xmlns:a="http://schemas.openxmlformats.org/drawingml/2006/main">
            <a:off x="6191250" y="1600200"/>
            <a:ext cx="5410200" cy="1104900"/>
          </a:xfrm>
          <a:prstGeom xmlns:a="http://schemas.openxmlformats.org/drawingml/2006/main" prst="roundRect">
            <a:avLst>
              <a:gd name="adj" fmla="val 1034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REPAIR  </a:t>
            </a:r>
            <a:r>
              <a:rPr sz="1275" b="1">
                <a:solidFill>
                  <a:srgbClr val="14213D"/>
                </a:solidFill>
                <a:latin typeface="Bitstream Charter"/>
                <a:ea typeface="Bitstream Charter"/>
                <a:cs typeface="Bitstream Charter"/>
              </a:rPr>
              <a:t>State the current gap without naming a button, component, or technical path.</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781550" y="215265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9" name="s6-bad-2">
            <a:extLst xmlns:a="http://schemas.openxmlformats.org/drawingml/2006/main">
              <a:ext uri="{FF2B5EF4-FFF2-40B4-BE49-F238E27FC236}">
                <a16:creationId xmlns:a16="http://schemas.microsoft.com/office/drawing/2014/main" id="{616A73C2-7DFE-4D2A-BD44-908186EC2B2A}"/>
              </a:ext>
            </a:extLst>
          </p:cNvPr>
          <p:cNvSpPr>
            <a:spLocks xmlns:a="http://schemas.openxmlformats.org/drawingml/2006/main" noGrp="1"/>
          </p:cNvSpPr>
          <p:nvPr/>
        </p:nvSpPr>
        <p:spPr>
          <a:xfrm xmlns:a="http://schemas.openxmlformats.org/drawingml/2006/main">
            <a:off x="590550" y="2943225"/>
            <a:ext cx="4191000" cy="1104900"/>
          </a:xfrm>
          <a:prstGeom xmlns:a="http://schemas.openxmlformats.org/drawingml/2006/main" prst="roundRect">
            <a:avLst>
              <a:gd name="adj" fmla="val 10345"/>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FAILURE 2  </a:t>
            </a:r>
            <a:r>
              <a:rPr sz="1275" b="1">
                <a:solidFill>
                  <a:srgbClr val="14213D"/>
                </a:solidFill>
                <a:latin typeface="Bitstream Charter"/>
                <a:ea typeface="Bitstream Charter"/>
                <a:cs typeface="Bitstream Charter"/>
              </a:rPr>
              <a:t>Activity disguised as the outcome</a:t>
            </a:r>
          </a:p>
        </p:txBody>
      </p:sp>
      <p:sp>
        <p:nvSpPr>
          <p:cNvPr id="10" name="s6-repair-2">
            <a:extLst xmlns:a="http://schemas.openxmlformats.org/drawingml/2006/main">
              <a:ext uri="{FF2B5EF4-FFF2-40B4-BE49-F238E27FC236}">
                <a16:creationId xmlns:a16="http://schemas.microsoft.com/office/drawing/2014/main" id="{9F9D1779-EF81-47F8-B1FA-49C7B09CB13E}"/>
              </a:ext>
            </a:extLst>
          </p:cNvPr>
          <p:cNvSpPr>
            <a:spLocks xmlns:a="http://schemas.openxmlformats.org/drawingml/2006/main" noGrp="1"/>
          </p:cNvSpPr>
          <p:nvPr/>
        </p:nvSpPr>
        <p:spPr>
          <a:xfrm xmlns:a="http://schemas.openxmlformats.org/drawingml/2006/main">
            <a:off x="6191250" y="2943225"/>
            <a:ext cx="5410200" cy="1104900"/>
          </a:xfrm>
          <a:prstGeom xmlns:a="http://schemas.openxmlformats.org/drawingml/2006/main" prst="roundRect">
            <a:avLst>
              <a:gd name="adj" fmla="val 1034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REPAIR  </a:t>
            </a:r>
            <a:r>
              <a:rPr sz="1275" b="1">
                <a:solidFill>
                  <a:srgbClr val="14213D"/>
                </a:solidFill>
                <a:latin typeface="Bitstream Charter"/>
                <a:ea typeface="Bitstream Charter"/>
                <a:cs typeface="Bitstream Charter"/>
              </a:rPr>
              <a:t>Describe what the user can observe, not what the team will build.</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781550" y="349567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2" name="s6-bad-3">
            <a:extLst xmlns:a="http://schemas.openxmlformats.org/drawingml/2006/main">
              <a:ext uri="{FF2B5EF4-FFF2-40B4-BE49-F238E27FC236}">
                <a16:creationId xmlns:a16="http://schemas.microsoft.com/office/drawing/2014/main" id="{04CC60B2-D83B-402C-B734-05662DA05E42}"/>
              </a:ext>
            </a:extLst>
          </p:cNvPr>
          <p:cNvSpPr>
            <a:spLocks xmlns:a="http://schemas.openxmlformats.org/drawingml/2006/main" noGrp="1"/>
          </p:cNvSpPr>
          <p:nvPr/>
        </p:nvSpPr>
        <p:spPr>
          <a:xfrm xmlns:a="http://schemas.openxmlformats.org/drawingml/2006/main">
            <a:off x="590550" y="4286250"/>
            <a:ext cx="4191000" cy="1104900"/>
          </a:xfrm>
          <a:prstGeom xmlns:a="http://schemas.openxmlformats.org/drawingml/2006/main" prst="roundRect">
            <a:avLst>
              <a:gd name="adj" fmla="val 10345"/>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FAILURE 3  </a:t>
            </a:r>
            <a:r>
              <a:rPr sz="1275" b="1">
                <a:solidFill>
                  <a:srgbClr val="14213D"/>
                </a:solidFill>
                <a:latin typeface="Bitstream Charter"/>
                <a:ea typeface="Bitstream Charter"/>
                <a:cs typeface="Bitstream Charter"/>
              </a:rPr>
              <a:t>Assumption disguised as a constraint</a:t>
            </a:r>
          </a:p>
        </p:txBody>
      </p:sp>
      <p:sp>
        <p:nvSpPr>
          <p:cNvPr id="13" name="s6-repair-3">
            <a:extLst xmlns:a="http://schemas.openxmlformats.org/drawingml/2006/main">
              <a:ext uri="{FF2B5EF4-FFF2-40B4-BE49-F238E27FC236}">
                <a16:creationId xmlns:a16="http://schemas.microsoft.com/office/drawing/2014/main" id="{0F52DACE-8BF0-49E4-A23F-F123079E9315}"/>
              </a:ext>
            </a:extLst>
          </p:cNvPr>
          <p:cNvSpPr>
            <a:spLocks xmlns:a="http://schemas.openxmlformats.org/drawingml/2006/main" noGrp="1"/>
          </p:cNvSpPr>
          <p:nvPr/>
        </p:nvSpPr>
        <p:spPr>
          <a:xfrm xmlns:a="http://schemas.openxmlformats.org/drawingml/2006/main">
            <a:off x="6191250" y="4286250"/>
            <a:ext cx="5410200" cy="1104900"/>
          </a:xfrm>
          <a:prstGeom xmlns:a="http://schemas.openxmlformats.org/drawingml/2006/main" prst="roundRect">
            <a:avLst>
              <a:gd name="adj" fmla="val 10345"/>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75">
                <a:solidFill>
                  <a:srgbClr val="14213D"/>
                </a:solidFill>
                <a:latin typeface="Bitstream Charter"/>
                <a:ea typeface="Bitstream Charter"/>
                <a:cs typeface="Bitstream Charter"/>
              </a:defRPr>
            </a:pPr>
            <a:r>
              <a:rPr sz="1275" b="1">
                <a:solidFill>
                  <a:srgbClr val="14213D"/>
                </a:solidFill>
                <a:latin typeface="Bitstream Charter"/>
                <a:ea typeface="Bitstream Charter"/>
                <a:cs typeface="Bitstream Charter"/>
              </a:rPr>
              <a:t>REPAIR  </a:t>
            </a:r>
            <a:r>
              <a:rPr sz="1275" b="1">
                <a:solidFill>
                  <a:srgbClr val="14213D"/>
                </a:solidFill>
                <a:latin typeface="Bitstream Charter"/>
                <a:ea typeface="Bitstream Charter"/>
                <a:cs typeface="Bitstream Charter"/>
              </a:rPr>
              <a:t>Label persistence as an assumption or unknown until a source resolves it.</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781550" y="483870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Tree>
    <p:extLst>
      <p:ext uri="{BB962C8B-B14F-4D97-AF65-F5344CB8AC3E}">
        <p14:creationId xmlns:p14="http://schemas.microsoft.com/office/powerpoint/2010/main" val="1165131994"/>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
            <a:extLst xmlns:a="http://schemas.openxmlformats.org/drawingml/2006/main">
              <a:ext uri="{FF2B5EF4-FFF2-40B4-BE49-F238E27FC236}">
                <a16:creationId xmlns:a16="http://schemas.microsoft.com/office/drawing/2014/main" id="{7551A6DC-9050-4E61-B90A-C97F1BF82009}"/>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7-title">
            <a:extLst xmlns:a="http://schemas.openxmlformats.org/drawingml/2006/main">
              <a:ext uri="{FF2B5EF4-FFF2-40B4-BE49-F238E27FC236}">
                <a16:creationId xmlns:a16="http://schemas.microsoft.com/office/drawing/2014/main" id="{0D5DE4AC-C2C7-4E64-B6BF-A612F9E340FD}"/>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Practice: produce Problem Brief v1</a:t>
            </a:r>
          </a:p>
        </p:txBody>
      </p:sp>
      <p:sp>
        <p:nvSpPr>
          <p:cNvPr id="3" name="s7-page">
            <a:extLst xmlns:a="http://schemas.openxmlformats.org/drawingml/2006/main">
              <a:ext uri="{FF2B5EF4-FFF2-40B4-BE49-F238E27FC236}">
                <a16:creationId xmlns:a16="http://schemas.microsoft.com/office/drawing/2014/main" id="{1FD294E9-A148-40D8-8266-CD52BEBEF601}"/>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F77F6F52-0C80-40BC-B4B5-35FDF5D48009}"/>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283834FE-2357-43D9-96BC-6477796708B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task">
            <a:extLst xmlns:a="http://schemas.openxmlformats.org/drawingml/2006/main">
              <a:ext uri="{FF2B5EF4-FFF2-40B4-BE49-F238E27FC236}">
                <a16:creationId xmlns:a16="http://schemas.microsoft.com/office/drawing/2014/main" id="{750423A8-6AD5-4FBB-AF86-DF43495853FE}"/>
              </a:ext>
            </a:extLst>
          </p:cNvPr>
          <p:cNvSpPr>
            <a:spLocks xmlns:a="http://schemas.openxmlformats.org/drawingml/2006/main" noGrp="1"/>
          </p:cNvSpPr>
          <p:nvPr/>
        </p:nvSpPr>
        <p:spPr>
          <a:xfrm xmlns:a="http://schemas.openxmlformats.org/drawingml/2006/main">
            <a:off x="628650" y="1638300"/>
            <a:ext cx="4476750" cy="3695700"/>
          </a:xfrm>
          <a:prstGeom xmlns:a="http://schemas.openxmlformats.org/drawingml/2006/main" prst="roundRect">
            <a:avLst>
              <a:gd name="adj" fmla="val 3093"/>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YOUR TASK</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Write a Problem Brief v1 for an order-search request before choosing a UI or query design.</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ACCEPTANCE</a:t>
            </a:r>
          </a:p>
          <a:p xmlns:a="http://schemas.openxmlformats.org/drawingml/2006/main">
            <a:pPr algn="l">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A reviewer can understand the problem and identify every unresolved decision without seeing code.</a:t>
            </a:r>
          </a:p>
        </p:txBody>
      </p:sp>
      <p:sp>
        <p:nvSpPr>
          <p:cNvPr id="7" name="s7-fields">
            <a:extLst xmlns:a="http://schemas.openxmlformats.org/drawingml/2006/main">
              <a:ext uri="{FF2B5EF4-FFF2-40B4-BE49-F238E27FC236}">
                <a16:creationId xmlns:a16="http://schemas.microsoft.com/office/drawing/2014/main" id="{B465016E-4523-4403-B4A7-43F7DCE7B88E}"/>
              </a:ext>
            </a:extLst>
          </p:cNvPr>
          <p:cNvSpPr>
            <a:spLocks xmlns:a="http://schemas.openxmlformats.org/drawingml/2006/main" noGrp="1"/>
          </p:cNvSpPr>
          <p:nvPr/>
        </p:nvSpPr>
        <p:spPr>
          <a:xfrm xmlns:a="http://schemas.openxmlformats.org/drawingml/2006/main">
            <a:off x="5667375" y="1638300"/>
            <a:ext cx="5905500" cy="3695700"/>
          </a:xfrm>
          <a:prstGeom xmlns:a="http://schemas.openxmlformats.org/drawingml/2006/main" prst="roundRect">
            <a:avLst>
              <a:gd name="adj" fmla="val 3093"/>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WORKSHEET FIELDS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01  </a:t>
            </a:r>
            <a:r>
              <a:rPr sz="1350">
                <a:solidFill>
                  <a:srgbClr val="14213D"/>
                </a:solidFill>
                <a:latin typeface="Bitstream Charter"/>
                <a:ea typeface="Bitstream Charter"/>
                <a:cs typeface="Bitstream Charter"/>
              </a:rPr>
              <a:t>Actor and context</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02  </a:t>
            </a:r>
            <a:r>
              <a:rPr sz="1350">
                <a:solidFill>
                  <a:srgbClr val="14213D"/>
                </a:solidFill>
                <a:latin typeface="Bitstream Charter"/>
                <a:ea typeface="Bitstream Charter"/>
                <a:cs typeface="Bitstream Charter"/>
              </a:rPr>
              <a:t>Current gap with no solution</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03  </a:t>
            </a:r>
            <a:r>
              <a:rPr sz="1350">
                <a:solidFill>
                  <a:srgbClr val="14213D"/>
                </a:solidFill>
                <a:latin typeface="Bitstream Charter"/>
                <a:ea typeface="Bitstream Charter"/>
                <a:cs typeface="Bitstream Charter"/>
              </a:rPr>
              <a:t>Observable outcome</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04  </a:t>
            </a:r>
            <a:r>
              <a:rPr sz="1350">
                <a:solidFill>
                  <a:srgbClr val="14213D"/>
                </a:solidFill>
                <a:latin typeface="Bitstream Charter"/>
                <a:ea typeface="Bitstream Charter"/>
                <a:cs typeface="Bitstream Charter"/>
              </a:rPr>
              <a:t>Facts, assumptions, and unknowns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05  </a:t>
            </a:r>
            <a:r>
              <a:rPr sz="1350">
                <a:solidFill>
                  <a:srgbClr val="14213D"/>
                </a:solidFill>
                <a:latin typeface="Bitstream Charter"/>
                <a:ea typeface="Bitstream Charter"/>
                <a:cs typeface="Bitstream Charter"/>
              </a:rPr>
              <a:t>Questions handed to P02</a:t>
            </a:r>
          </a:p>
        </p:txBody>
      </p:sp>
      <p:sp>
        <p:nvSpPr>
          <p:cNvPr id="8" name="s7-bar">
            <a:extLst xmlns:a="http://schemas.openxmlformats.org/drawingml/2006/main">
              <a:ext uri="{FF2B5EF4-FFF2-40B4-BE49-F238E27FC236}">
                <a16:creationId xmlns:a16="http://schemas.microsoft.com/office/drawing/2014/main" id="{D46BE003-7B6C-4F8E-BB70-4F4972407008}"/>
              </a:ext>
            </a:extLst>
          </p:cNvPr>
          <p:cNvSpPr>
            <a:spLocks xmlns:a="http://schemas.openxmlformats.org/drawingml/2006/main" noGrp="1"/>
          </p:cNvSpPr>
          <p:nvPr/>
        </p:nvSpPr>
        <p:spPr>
          <a:xfrm xmlns:a="http://schemas.openxmlformats.org/drawingml/2006/main">
            <a:off x="1428750" y="5619750"/>
            <a:ext cx="9334500" cy="552450"/>
          </a:xfrm>
          <a:prstGeom xmlns:a="http://schemas.openxmlformats.org/drawingml/2006/main" prst="roundRect">
            <a:avLst>
              <a:gd name="adj" fmla="val 2069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Readable current gap + observable outcome + facts, assumptions, and unknowns + explicit P02 handoff</a:t>
            </a:r>
          </a:p>
        </p:txBody>
      </p:sp>
    </p:spTree>
    <p:extLst>
      <p:ext uri="{BB962C8B-B14F-4D97-AF65-F5344CB8AC3E}">
        <p14:creationId xmlns:p14="http://schemas.microsoft.com/office/powerpoint/2010/main" val="1610157511"/>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
            <a:extLst xmlns:a="http://schemas.openxmlformats.org/drawingml/2006/main">
              <a:ext uri="{FF2B5EF4-FFF2-40B4-BE49-F238E27FC236}">
                <a16:creationId xmlns:a16="http://schemas.microsoft.com/office/drawing/2014/main" id="{2CD7645F-E393-44A1-8A7D-435EA2F03709}"/>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FND-001-P01  |  FOUNDATION 001</a:t>
            </a:r>
          </a:p>
        </p:txBody>
      </p:sp>
      <p:sp>
        <p:nvSpPr>
          <p:cNvPr id="2" name="s8-title">
            <a:extLst xmlns:a="http://schemas.openxmlformats.org/drawingml/2006/main">
              <a:ext uri="{FF2B5EF4-FFF2-40B4-BE49-F238E27FC236}">
                <a16:creationId xmlns:a16="http://schemas.microsoft.com/office/drawing/2014/main" id="{AC6FA512-6FA2-40C9-8DB5-A1161E43A686}"/>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Transfer, limit, and handoff</a:t>
            </a:r>
          </a:p>
        </p:txBody>
      </p:sp>
      <p:sp>
        <p:nvSpPr>
          <p:cNvPr id="3" name="s8-page">
            <a:extLst xmlns:a="http://schemas.openxmlformats.org/drawingml/2006/main">
              <a:ext uri="{FF2B5EF4-FFF2-40B4-BE49-F238E27FC236}">
                <a16:creationId xmlns:a16="http://schemas.microsoft.com/office/drawing/2014/main" id="{65171711-5861-4076-92A6-D1532C414B61}"/>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20B79342-D72A-4B11-8E4E-0A78853D410C}"/>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E6C8FF79-8740-4C30-BC2F-9A757B8799F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challenge">
            <a:extLst xmlns:a="http://schemas.openxmlformats.org/drawingml/2006/main">
              <a:ext uri="{FF2B5EF4-FFF2-40B4-BE49-F238E27FC236}">
                <a16:creationId xmlns:a16="http://schemas.microsoft.com/office/drawing/2014/main" id="{CA8FDC05-50A4-42CD-BF62-EA353F8537B3}"/>
              </a:ext>
            </a:extLst>
          </p:cNvPr>
          <p:cNvSpPr>
            <a:spLocks xmlns:a="http://schemas.openxmlformats.org/drawingml/2006/main" noGrp="1"/>
          </p:cNvSpPr>
          <p:nvPr/>
        </p:nvSpPr>
        <p:spPr>
          <a:xfrm xmlns:a="http://schemas.openxmlformats.org/drawingml/2006/main">
            <a:off x="781050" y="1619250"/>
            <a:ext cx="10629900" cy="1238250"/>
          </a:xfrm>
          <a:prstGeom xmlns:a="http://schemas.openxmlformats.org/drawingml/2006/main" prst="roundRect">
            <a:avLst>
              <a:gd name="adj" fmla="val 923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CHANGED CONTEXT  </a:t>
            </a:r>
            <a:r>
              <a:rPr sz="1575" b="1">
                <a:solidFill>
                  <a:srgbClr val="F4F7FB"/>
                </a:solidFill>
                <a:latin typeface="Bitstream Charter"/>
                <a:ea typeface="Bitstream Charter"/>
                <a:cs typeface="Bitstream Charter"/>
              </a:rPr>
              <a:t>Create a new brief for an assignment-upload problem without copying task-list wording.</a:t>
            </a:r>
          </a:p>
        </p:txBody>
      </p:sp>
      <p:sp>
        <p:nvSpPr>
          <p:cNvPr id="7" name="s8-q-1">
            <a:extLst xmlns:a="http://schemas.openxmlformats.org/drawingml/2006/main">
              <a:ext uri="{FF2B5EF4-FFF2-40B4-BE49-F238E27FC236}">
                <a16:creationId xmlns:a16="http://schemas.microsoft.com/office/drawing/2014/main" id="{AF2FF76B-5F3D-4E17-9A3F-88E60ADDAFD0}"/>
              </a:ext>
            </a:extLst>
          </p:cNvPr>
          <p:cNvSpPr>
            <a:spLocks xmlns:a="http://schemas.openxmlformats.org/drawingml/2006/main" noGrp="1"/>
          </p:cNvSpPr>
          <p:nvPr/>
        </p:nvSpPr>
        <p:spPr>
          <a:xfrm xmlns:a="http://schemas.openxmlformats.org/drawingml/2006/main">
            <a:off x="9048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observable?</a:t>
            </a:r>
          </a:p>
        </p:txBody>
      </p:sp>
      <p:sp>
        <p:nvSpPr>
          <p:cNvPr id="8" name="s8-q-2">
            <a:extLst xmlns:a="http://schemas.openxmlformats.org/drawingml/2006/main">
              <a:ext uri="{FF2B5EF4-FFF2-40B4-BE49-F238E27FC236}">
                <a16:creationId xmlns:a16="http://schemas.microsoft.com/office/drawing/2014/main" id="{0E0CEB81-7817-4A53-BE9E-F06DC9453FCE}"/>
              </a:ext>
            </a:extLst>
          </p:cNvPr>
          <p:cNvSpPr>
            <a:spLocks xmlns:a="http://schemas.openxmlformats.org/drawingml/2006/main" noGrp="1"/>
          </p:cNvSpPr>
          <p:nvPr/>
        </p:nvSpPr>
        <p:spPr>
          <a:xfrm xmlns:a="http://schemas.openxmlformats.org/drawingml/2006/main">
            <a:off x="4619625" y="3333750"/>
            <a:ext cx="3333750" cy="7429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supported?</a:t>
            </a:r>
          </a:p>
        </p:txBody>
      </p:sp>
      <p:sp>
        <p:nvSpPr>
          <p:cNvPr id="9" name="s8-q-3">
            <a:extLst xmlns:a="http://schemas.openxmlformats.org/drawingml/2006/main">
              <a:ext uri="{FF2B5EF4-FFF2-40B4-BE49-F238E27FC236}">
                <a16:creationId xmlns:a16="http://schemas.microsoft.com/office/drawing/2014/main" id="{F4C8CC93-3FE4-416B-881F-988B70B3BF93}"/>
              </a:ext>
            </a:extLst>
          </p:cNvPr>
          <p:cNvSpPr>
            <a:spLocks xmlns:a="http://schemas.openxmlformats.org/drawingml/2006/main" noGrp="1"/>
          </p:cNvSpPr>
          <p:nvPr/>
        </p:nvSpPr>
        <p:spPr>
          <a:xfrm xmlns:a="http://schemas.openxmlformats.org/drawingml/2006/main">
            <a:off x="83343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stays open?</a:t>
            </a:r>
          </a:p>
        </p:txBody>
      </p:sp>
      <p:sp>
        <p:nvSpPr>
          <p:cNvPr id="10" name="s8-next">
            <a:extLst xmlns:a="http://schemas.openxmlformats.org/drawingml/2006/main">
              <a:ext uri="{FF2B5EF4-FFF2-40B4-BE49-F238E27FC236}">
                <a16:creationId xmlns:a16="http://schemas.microsoft.com/office/drawing/2014/main" id="{435FAC90-373B-4316-AA01-7426D63ADFD9}"/>
              </a:ext>
            </a:extLst>
          </p:cNvPr>
          <p:cNvSpPr>
            <a:spLocks xmlns:a="http://schemas.openxmlformats.org/drawingml/2006/main" noGrp="1"/>
          </p:cNvSpPr>
          <p:nvPr/>
        </p:nvSpPr>
        <p:spPr>
          <a:xfrm xmlns:a="http://schemas.openxmlformats.org/drawingml/2006/main">
            <a:off x="781050" y="4762500"/>
            <a:ext cx="1062990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HANDOFF  </a:t>
            </a:r>
            <a:r>
              <a:rPr sz="1350" b="1">
                <a:solidFill>
                  <a:srgbClr val="F4F7FB"/>
                </a:solidFill>
                <a:latin typeface="Bitstream Charter"/>
                <a:ea typeface="Bitstream Charter"/>
                <a:cs typeface="Bitstream Charter"/>
              </a:rPr>
              <a:t>Hand scope, constraints, non-goals, and dependencies to FND-001-P02.</a:t>
            </a:r>
          </a:p>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NON-CLAIM  </a:t>
            </a:r>
            <a:r>
              <a:rPr sz="1350">
                <a:solidFill>
                  <a:srgbClr val="F4F7FB"/>
                </a:solidFill>
                <a:latin typeface="Bitstream Charter"/>
                <a:ea typeface="Bitstream Charter"/>
                <a:cs typeface="Bitstream Charter"/>
              </a:rPr>
              <a:t>Do not choose an implementation, close full scope, or define acceptance criteria.</a:t>
            </a:r>
          </a:p>
        </p:txBody>
      </p:sp>
    </p:spTree>
    <p:extLst>
      <p:ext uri="{BB962C8B-B14F-4D97-AF65-F5344CB8AC3E}">
        <p14:creationId xmlns:p14="http://schemas.microsoft.com/office/powerpoint/2010/main" val="12893254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2026-09-20T00:09:26.8590000Z</dcterms:created>
  <dcterms:modified xsi:type="dcterms:W3CDTF">2026-09-20T00:09:26.8590000Z</dcterms:modified>
</coreProperties>
</file>